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 id="2147483800" r:id="rId2"/>
  </p:sldMasterIdLst>
  <p:notesMasterIdLst>
    <p:notesMasterId r:id="rId389"/>
  </p:notesMasterIdLst>
  <p:sldIdLst>
    <p:sldId id="726" r:id="rId3"/>
    <p:sldId id="725" r:id="rId4"/>
    <p:sldId id="279" r:id="rId5"/>
    <p:sldId id="683" r:id="rId6"/>
    <p:sldId id="281" r:id="rId7"/>
    <p:sldId id="282" r:id="rId8"/>
    <p:sldId id="684" r:id="rId9"/>
    <p:sldId id="284" r:id="rId10"/>
    <p:sldId id="285" r:id="rId11"/>
    <p:sldId id="286" r:id="rId12"/>
    <p:sldId id="287" r:id="rId13"/>
    <p:sldId id="288" r:id="rId14"/>
    <p:sldId id="289" r:id="rId15"/>
    <p:sldId id="290" r:id="rId16"/>
    <p:sldId id="291" r:id="rId17"/>
    <p:sldId id="292" r:id="rId18"/>
    <p:sldId id="685" r:id="rId19"/>
    <p:sldId id="294" r:id="rId20"/>
    <p:sldId id="295" r:id="rId21"/>
    <p:sldId id="296" r:id="rId22"/>
    <p:sldId id="297" r:id="rId23"/>
    <p:sldId id="298" r:id="rId24"/>
    <p:sldId id="686" r:id="rId25"/>
    <p:sldId id="300" r:id="rId26"/>
    <p:sldId id="301" r:id="rId27"/>
    <p:sldId id="302" r:id="rId28"/>
    <p:sldId id="303" r:id="rId29"/>
    <p:sldId id="304" r:id="rId30"/>
    <p:sldId id="305" r:id="rId31"/>
    <p:sldId id="306" r:id="rId32"/>
    <p:sldId id="727" r:id="rId33"/>
    <p:sldId id="308" r:id="rId34"/>
    <p:sldId id="687" r:id="rId35"/>
    <p:sldId id="310" r:id="rId36"/>
    <p:sldId id="311" r:id="rId37"/>
    <p:sldId id="312" r:id="rId38"/>
    <p:sldId id="313" r:id="rId39"/>
    <p:sldId id="688" r:id="rId40"/>
    <p:sldId id="315" r:id="rId41"/>
    <p:sldId id="316" r:id="rId42"/>
    <p:sldId id="317" r:id="rId43"/>
    <p:sldId id="318" r:id="rId44"/>
    <p:sldId id="689" r:id="rId45"/>
    <p:sldId id="320" r:id="rId46"/>
    <p:sldId id="321" r:id="rId47"/>
    <p:sldId id="322" r:id="rId48"/>
    <p:sldId id="323" r:id="rId49"/>
    <p:sldId id="324" r:id="rId50"/>
    <p:sldId id="325" r:id="rId51"/>
    <p:sldId id="326" r:id="rId52"/>
    <p:sldId id="327" r:id="rId53"/>
    <p:sldId id="328" r:id="rId54"/>
    <p:sldId id="329" r:id="rId55"/>
    <p:sldId id="728" r:id="rId56"/>
    <p:sldId id="331" r:id="rId57"/>
    <p:sldId id="690" r:id="rId58"/>
    <p:sldId id="333" r:id="rId59"/>
    <p:sldId id="334" r:id="rId60"/>
    <p:sldId id="335" r:id="rId61"/>
    <p:sldId id="336" r:id="rId62"/>
    <p:sldId id="337" r:id="rId63"/>
    <p:sldId id="338" r:id="rId64"/>
    <p:sldId id="339" r:id="rId65"/>
    <p:sldId id="340" r:id="rId66"/>
    <p:sldId id="691" r:id="rId67"/>
    <p:sldId id="342" r:id="rId68"/>
    <p:sldId id="343" r:id="rId69"/>
    <p:sldId id="344" r:id="rId70"/>
    <p:sldId id="692" r:id="rId71"/>
    <p:sldId id="346" r:id="rId72"/>
    <p:sldId id="347" r:id="rId73"/>
    <p:sldId id="348" r:id="rId74"/>
    <p:sldId id="349" r:id="rId75"/>
    <p:sldId id="693" r:id="rId76"/>
    <p:sldId id="351" r:id="rId77"/>
    <p:sldId id="352" r:id="rId78"/>
    <p:sldId id="659" r:id="rId79"/>
    <p:sldId id="353" r:id="rId80"/>
    <p:sldId id="354" r:id="rId81"/>
    <p:sldId id="355" r:id="rId82"/>
    <p:sldId id="694" r:id="rId83"/>
    <p:sldId id="357" r:id="rId84"/>
    <p:sldId id="358" r:id="rId85"/>
    <p:sldId id="359" r:id="rId86"/>
    <p:sldId id="360" r:id="rId87"/>
    <p:sldId id="361" r:id="rId88"/>
    <p:sldId id="362" r:id="rId89"/>
    <p:sldId id="363" r:id="rId90"/>
    <p:sldId id="364" r:id="rId91"/>
    <p:sldId id="365" r:id="rId92"/>
    <p:sldId id="729" r:id="rId93"/>
    <p:sldId id="367" r:id="rId94"/>
    <p:sldId id="695" r:id="rId95"/>
    <p:sldId id="369" r:id="rId96"/>
    <p:sldId id="370" r:id="rId97"/>
    <p:sldId id="371" r:id="rId98"/>
    <p:sldId id="372" r:id="rId99"/>
    <p:sldId id="373" r:id="rId100"/>
    <p:sldId id="696" r:id="rId101"/>
    <p:sldId id="375" r:id="rId102"/>
    <p:sldId id="376" r:id="rId103"/>
    <p:sldId id="377"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730" r:id="rId117"/>
    <p:sldId id="391" r:id="rId118"/>
    <p:sldId id="697" r:id="rId119"/>
    <p:sldId id="393" r:id="rId120"/>
    <p:sldId id="394" r:id="rId121"/>
    <p:sldId id="395" r:id="rId122"/>
    <p:sldId id="396" r:id="rId123"/>
    <p:sldId id="397" r:id="rId124"/>
    <p:sldId id="398" r:id="rId125"/>
    <p:sldId id="399" r:id="rId126"/>
    <p:sldId id="699" r:id="rId127"/>
    <p:sldId id="401" r:id="rId128"/>
    <p:sldId id="402" r:id="rId129"/>
    <p:sldId id="403" r:id="rId130"/>
    <p:sldId id="404" r:id="rId131"/>
    <p:sldId id="405" r:id="rId132"/>
    <p:sldId id="406" r:id="rId133"/>
    <p:sldId id="407" r:id="rId134"/>
    <p:sldId id="408" r:id="rId135"/>
    <p:sldId id="698" r:id="rId136"/>
    <p:sldId id="410" r:id="rId137"/>
    <p:sldId id="411" r:id="rId138"/>
    <p:sldId id="412" r:id="rId139"/>
    <p:sldId id="413" r:id="rId140"/>
    <p:sldId id="414" r:id="rId141"/>
    <p:sldId id="415" r:id="rId142"/>
    <p:sldId id="700" r:id="rId143"/>
    <p:sldId id="417" r:id="rId144"/>
    <p:sldId id="418" r:id="rId145"/>
    <p:sldId id="419" r:id="rId146"/>
    <p:sldId id="420" r:id="rId147"/>
    <p:sldId id="421" r:id="rId148"/>
    <p:sldId id="422" r:id="rId149"/>
    <p:sldId id="423" r:id="rId150"/>
    <p:sldId id="424" r:id="rId151"/>
    <p:sldId id="425" r:id="rId152"/>
    <p:sldId id="426" r:id="rId153"/>
    <p:sldId id="427" r:id="rId154"/>
    <p:sldId id="731" r:id="rId155"/>
    <p:sldId id="429" r:id="rId156"/>
    <p:sldId id="701" r:id="rId157"/>
    <p:sldId id="431" r:id="rId158"/>
    <p:sldId id="432" r:id="rId159"/>
    <p:sldId id="433" r:id="rId160"/>
    <p:sldId id="434" r:id="rId161"/>
    <p:sldId id="435" r:id="rId162"/>
    <p:sldId id="436" r:id="rId163"/>
    <p:sldId id="732" r:id="rId164"/>
    <p:sldId id="437" r:id="rId165"/>
    <p:sldId id="438" r:id="rId166"/>
    <p:sldId id="439" r:id="rId167"/>
    <p:sldId id="702" r:id="rId168"/>
    <p:sldId id="441" r:id="rId169"/>
    <p:sldId id="442" r:id="rId170"/>
    <p:sldId id="443" r:id="rId171"/>
    <p:sldId id="444" r:id="rId172"/>
    <p:sldId id="445" r:id="rId173"/>
    <p:sldId id="703" r:id="rId174"/>
    <p:sldId id="447" r:id="rId175"/>
    <p:sldId id="448" r:id="rId176"/>
    <p:sldId id="449" r:id="rId177"/>
    <p:sldId id="450" r:id="rId178"/>
    <p:sldId id="451" r:id="rId179"/>
    <p:sldId id="452" r:id="rId180"/>
    <p:sldId id="453" r:id="rId181"/>
    <p:sldId id="454" r:id="rId182"/>
    <p:sldId id="455" r:id="rId183"/>
    <p:sldId id="456" r:id="rId184"/>
    <p:sldId id="457" r:id="rId185"/>
    <p:sldId id="704" r:id="rId186"/>
    <p:sldId id="459" r:id="rId187"/>
    <p:sldId id="460" r:id="rId188"/>
    <p:sldId id="461" r:id="rId189"/>
    <p:sldId id="462" r:id="rId190"/>
    <p:sldId id="463" r:id="rId191"/>
    <p:sldId id="464" r:id="rId192"/>
    <p:sldId id="465" r:id="rId193"/>
    <p:sldId id="466" r:id="rId194"/>
    <p:sldId id="467" r:id="rId195"/>
    <p:sldId id="468" r:id="rId196"/>
    <p:sldId id="469" r:id="rId197"/>
    <p:sldId id="470" r:id="rId198"/>
    <p:sldId id="733" r:id="rId199"/>
    <p:sldId id="472" r:id="rId200"/>
    <p:sldId id="705" r:id="rId201"/>
    <p:sldId id="474" r:id="rId202"/>
    <p:sldId id="475" r:id="rId203"/>
    <p:sldId id="706" r:id="rId204"/>
    <p:sldId id="477" r:id="rId205"/>
    <p:sldId id="478" r:id="rId206"/>
    <p:sldId id="479" r:id="rId207"/>
    <p:sldId id="480" r:id="rId208"/>
    <p:sldId id="481" r:id="rId209"/>
    <p:sldId id="482" r:id="rId210"/>
    <p:sldId id="483" r:id="rId211"/>
    <p:sldId id="484" r:id="rId212"/>
    <p:sldId id="485" r:id="rId213"/>
    <p:sldId id="486" r:id="rId214"/>
    <p:sldId id="487" r:id="rId215"/>
    <p:sldId id="707" r:id="rId216"/>
    <p:sldId id="489" r:id="rId217"/>
    <p:sldId id="490" r:id="rId218"/>
    <p:sldId id="491" r:id="rId219"/>
    <p:sldId id="492" r:id="rId220"/>
    <p:sldId id="493" r:id="rId221"/>
    <p:sldId id="494" r:id="rId222"/>
    <p:sldId id="495" r:id="rId223"/>
    <p:sldId id="496" r:id="rId224"/>
    <p:sldId id="497" r:id="rId225"/>
    <p:sldId id="498" r:id="rId226"/>
    <p:sldId id="499" r:id="rId227"/>
    <p:sldId id="500" r:id="rId228"/>
    <p:sldId id="501" r:id="rId229"/>
    <p:sldId id="502" r:id="rId230"/>
    <p:sldId id="503" r:id="rId231"/>
    <p:sldId id="504" r:id="rId232"/>
    <p:sldId id="505" r:id="rId233"/>
    <p:sldId id="506" r:id="rId234"/>
    <p:sldId id="734" r:id="rId235"/>
    <p:sldId id="508" r:id="rId236"/>
    <p:sldId id="708" r:id="rId237"/>
    <p:sldId id="510" r:id="rId238"/>
    <p:sldId id="511" r:id="rId239"/>
    <p:sldId id="512" r:id="rId240"/>
    <p:sldId id="709" r:id="rId241"/>
    <p:sldId id="514" r:id="rId242"/>
    <p:sldId id="515" r:id="rId243"/>
    <p:sldId id="516" r:id="rId244"/>
    <p:sldId id="710" r:id="rId245"/>
    <p:sldId id="518" r:id="rId246"/>
    <p:sldId id="519" r:id="rId247"/>
    <p:sldId id="520" r:id="rId248"/>
    <p:sldId id="521" r:id="rId249"/>
    <p:sldId id="522" r:id="rId250"/>
    <p:sldId id="523" r:id="rId251"/>
    <p:sldId id="524" r:id="rId252"/>
    <p:sldId id="525" r:id="rId253"/>
    <p:sldId id="526" r:id="rId254"/>
    <p:sldId id="527" r:id="rId255"/>
    <p:sldId id="528" r:id="rId256"/>
    <p:sldId id="529" r:id="rId257"/>
    <p:sldId id="530" r:id="rId258"/>
    <p:sldId id="531" r:id="rId259"/>
    <p:sldId id="532" r:id="rId260"/>
    <p:sldId id="533" r:id="rId261"/>
    <p:sldId id="534" r:id="rId262"/>
    <p:sldId id="535" r:id="rId263"/>
    <p:sldId id="536" r:id="rId264"/>
    <p:sldId id="537" r:id="rId265"/>
    <p:sldId id="538" r:id="rId266"/>
    <p:sldId id="539" r:id="rId267"/>
    <p:sldId id="540" r:id="rId268"/>
    <p:sldId id="541" r:id="rId269"/>
    <p:sldId id="542" r:id="rId270"/>
    <p:sldId id="543" r:id="rId271"/>
    <p:sldId id="735" r:id="rId272"/>
    <p:sldId id="545" r:id="rId273"/>
    <p:sldId id="711" r:id="rId274"/>
    <p:sldId id="547" r:id="rId275"/>
    <p:sldId id="736" r:id="rId276"/>
    <p:sldId id="712" r:id="rId277"/>
    <p:sldId id="549" r:id="rId278"/>
    <p:sldId id="550" r:id="rId279"/>
    <p:sldId id="551" r:id="rId280"/>
    <p:sldId id="552" r:id="rId281"/>
    <p:sldId id="553" r:id="rId282"/>
    <p:sldId id="554" r:id="rId283"/>
    <p:sldId id="555" r:id="rId284"/>
    <p:sldId id="556" r:id="rId285"/>
    <p:sldId id="557" r:id="rId286"/>
    <p:sldId id="558" r:id="rId287"/>
    <p:sldId id="713" r:id="rId288"/>
    <p:sldId id="560" r:id="rId289"/>
    <p:sldId id="561" r:id="rId290"/>
    <p:sldId id="562" r:id="rId291"/>
    <p:sldId id="563" r:id="rId292"/>
    <p:sldId id="564" r:id="rId293"/>
    <p:sldId id="737" r:id="rId294"/>
    <p:sldId id="565" r:id="rId295"/>
    <p:sldId id="566" r:id="rId296"/>
    <p:sldId id="567" r:id="rId297"/>
    <p:sldId id="714" r:id="rId298"/>
    <p:sldId id="569" r:id="rId299"/>
    <p:sldId id="570" r:id="rId300"/>
    <p:sldId id="571" r:id="rId301"/>
    <p:sldId id="572" r:id="rId302"/>
    <p:sldId id="573" r:id="rId303"/>
    <p:sldId id="574" r:id="rId304"/>
    <p:sldId id="575" r:id="rId305"/>
    <p:sldId id="715" r:id="rId306"/>
    <p:sldId id="577" r:id="rId307"/>
    <p:sldId id="578" r:id="rId308"/>
    <p:sldId id="579" r:id="rId309"/>
    <p:sldId id="580" r:id="rId310"/>
    <p:sldId id="716" r:id="rId311"/>
    <p:sldId id="582" r:id="rId312"/>
    <p:sldId id="583" r:id="rId313"/>
    <p:sldId id="584" r:id="rId314"/>
    <p:sldId id="585" r:id="rId315"/>
    <p:sldId id="586" r:id="rId316"/>
    <p:sldId id="717" r:id="rId317"/>
    <p:sldId id="588" r:id="rId318"/>
    <p:sldId id="589" r:id="rId319"/>
    <p:sldId id="590" r:id="rId320"/>
    <p:sldId id="591" r:id="rId321"/>
    <p:sldId id="592" r:id="rId322"/>
    <p:sldId id="593" r:id="rId323"/>
    <p:sldId id="594" r:id="rId324"/>
    <p:sldId id="595" r:id="rId325"/>
    <p:sldId id="596" r:id="rId326"/>
    <p:sldId id="718" r:id="rId327"/>
    <p:sldId id="598" r:id="rId328"/>
    <p:sldId id="599" r:id="rId329"/>
    <p:sldId id="600" r:id="rId330"/>
    <p:sldId id="601" r:id="rId331"/>
    <p:sldId id="602" r:id="rId332"/>
    <p:sldId id="603" r:id="rId333"/>
    <p:sldId id="604" r:id="rId334"/>
    <p:sldId id="719" r:id="rId335"/>
    <p:sldId id="606" r:id="rId336"/>
    <p:sldId id="608" r:id="rId337"/>
    <p:sldId id="609" r:id="rId338"/>
    <p:sldId id="610" r:id="rId339"/>
    <p:sldId id="720" r:id="rId340"/>
    <p:sldId id="612" r:id="rId341"/>
    <p:sldId id="613" r:id="rId342"/>
    <p:sldId id="614" r:id="rId343"/>
    <p:sldId id="721" r:id="rId344"/>
    <p:sldId id="616" r:id="rId345"/>
    <p:sldId id="617" r:id="rId346"/>
    <p:sldId id="618" r:id="rId347"/>
    <p:sldId id="619" r:id="rId348"/>
    <p:sldId id="620" r:id="rId349"/>
    <p:sldId id="621" r:id="rId350"/>
    <p:sldId id="622" r:id="rId351"/>
    <p:sldId id="623" r:id="rId352"/>
    <p:sldId id="624" r:id="rId353"/>
    <p:sldId id="625" r:id="rId354"/>
    <p:sldId id="626" r:id="rId355"/>
    <p:sldId id="722" r:id="rId356"/>
    <p:sldId id="628" r:id="rId357"/>
    <p:sldId id="629" r:id="rId358"/>
    <p:sldId id="630" r:id="rId359"/>
    <p:sldId id="631" r:id="rId360"/>
    <p:sldId id="632" r:id="rId361"/>
    <p:sldId id="633" r:id="rId362"/>
    <p:sldId id="634" r:id="rId363"/>
    <p:sldId id="635" r:id="rId364"/>
    <p:sldId id="636" r:id="rId365"/>
    <p:sldId id="637" r:id="rId366"/>
    <p:sldId id="638" r:id="rId367"/>
    <p:sldId id="639" r:id="rId368"/>
    <p:sldId id="640" r:id="rId369"/>
    <p:sldId id="641" r:id="rId370"/>
    <p:sldId id="723" r:id="rId371"/>
    <p:sldId id="643" r:id="rId372"/>
    <p:sldId id="644" r:id="rId373"/>
    <p:sldId id="645" r:id="rId374"/>
    <p:sldId id="646" r:id="rId375"/>
    <p:sldId id="724" r:id="rId376"/>
    <p:sldId id="648" r:id="rId377"/>
    <p:sldId id="649" r:id="rId378"/>
    <p:sldId id="650" r:id="rId379"/>
    <p:sldId id="651" r:id="rId380"/>
    <p:sldId id="652" r:id="rId381"/>
    <p:sldId id="653" r:id="rId382"/>
    <p:sldId id="654" r:id="rId383"/>
    <p:sldId id="655" r:id="rId384"/>
    <p:sldId id="656" r:id="rId385"/>
    <p:sldId id="657" r:id="rId386"/>
    <p:sldId id="658" r:id="rId387"/>
    <p:sldId id="275" r:id="rId388"/>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65237" autoAdjust="0"/>
  </p:normalViewPr>
  <p:slideViewPr>
    <p:cSldViewPr snapToGrid="0">
      <p:cViewPr varScale="1">
        <p:scale>
          <a:sx n="39" d="100"/>
          <a:sy n="39" d="100"/>
        </p:scale>
        <p:origin x="1782" y="66"/>
      </p:cViewPr>
      <p:guideLst>
        <p:guide orient="horz" pos="2160"/>
        <p:guide pos="3840"/>
        <p:guide orient="horz" pos="2323"/>
        <p:guide pos="6756"/>
        <p:guide orient="horz" pos="3294"/>
        <p:guide orient="horz" pos="2465"/>
        <p:guide pos="248"/>
        <p:guide pos="7573"/>
        <p:guide pos="2751"/>
        <p:guide orient="horz" pos="3503"/>
        <p:guide/>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314" Type="http://schemas.openxmlformats.org/officeDocument/2006/relationships/slide" Target="slides/slide312.xml"/><Relationship Id="rId335" Type="http://schemas.openxmlformats.org/officeDocument/2006/relationships/slide" Target="slides/slide333.xml"/><Relationship Id="rId356" Type="http://schemas.openxmlformats.org/officeDocument/2006/relationships/slide" Target="slides/slide354.xml"/><Relationship Id="rId377" Type="http://schemas.openxmlformats.org/officeDocument/2006/relationships/slide" Target="slides/slide375.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25" Type="http://schemas.openxmlformats.org/officeDocument/2006/relationships/slide" Target="slides/slide323.xml"/><Relationship Id="rId346" Type="http://schemas.openxmlformats.org/officeDocument/2006/relationships/slide" Target="slides/slide344.xml"/><Relationship Id="rId367" Type="http://schemas.openxmlformats.org/officeDocument/2006/relationships/slide" Target="slides/slide365.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315" Type="http://schemas.openxmlformats.org/officeDocument/2006/relationships/slide" Target="slides/slide313.xml"/><Relationship Id="rId336" Type="http://schemas.openxmlformats.org/officeDocument/2006/relationships/slide" Target="slides/slide334.xml"/><Relationship Id="rId357" Type="http://schemas.openxmlformats.org/officeDocument/2006/relationships/slide" Target="slides/slide355.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slide" Target="slides/slide303.xml"/><Relationship Id="rId326" Type="http://schemas.openxmlformats.org/officeDocument/2006/relationships/slide" Target="slides/slide324.xml"/><Relationship Id="rId347" Type="http://schemas.openxmlformats.org/officeDocument/2006/relationships/slide" Target="slides/slide345.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368" Type="http://schemas.openxmlformats.org/officeDocument/2006/relationships/slide" Target="slides/slide366.xml"/><Relationship Id="rId389" Type="http://schemas.openxmlformats.org/officeDocument/2006/relationships/notesMaster" Target="notesMasters/notesMaster1.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16" Type="http://schemas.openxmlformats.org/officeDocument/2006/relationships/slide" Target="slides/slide314.xml"/><Relationship Id="rId337" Type="http://schemas.openxmlformats.org/officeDocument/2006/relationships/slide" Target="slides/slide335.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358" Type="http://schemas.openxmlformats.org/officeDocument/2006/relationships/slide" Target="slides/slide356.xml"/><Relationship Id="rId379" Type="http://schemas.openxmlformats.org/officeDocument/2006/relationships/slide" Target="slides/slide377.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390" Type="http://schemas.openxmlformats.org/officeDocument/2006/relationships/presProps" Target="presProps.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348" Type="http://schemas.openxmlformats.org/officeDocument/2006/relationships/slide" Target="slides/slide346.xml"/><Relationship Id="rId369" Type="http://schemas.openxmlformats.org/officeDocument/2006/relationships/slide" Target="slides/slide367.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338" Type="http://schemas.openxmlformats.org/officeDocument/2006/relationships/slide" Target="slides/slide336.xml"/><Relationship Id="rId359" Type="http://schemas.openxmlformats.org/officeDocument/2006/relationships/slide" Target="slides/slide357.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370" Type="http://schemas.openxmlformats.org/officeDocument/2006/relationships/slide" Target="slides/slide368.xml"/><Relationship Id="rId391" Type="http://schemas.openxmlformats.org/officeDocument/2006/relationships/viewProps" Target="viewProps.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381" Type="http://schemas.openxmlformats.org/officeDocument/2006/relationships/slide" Target="slides/slide379.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339" Type="http://schemas.openxmlformats.org/officeDocument/2006/relationships/slide" Target="slides/slide337.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350" Type="http://schemas.openxmlformats.org/officeDocument/2006/relationships/slide" Target="slides/slide348.xml"/><Relationship Id="rId371" Type="http://schemas.openxmlformats.org/officeDocument/2006/relationships/slide" Target="slides/slide369.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theme" Target="theme/theme1.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slide" Target="slides/slide327.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340" Type="http://schemas.openxmlformats.org/officeDocument/2006/relationships/slide" Target="slides/slide338.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393" Type="http://schemas.openxmlformats.org/officeDocument/2006/relationships/tableStyles" Target="tableStyles.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394" Type="http://schemas.microsoft.com/office/2015/10/relationships/revisionInfo" Target="revisionInfo.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06F227-C338-4174-B24E-9A1120F8A172}"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DDF54134-1DF7-4753-A909-58972AE256A1}">
      <dgm:prSet phldrT="[Text]"/>
      <dgm:spPr/>
      <dgm:t>
        <a:bodyPr/>
        <a:lstStyle/>
        <a:p>
          <a:r>
            <a:rPr lang="en-US" dirty="0"/>
            <a:t>Airport: ORD</a:t>
          </a:r>
          <a:br>
            <a:rPr lang="en-US" dirty="0"/>
          </a:br>
          <a:r>
            <a:rPr lang="en-US" dirty="0"/>
            <a:t>On time: 65%</a:t>
          </a:r>
          <a:br>
            <a:rPr lang="en-US" dirty="0"/>
          </a:br>
          <a:r>
            <a:rPr lang="en-US" dirty="0"/>
            <a:t>Delayed: 35%</a:t>
          </a:r>
        </a:p>
      </dgm:t>
    </dgm:pt>
    <dgm:pt modelId="{7BD855B3-93DB-4B8A-8919-376D17142109}" type="parTrans" cxnId="{3433F45B-3562-47EC-B61A-4B9FD1616C15}">
      <dgm:prSet/>
      <dgm:spPr/>
      <dgm:t>
        <a:bodyPr/>
        <a:lstStyle/>
        <a:p>
          <a:endParaRPr lang="en-US"/>
        </a:p>
      </dgm:t>
    </dgm:pt>
    <dgm:pt modelId="{60A1986E-8FD3-4C1A-9E14-90C98FFA0194}" type="sibTrans" cxnId="{3433F45B-3562-47EC-B61A-4B9FD1616C15}">
      <dgm:prSet/>
      <dgm:spPr/>
      <dgm:t>
        <a:bodyPr/>
        <a:lstStyle/>
        <a:p>
          <a:endParaRPr lang="en-US"/>
        </a:p>
      </dgm:t>
    </dgm:pt>
    <dgm:pt modelId="{2A9A88BF-4179-434D-92B5-3B954CEC9552}" type="asst">
      <dgm:prSet phldrT="[Text]"/>
      <dgm:spPr>
        <a:solidFill>
          <a:schemeClr val="accent2"/>
        </a:solidFill>
      </dgm:spPr>
      <dgm:t>
        <a:bodyPr/>
        <a:lstStyle/>
        <a:p>
          <a:r>
            <a:rPr lang="en-US" dirty="0"/>
            <a:t>Carrier A:</a:t>
          </a:r>
          <a:br>
            <a:rPr lang="en-US" dirty="0"/>
          </a:br>
          <a:r>
            <a:rPr lang="en-US" dirty="0"/>
            <a:t>On time: 80%</a:t>
          </a:r>
          <a:br>
            <a:rPr lang="en-US" dirty="0"/>
          </a:br>
          <a:r>
            <a:rPr lang="en-US" dirty="0"/>
            <a:t>Delayed 20%</a:t>
          </a:r>
        </a:p>
      </dgm:t>
    </dgm:pt>
    <dgm:pt modelId="{97F7EA10-9285-4D4C-9039-0156D8BFC0F4}" type="parTrans" cxnId="{16EAE35A-AC29-4803-8C1C-899489C800DB}">
      <dgm:prSet/>
      <dgm:spPr/>
      <dgm:t>
        <a:bodyPr/>
        <a:lstStyle/>
        <a:p>
          <a:endParaRPr lang="en-US"/>
        </a:p>
      </dgm:t>
    </dgm:pt>
    <dgm:pt modelId="{92E7E682-8CBA-4ABA-BBCE-87BD8A312BA7}" type="sibTrans" cxnId="{16EAE35A-AC29-4803-8C1C-899489C800DB}">
      <dgm:prSet/>
      <dgm:spPr/>
      <dgm:t>
        <a:bodyPr/>
        <a:lstStyle/>
        <a:p>
          <a:endParaRPr lang="en-US"/>
        </a:p>
      </dgm:t>
    </dgm:pt>
    <dgm:pt modelId="{9323626B-18B1-44EA-A757-15CF7B3CD2F5}" type="asst">
      <dgm:prSet phldrT="[Text]"/>
      <dgm:spPr>
        <a:solidFill>
          <a:schemeClr val="accent2"/>
        </a:solidFill>
      </dgm:spPr>
      <dgm:t>
        <a:bodyPr/>
        <a:lstStyle/>
        <a:p>
          <a:r>
            <a:rPr lang="en-US" dirty="0"/>
            <a:t>Carrier B:</a:t>
          </a:r>
          <a:br>
            <a:rPr lang="en-US" dirty="0"/>
          </a:br>
          <a:r>
            <a:rPr lang="en-US" dirty="0"/>
            <a:t>On time: 50%</a:t>
          </a:r>
          <a:br>
            <a:rPr lang="en-US" dirty="0"/>
          </a:br>
          <a:r>
            <a:rPr lang="en-US" dirty="0"/>
            <a:t>Delayed 50%</a:t>
          </a:r>
        </a:p>
      </dgm:t>
    </dgm:pt>
    <dgm:pt modelId="{76E218F6-05A7-4843-8A35-C1A2582361DA}" type="parTrans" cxnId="{F53FC0A0-7AAC-4049-B59C-9DADAD30FC62}">
      <dgm:prSet/>
      <dgm:spPr/>
      <dgm:t>
        <a:bodyPr/>
        <a:lstStyle/>
        <a:p>
          <a:endParaRPr lang="en-US"/>
        </a:p>
      </dgm:t>
    </dgm:pt>
    <dgm:pt modelId="{B9A3D834-7DD9-4A95-A285-EE0766826832}" type="sibTrans" cxnId="{F53FC0A0-7AAC-4049-B59C-9DADAD30FC62}">
      <dgm:prSet/>
      <dgm:spPr/>
      <dgm:t>
        <a:bodyPr/>
        <a:lstStyle/>
        <a:p>
          <a:endParaRPr lang="en-US"/>
        </a:p>
      </dgm:t>
    </dgm:pt>
    <dgm:pt modelId="{7D940149-ECF4-480C-AD68-3070F5D0C3FE}" type="asst">
      <dgm:prSet phldrT="[Text]"/>
      <dgm:spPr>
        <a:solidFill>
          <a:schemeClr val="accent6"/>
        </a:solidFill>
      </dgm:spPr>
      <dgm:t>
        <a:bodyPr/>
        <a:lstStyle/>
        <a:p>
          <a:r>
            <a:rPr lang="en-US" dirty="0"/>
            <a:t>Weather: Clear</a:t>
          </a:r>
          <a:br>
            <a:rPr lang="en-US" dirty="0"/>
          </a:br>
          <a:r>
            <a:rPr lang="en-US" dirty="0"/>
            <a:t>On time: 95%</a:t>
          </a:r>
          <a:br>
            <a:rPr lang="en-US" dirty="0"/>
          </a:br>
          <a:r>
            <a:rPr lang="en-US" dirty="0"/>
            <a:t>Delayed: 5%</a:t>
          </a:r>
        </a:p>
      </dgm:t>
    </dgm:pt>
    <dgm:pt modelId="{602887AB-FF4F-4990-9CCA-3B408619F948}" type="parTrans" cxnId="{FECBA874-3323-4EB8-95F6-19FE3A506C79}">
      <dgm:prSet/>
      <dgm:spPr/>
      <dgm:t>
        <a:bodyPr/>
        <a:lstStyle/>
        <a:p>
          <a:endParaRPr lang="en-US"/>
        </a:p>
      </dgm:t>
    </dgm:pt>
    <dgm:pt modelId="{116C4269-6D7C-411E-BC46-9F6197CB1234}" type="sibTrans" cxnId="{FECBA874-3323-4EB8-95F6-19FE3A506C79}">
      <dgm:prSet/>
      <dgm:spPr/>
      <dgm:t>
        <a:bodyPr/>
        <a:lstStyle/>
        <a:p>
          <a:endParaRPr lang="en-US"/>
        </a:p>
      </dgm:t>
    </dgm:pt>
    <dgm:pt modelId="{E18112F3-1611-4E99-81B7-F98F6460A4DA}" type="asst">
      <dgm:prSet phldrT="[Text]"/>
      <dgm:spPr>
        <a:solidFill>
          <a:schemeClr val="accent6"/>
        </a:solidFill>
      </dgm:spPr>
      <dgm:t>
        <a:bodyPr/>
        <a:lstStyle/>
        <a:p>
          <a:r>
            <a:rPr lang="en-US" dirty="0"/>
            <a:t>Weather: Rainy</a:t>
          </a:r>
          <a:br>
            <a:rPr lang="en-US" dirty="0"/>
          </a:br>
          <a:r>
            <a:rPr lang="en-US" dirty="0"/>
            <a:t>On time: 70%</a:t>
          </a:r>
          <a:br>
            <a:rPr lang="en-US" dirty="0"/>
          </a:br>
          <a:r>
            <a:rPr lang="en-US" dirty="0"/>
            <a:t>Delayed: 30%</a:t>
          </a:r>
        </a:p>
      </dgm:t>
    </dgm:pt>
    <dgm:pt modelId="{184BEA8F-9C16-40CC-AC18-1D71143169B6}" type="parTrans" cxnId="{5C7401AF-2D5F-4C87-ABF0-3DC90A32CCF3}">
      <dgm:prSet/>
      <dgm:spPr/>
      <dgm:t>
        <a:bodyPr/>
        <a:lstStyle/>
        <a:p>
          <a:endParaRPr lang="en-US"/>
        </a:p>
      </dgm:t>
    </dgm:pt>
    <dgm:pt modelId="{76E1A051-7E2B-4BFF-B034-5765BA414A87}" type="sibTrans" cxnId="{5C7401AF-2D5F-4C87-ABF0-3DC90A32CCF3}">
      <dgm:prSet/>
      <dgm:spPr/>
      <dgm:t>
        <a:bodyPr/>
        <a:lstStyle/>
        <a:p>
          <a:endParaRPr lang="en-US"/>
        </a:p>
      </dgm:t>
    </dgm:pt>
    <dgm:pt modelId="{E74714AD-D29D-4C85-9124-0BFC17F48FA5}" type="asst">
      <dgm:prSet phldrT="[Text]"/>
      <dgm:spPr>
        <a:solidFill>
          <a:schemeClr val="accent6"/>
        </a:solidFill>
      </dgm:spPr>
      <dgm:t>
        <a:bodyPr/>
        <a:lstStyle/>
        <a:p>
          <a:r>
            <a:rPr lang="en-US" dirty="0"/>
            <a:t>Weather: Clear</a:t>
          </a:r>
          <a:br>
            <a:rPr lang="en-US" dirty="0"/>
          </a:br>
          <a:r>
            <a:rPr lang="en-US" dirty="0"/>
            <a:t>On time: 70%</a:t>
          </a:r>
          <a:br>
            <a:rPr lang="en-US" dirty="0"/>
          </a:br>
          <a:r>
            <a:rPr lang="en-US" dirty="0"/>
            <a:t>Delayed 30%</a:t>
          </a:r>
        </a:p>
      </dgm:t>
    </dgm:pt>
    <dgm:pt modelId="{A88CC731-094F-449E-A651-C631A160EDB0}" type="parTrans" cxnId="{81086D9D-9C90-4D05-A736-2FD9812701E8}">
      <dgm:prSet/>
      <dgm:spPr/>
      <dgm:t>
        <a:bodyPr/>
        <a:lstStyle/>
        <a:p>
          <a:endParaRPr lang="en-US"/>
        </a:p>
      </dgm:t>
    </dgm:pt>
    <dgm:pt modelId="{DF47A629-692D-4950-BEEA-C938C8B562D9}" type="sibTrans" cxnId="{81086D9D-9C90-4D05-A736-2FD9812701E8}">
      <dgm:prSet/>
      <dgm:spPr/>
      <dgm:t>
        <a:bodyPr/>
        <a:lstStyle/>
        <a:p>
          <a:endParaRPr lang="en-US"/>
        </a:p>
      </dgm:t>
    </dgm:pt>
    <dgm:pt modelId="{CC18C1F0-B9FB-44E9-A35F-FEEAA9A894BF}" type="asst">
      <dgm:prSet phldrT="[Text]"/>
      <dgm:spPr>
        <a:solidFill>
          <a:schemeClr val="accent6"/>
        </a:solidFill>
      </dgm:spPr>
      <dgm:t>
        <a:bodyPr/>
        <a:lstStyle/>
        <a:p>
          <a:r>
            <a:rPr lang="en-US" dirty="0"/>
            <a:t>Weather: Rainy</a:t>
          </a:r>
          <a:br>
            <a:rPr lang="en-US" dirty="0"/>
          </a:br>
          <a:r>
            <a:rPr lang="en-US" dirty="0"/>
            <a:t>On time: 10%</a:t>
          </a:r>
          <a:br>
            <a:rPr lang="en-US" dirty="0"/>
          </a:br>
          <a:r>
            <a:rPr lang="en-US" dirty="0"/>
            <a:t>Delayed: 90%</a:t>
          </a:r>
        </a:p>
      </dgm:t>
    </dgm:pt>
    <dgm:pt modelId="{17D612C3-925F-459E-B179-359B71DB778C}" type="parTrans" cxnId="{FFDE4563-D99F-4A86-81EE-609E2E06961F}">
      <dgm:prSet/>
      <dgm:spPr/>
      <dgm:t>
        <a:bodyPr/>
        <a:lstStyle/>
        <a:p>
          <a:endParaRPr lang="en-US"/>
        </a:p>
      </dgm:t>
    </dgm:pt>
    <dgm:pt modelId="{92A9B96B-F524-4F84-AE46-20399FCE0857}" type="sibTrans" cxnId="{FFDE4563-D99F-4A86-81EE-609E2E06961F}">
      <dgm:prSet/>
      <dgm:spPr/>
      <dgm:t>
        <a:bodyPr/>
        <a:lstStyle/>
        <a:p>
          <a:endParaRPr lang="en-US"/>
        </a:p>
      </dgm:t>
    </dgm:pt>
    <dgm:pt modelId="{3FA768F0-C5ED-4BB7-B1ED-B6CC04EC5FDD}" type="pres">
      <dgm:prSet presAssocID="{CD06F227-C338-4174-B24E-9A1120F8A172}" presName="hierChild1" presStyleCnt="0">
        <dgm:presLayoutVars>
          <dgm:orgChart val="1"/>
          <dgm:chPref val="1"/>
          <dgm:dir/>
          <dgm:animOne val="branch"/>
          <dgm:animLvl val="lvl"/>
          <dgm:resizeHandles/>
        </dgm:presLayoutVars>
      </dgm:prSet>
      <dgm:spPr/>
    </dgm:pt>
    <dgm:pt modelId="{A1295EF0-C308-43FC-B2E4-A5DF9E02D561}" type="pres">
      <dgm:prSet presAssocID="{DDF54134-1DF7-4753-A909-58972AE256A1}" presName="hierRoot1" presStyleCnt="0">
        <dgm:presLayoutVars>
          <dgm:hierBranch val="init"/>
        </dgm:presLayoutVars>
      </dgm:prSet>
      <dgm:spPr/>
    </dgm:pt>
    <dgm:pt modelId="{32702312-0976-495D-B3D9-78D1385AA536}" type="pres">
      <dgm:prSet presAssocID="{DDF54134-1DF7-4753-A909-58972AE256A1}" presName="rootComposite1" presStyleCnt="0"/>
      <dgm:spPr/>
    </dgm:pt>
    <dgm:pt modelId="{293D01D2-2303-45E9-8D0A-E3533DA106BB}" type="pres">
      <dgm:prSet presAssocID="{DDF54134-1DF7-4753-A909-58972AE256A1}" presName="rootText1" presStyleLbl="node0" presStyleIdx="0" presStyleCnt="1">
        <dgm:presLayoutVars>
          <dgm:chPref val="3"/>
        </dgm:presLayoutVars>
      </dgm:prSet>
      <dgm:spPr/>
    </dgm:pt>
    <dgm:pt modelId="{0E54355E-114B-4AF9-8192-C165C0A0AAD8}" type="pres">
      <dgm:prSet presAssocID="{DDF54134-1DF7-4753-A909-58972AE256A1}" presName="rootConnector1" presStyleLbl="node1" presStyleIdx="0" presStyleCnt="0"/>
      <dgm:spPr/>
    </dgm:pt>
    <dgm:pt modelId="{B03BC80D-37EB-4FBF-A242-D2735E48C614}" type="pres">
      <dgm:prSet presAssocID="{DDF54134-1DF7-4753-A909-58972AE256A1}" presName="hierChild2" presStyleCnt="0"/>
      <dgm:spPr/>
    </dgm:pt>
    <dgm:pt modelId="{52562D5D-766B-4B61-97D4-9E936C8E241B}" type="pres">
      <dgm:prSet presAssocID="{DDF54134-1DF7-4753-A909-58972AE256A1}" presName="hierChild3" presStyleCnt="0"/>
      <dgm:spPr/>
    </dgm:pt>
    <dgm:pt modelId="{1A38046C-5A63-468C-ACF3-C0E59F5704A7}" type="pres">
      <dgm:prSet presAssocID="{97F7EA10-9285-4D4C-9039-0156D8BFC0F4}" presName="Name111" presStyleLbl="parChTrans1D2" presStyleIdx="0" presStyleCnt="2"/>
      <dgm:spPr/>
    </dgm:pt>
    <dgm:pt modelId="{52D7E286-FBD9-4B74-BFAF-52B35AA50E8C}" type="pres">
      <dgm:prSet presAssocID="{2A9A88BF-4179-434D-92B5-3B954CEC9552}" presName="hierRoot3" presStyleCnt="0">
        <dgm:presLayoutVars>
          <dgm:hierBranch val="init"/>
        </dgm:presLayoutVars>
      </dgm:prSet>
      <dgm:spPr/>
    </dgm:pt>
    <dgm:pt modelId="{2E6E3832-71C6-4F8D-9604-B78771F9AA20}" type="pres">
      <dgm:prSet presAssocID="{2A9A88BF-4179-434D-92B5-3B954CEC9552}" presName="rootComposite3" presStyleCnt="0"/>
      <dgm:spPr/>
    </dgm:pt>
    <dgm:pt modelId="{D6304ECB-F173-4E46-A12A-6CB51457E13F}" type="pres">
      <dgm:prSet presAssocID="{2A9A88BF-4179-434D-92B5-3B954CEC9552}" presName="rootText3" presStyleLbl="asst1" presStyleIdx="0" presStyleCnt="6">
        <dgm:presLayoutVars>
          <dgm:chPref val="3"/>
        </dgm:presLayoutVars>
      </dgm:prSet>
      <dgm:spPr/>
    </dgm:pt>
    <dgm:pt modelId="{451FC49E-F8BB-4556-81AB-A2719CE8395E}" type="pres">
      <dgm:prSet presAssocID="{2A9A88BF-4179-434D-92B5-3B954CEC9552}" presName="rootConnector3" presStyleLbl="asst1" presStyleIdx="0" presStyleCnt="6"/>
      <dgm:spPr/>
    </dgm:pt>
    <dgm:pt modelId="{0A712E9E-5FB2-423C-9575-3552F03B275A}" type="pres">
      <dgm:prSet presAssocID="{2A9A88BF-4179-434D-92B5-3B954CEC9552}" presName="hierChild6" presStyleCnt="0"/>
      <dgm:spPr/>
    </dgm:pt>
    <dgm:pt modelId="{B887FFB3-5068-477E-A329-C4B8B2B98F39}" type="pres">
      <dgm:prSet presAssocID="{2A9A88BF-4179-434D-92B5-3B954CEC9552}" presName="hierChild7" presStyleCnt="0"/>
      <dgm:spPr/>
    </dgm:pt>
    <dgm:pt modelId="{3E0A0EC0-34DB-44E9-A091-9E40810447D5}" type="pres">
      <dgm:prSet presAssocID="{602887AB-FF4F-4990-9CCA-3B408619F948}" presName="Name111" presStyleLbl="parChTrans1D3" presStyleIdx="0" presStyleCnt="4"/>
      <dgm:spPr/>
    </dgm:pt>
    <dgm:pt modelId="{8BC87B1D-BAD4-4535-B671-6B43CF2CFD34}" type="pres">
      <dgm:prSet presAssocID="{7D940149-ECF4-480C-AD68-3070F5D0C3FE}" presName="hierRoot3" presStyleCnt="0">
        <dgm:presLayoutVars>
          <dgm:hierBranch val="init"/>
        </dgm:presLayoutVars>
      </dgm:prSet>
      <dgm:spPr/>
    </dgm:pt>
    <dgm:pt modelId="{01F7A1D9-7E18-4F80-BFEA-9A871E11B72D}" type="pres">
      <dgm:prSet presAssocID="{7D940149-ECF4-480C-AD68-3070F5D0C3FE}" presName="rootComposite3" presStyleCnt="0"/>
      <dgm:spPr/>
    </dgm:pt>
    <dgm:pt modelId="{16C4AF75-01E8-4B75-8EBC-DF87FDB833AA}" type="pres">
      <dgm:prSet presAssocID="{7D940149-ECF4-480C-AD68-3070F5D0C3FE}" presName="rootText3" presStyleLbl="asst1" presStyleIdx="1" presStyleCnt="6">
        <dgm:presLayoutVars>
          <dgm:chPref val="3"/>
        </dgm:presLayoutVars>
      </dgm:prSet>
      <dgm:spPr/>
    </dgm:pt>
    <dgm:pt modelId="{2013588F-736D-4FE1-8DF7-8DB675E83AF1}" type="pres">
      <dgm:prSet presAssocID="{7D940149-ECF4-480C-AD68-3070F5D0C3FE}" presName="rootConnector3" presStyleLbl="asst1" presStyleIdx="1" presStyleCnt="6"/>
      <dgm:spPr/>
    </dgm:pt>
    <dgm:pt modelId="{9A431D6A-A775-4566-8417-43DB0BA7A34C}" type="pres">
      <dgm:prSet presAssocID="{7D940149-ECF4-480C-AD68-3070F5D0C3FE}" presName="hierChild6" presStyleCnt="0"/>
      <dgm:spPr/>
    </dgm:pt>
    <dgm:pt modelId="{AE65E1F2-73AB-4ABD-ACA9-1861335C3EC4}" type="pres">
      <dgm:prSet presAssocID="{7D940149-ECF4-480C-AD68-3070F5D0C3FE}" presName="hierChild7" presStyleCnt="0"/>
      <dgm:spPr/>
    </dgm:pt>
    <dgm:pt modelId="{4DB835AF-04BE-4847-80B3-173586C589F4}" type="pres">
      <dgm:prSet presAssocID="{184BEA8F-9C16-40CC-AC18-1D71143169B6}" presName="Name111" presStyleLbl="parChTrans1D3" presStyleIdx="1" presStyleCnt="4"/>
      <dgm:spPr/>
    </dgm:pt>
    <dgm:pt modelId="{BD806AEA-A29A-4D11-92B3-491BA1C58AE7}" type="pres">
      <dgm:prSet presAssocID="{E18112F3-1611-4E99-81B7-F98F6460A4DA}" presName="hierRoot3" presStyleCnt="0">
        <dgm:presLayoutVars>
          <dgm:hierBranch val="init"/>
        </dgm:presLayoutVars>
      </dgm:prSet>
      <dgm:spPr/>
    </dgm:pt>
    <dgm:pt modelId="{EF5BA380-D376-449B-A7F6-7667950E293C}" type="pres">
      <dgm:prSet presAssocID="{E18112F3-1611-4E99-81B7-F98F6460A4DA}" presName="rootComposite3" presStyleCnt="0"/>
      <dgm:spPr/>
    </dgm:pt>
    <dgm:pt modelId="{588B52C8-012C-4C0E-AA54-8A6E8EC5E3C8}" type="pres">
      <dgm:prSet presAssocID="{E18112F3-1611-4E99-81B7-F98F6460A4DA}" presName="rootText3" presStyleLbl="asst1" presStyleIdx="2" presStyleCnt="6">
        <dgm:presLayoutVars>
          <dgm:chPref val="3"/>
        </dgm:presLayoutVars>
      </dgm:prSet>
      <dgm:spPr/>
    </dgm:pt>
    <dgm:pt modelId="{06635E50-03CE-4998-AD99-68C3E55BD86E}" type="pres">
      <dgm:prSet presAssocID="{E18112F3-1611-4E99-81B7-F98F6460A4DA}" presName="rootConnector3" presStyleLbl="asst1" presStyleIdx="2" presStyleCnt="6"/>
      <dgm:spPr/>
    </dgm:pt>
    <dgm:pt modelId="{39BC419B-6DD6-4AE2-BB73-7A3C700D8336}" type="pres">
      <dgm:prSet presAssocID="{E18112F3-1611-4E99-81B7-F98F6460A4DA}" presName="hierChild6" presStyleCnt="0"/>
      <dgm:spPr/>
    </dgm:pt>
    <dgm:pt modelId="{D1CE885F-1C2F-442D-B5DB-FAFB5B8D9122}" type="pres">
      <dgm:prSet presAssocID="{E18112F3-1611-4E99-81B7-F98F6460A4DA}" presName="hierChild7" presStyleCnt="0"/>
      <dgm:spPr/>
    </dgm:pt>
    <dgm:pt modelId="{7428F46B-93CD-413E-BE1B-CD6167B008FF}" type="pres">
      <dgm:prSet presAssocID="{76E218F6-05A7-4843-8A35-C1A2582361DA}" presName="Name111" presStyleLbl="parChTrans1D2" presStyleIdx="1" presStyleCnt="2"/>
      <dgm:spPr/>
    </dgm:pt>
    <dgm:pt modelId="{EC80993C-3030-46DE-96C0-9BD441AE043B}" type="pres">
      <dgm:prSet presAssocID="{9323626B-18B1-44EA-A757-15CF7B3CD2F5}" presName="hierRoot3" presStyleCnt="0">
        <dgm:presLayoutVars>
          <dgm:hierBranch val="init"/>
        </dgm:presLayoutVars>
      </dgm:prSet>
      <dgm:spPr/>
    </dgm:pt>
    <dgm:pt modelId="{9942C9F8-6A70-4C71-90BA-5217B83B3013}" type="pres">
      <dgm:prSet presAssocID="{9323626B-18B1-44EA-A757-15CF7B3CD2F5}" presName="rootComposite3" presStyleCnt="0"/>
      <dgm:spPr/>
    </dgm:pt>
    <dgm:pt modelId="{EA3F1BCA-AC32-4E91-8DC6-BAD1994F79AD}" type="pres">
      <dgm:prSet presAssocID="{9323626B-18B1-44EA-A757-15CF7B3CD2F5}" presName="rootText3" presStyleLbl="asst1" presStyleIdx="3" presStyleCnt="6">
        <dgm:presLayoutVars>
          <dgm:chPref val="3"/>
        </dgm:presLayoutVars>
      </dgm:prSet>
      <dgm:spPr/>
    </dgm:pt>
    <dgm:pt modelId="{1196399E-5CD3-472F-B93C-2418656380FC}" type="pres">
      <dgm:prSet presAssocID="{9323626B-18B1-44EA-A757-15CF7B3CD2F5}" presName="rootConnector3" presStyleLbl="asst1" presStyleIdx="3" presStyleCnt="6"/>
      <dgm:spPr/>
    </dgm:pt>
    <dgm:pt modelId="{419A8057-103A-4C9B-9F38-2EBD160FB2C9}" type="pres">
      <dgm:prSet presAssocID="{9323626B-18B1-44EA-A757-15CF7B3CD2F5}" presName="hierChild6" presStyleCnt="0"/>
      <dgm:spPr/>
    </dgm:pt>
    <dgm:pt modelId="{3B98508D-8175-43D7-9D97-F3BFDE3E28BF}" type="pres">
      <dgm:prSet presAssocID="{9323626B-18B1-44EA-A757-15CF7B3CD2F5}" presName="hierChild7" presStyleCnt="0"/>
      <dgm:spPr/>
    </dgm:pt>
    <dgm:pt modelId="{A75C28CE-F8E2-4F06-84C4-4F26C707BA55}" type="pres">
      <dgm:prSet presAssocID="{A88CC731-094F-449E-A651-C631A160EDB0}" presName="Name111" presStyleLbl="parChTrans1D3" presStyleIdx="2" presStyleCnt="4"/>
      <dgm:spPr/>
    </dgm:pt>
    <dgm:pt modelId="{D418CA24-9981-494F-86CD-05C63A321056}" type="pres">
      <dgm:prSet presAssocID="{E74714AD-D29D-4C85-9124-0BFC17F48FA5}" presName="hierRoot3" presStyleCnt="0">
        <dgm:presLayoutVars>
          <dgm:hierBranch val="init"/>
        </dgm:presLayoutVars>
      </dgm:prSet>
      <dgm:spPr/>
    </dgm:pt>
    <dgm:pt modelId="{0A3FE66B-56C0-48CF-BA6E-635C3D79E172}" type="pres">
      <dgm:prSet presAssocID="{E74714AD-D29D-4C85-9124-0BFC17F48FA5}" presName="rootComposite3" presStyleCnt="0"/>
      <dgm:spPr/>
    </dgm:pt>
    <dgm:pt modelId="{49779090-E148-4449-BBBF-67EC3B20264C}" type="pres">
      <dgm:prSet presAssocID="{E74714AD-D29D-4C85-9124-0BFC17F48FA5}" presName="rootText3" presStyleLbl="asst1" presStyleIdx="4" presStyleCnt="6">
        <dgm:presLayoutVars>
          <dgm:chPref val="3"/>
        </dgm:presLayoutVars>
      </dgm:prSet>
      <dgm:spPr/>
    </dgm:pt>
    <dgm:pt modelId="{5DAB7458-6BB6-4559-A7F9-9265CF398020}" type="pres">
      <dgm:prSet presAssocID="{E74714AD-D29D-4C85-9124-0BFC17F48FA5}" presName="rootConnector3" presStyleLbl="asst1" presStyleIdx="4" presStyleCnt="6"/>
      <dgm:spPr/>
    </dgm:pt>
    <dgm:pt modelId="{DCA7D9EE-32BE-4E4C-8370-577DA98F34D2}" type="pres">
      <dgm:prSet presAssocID="{E74714AD-D29D-4C85-9124-0BFC17F48FA5}" presName="hierChild6" presStyleCnt="0"/>
      <dgm:spPr/>
    </dgm:pt>
    <dgm:pt modelId="{F85EC8B5-F775-41CC-B84D-E47242878F6B}" type="pres">
      <dgm:prSet presAssocID="{E74714AD-D29D-4C85-9124-0BFC17F48FA5}" presName="hierChild7" presStyleCnt="0"/>
      <dgm:spPr/>
    </dgm:pt>
    <dgm:pt modelId="{EC086D62-D8F2-4615-B535-27E774EEAD25}" type="pres">
      <dgm:prSet presAssocID="{17D612C3-925F-459E-B179-359B71DB778C}" presName="Name111" presStyleLbl="parChTrans1D3" presStyleIdx="3" presStyleCnt="4"/>
      <dgm:spPr/>
    </dgm:pt>
    <dgm:pt modelId="{8F2EC1B1-2E7C-44C0-9418-8F25FF0B50BA}" type="pres">
      <dgm:prSet presAssocID="{CC18C1F0-B9FB-44E9-A35F-FEEAA9A894BF}" presName="hierRoot3" presStyleCnt="0">
        <dgm:presLayoutVars>
          <dgm:hierBranch val="init"/>
        </dgm:presLayoutVars>
      </dgm:prSet>
      <dgm:spPr/>
    </dgm:pt>
    <dgm:pt modelId="{0F8B1444-4175-4F90-969E-9BB9A8A12D51}" type="pres">
      <dgm:prSet presAssocID="{CC18C1F0-B9FB-44E9-A35F-FEEAA9A894BF}" presName="rootComposite3" presStyleCnt="0"/>
      <dgm:spPr/>
    </dgm:pt>
    <dgm:pt modelId="{339B6D9F-7242-42C6-83A9-601F2CA942D3}" type="pres">
      <dgm:prSet presAssocID="{CC18C1F0-B9FB-44E9-A35F-FEEAA9A894BF}" presName="rootText3" presStyleLbl="asst1" presStyleIdx="5" presStyleCnt="6">
        <dgm:presLayoutVars>
          <dgm:chPref val="3"/>
        </dgm:presLayoutVars>
      </dgm:prSet>
      <dgm:spPr/>
    </dgm:pt>
    <dgm:pt modelId="{F70284AB-6B14-42BA-915A-1621464D45FA}" type="pres">
      <dgm:prSet presAssocID="{CC18C1F0-B9FB-44E9-A35F-FEEAA9A894BF}" presName="rootConnector3" presStyleLbl="asst1" presStyleIdx="5" presStyleCnt="6"/>
      <dgm:spPr/>
    </dgm:pt>
    <dgm:pt modelId="{C1C4B4D9-31DD-474C-AA1D-8A2A4223B538}" type="pres">
      <dgm:prSet presAssocID="{CC18C1F0-B9FB-44E9-A35F-FEEAA9A894BF}" presName="hierChild6" presStyleCnt="0"/>
      <dgm:spPr/>
    </dgm:pt>
    <dgm:pt modelId="{0D971E53-FAEB-454E-A305-7833497800E5}" type="pres">
      <dgm:prSet presAssocID="{CC18C1F0-B9FB-44E9-A35F-FEEAA9A894BF}" presName="hierChild7" presStyleCnt="0"/>
      <dgm:spPr/>
    </dgm:pt>
  </dgm:ptLst>
  <dgm:cxnLst>
    <dgm:cxn modelId="{CC41B315-7060-4F4E-81A7-0EC46CA33CFA}" type="presOf" srcId="{9323626B-18B1-44EA-A757-15CF7B3CD2F5}" destId="{EA3F1BCA-AC32-4E91-8DC6-BAD1994F79AD}" srcOrd="0" destOrd="0" presId="urn:microsoft.com/office/officeart/2005/8/layout/orgChart1"/>
    <dgm:cxn modelId="{5645FD25-8143-4942-B7A7-10D85E473D4D}" type="presOf" srcId="{602887AB-FF4F-4990-9CCA-3B408619F948}" destId="{3E0A0EC0-34DB-44E9-A091-9E40810447D5}" srcOrd="0" destOrd="0" presId="urn:microsoft.com/office/officeart/2005/8/layout/orgChart1"/>
    <dgm:cxn modelId="{1C022C30-D18F-F94F-970E-16C047ADD81F}" type="presOf" srcId="{7D940149-ECF4-480C-AD68-3070F5D0C3FE}" destId="{2013588F-736D-4FE1-8DF7-8DB675E83AF1}" srcOrd="1" destOrd="0" presId="urn:microsoft.com/office/officeart/2005/8/layout/orgChart1"/>
    <dgm:cxn modelId="{3433F45B-3562-47EC-B61A-4B9FD1616C15}" srcId="{CD06F227-C338-4174-B24E-9A1120F8A172}" destId="{DDF54134-1DF7-4753-A909-58972AE256A1}" srcOrd="0" destOrd="0" parTransId="{7BD855B3-93DB-4B8A-8919-376D17142109}" sibTransId="{60A1986E-8FD3-4C1A-9E14-90C98FFA0194}"/>
    <dgm:cxn modelId="{FFDE4563-D99F-4A86-81EE-609E2E06961F}" srcId="{9323626B-18B1-44EA-A757-15CF7B3CD2F5}" destId="{CC18C1F0-B9FB-44E9-A35F-FEEAA9A894BF}" srcOrd="1" destOrd="0" parTransId="{17D612C3-925F-459E-B179-359B71DB778C}" sibTransId="{92A9B96B-F524-4F84-AE46-20399FCE0857}"/>
    <dgm:cxn modelId="{E7DFF368-6097-EF40-A817-1FB38499F29C}" type="presOf" srcId="{17D612C3-925F-459E-B179-359B71DB778C}" destId="{EC086D62-D8F2-4615-B535-27E774EEAD25}" srcOrd="0" destOrd="0" presId="urn:microsoft.com/office/officeart/2005/8/layout/orgChart1"/>
    <dgm:cxn modelId="{F46B2C71-BA5A-CB47-ADBB-251D9819C179}" type="presOf" srcId="{2A9A88BF-4179-434D-92B5-3B954CEC9552}" destId="{451FC49E-F8BB-4556-81AB-A2719CE8395E}" srcOrd="1" destOrd="0" presId="urn:microsoft.com/office/officeart/2005/8/layout/orgChart1"/>
    <dgm:cxn modelId="{FECBA874-3323-4EB8-95F6-19FE3A506C79}" srcId="{2A9A88BF-4179-434D-92B5-3B954CEC9552}" destId="{7D940149-ECF4-480C-AD68-3070F5D0C3FE}" srcOrd="0" destOrd="0" parTransId="{602887AB-FF4F-4990-9CCA-3B408619F948}" sibTransId="{116C4269-6D7C-411E-BC46-9F6197CB1234}"/>
    <dgm:cxn modelId="{78743B58-E963-7A43-BA94-2AFF38E8ACBE}" type="presOf" srcId="{DDF54134-1DF7-4753-A909-58972AE256A1}" destId="{293D01D2-2303-45E9-8D0A-E3533DA106BB}" srcOrd="0" destOrd="0" presId="urn:microsoft.com/office/officeart/2005/8/layout/orgChart1"/>
    <dgm:cxn modelId="{16EAE35A-AC29-4803-8C1C-899489C800DB}" srcId="{DDF54134-1DF7-4753-A909-58972AE256A1}" destId="{2A9A88BF-4179-434D-92B5-3B954CEC9552}" srcOrd="0" destOrd="0" parTransId="{97F7EA10-9285-4D4C-9039-0156D8BFC0F4}" sibTransId="{92E7E682-8CBA-4ABA-BBCE-87BD8A312BA7}"/>
    <dgm:cxn modelId="{BC76F487-7200-2D4B-B1AB-6ECE89510BCF}" type="presOf" srcId="{E74714AD-D29D-4C85-9124-0BFC17F48FA5}" destId="{49779090-E148-4449-BBBF-67EC3B20264C}" srcOrd="0" destOrd="0" presId="urn:microsoft.com/office/officeart/2005/8/layout/orgChart1"/>
    <dgm:cxn modelId="{E2977794-7BCF-1843-B436-F66CACDBB49F}" type="presOf" srcId="{A88CC731-094F-449E-A651-C631A160EDB0}" destId="{A75C28CE-F8E2-4F06-84C4-4F26C707BA55}" srcOrd="0" destOrd="0" presId="urn:microsoft.com/office/officeart/2005/8/layout/orgChart1"/>
    <dgm:cxn modelId="{FBAC0D9B-97F2-CA47-A074-5966AA8A7CD2}" type="presOf" srcId="{7D940149-ECF4-480C-AD68-3070F5D0C3FE}" destId="{16C4AF75-01E8-4B75-8EBC-DF87FDB833AA}" srcOrd="0" destOrd="0" presId="urn:microsoft.com/office/officeart/2005/8/layout/orgChart1"/>
    <dgm:cxn modelId="{81086D9D-9C90-4D05-A736-2FD9812701E8}" srcId="{9323626B-18B1-44EA-A757-15CF7B3CD2F5}" destId="{E74714AD-D29D-4C85-9124-0BFC17F48FA5}" srcOrd="0" destOrd="0" parTransId="{A88CC731-094F-449E-A651-C631A160EDB0}" sibTransId="{DF47A629-692D-4950-BEEA-C938C8B562D9}"/>
    <dgm:cxn modelId="{F53FC0A0-7AAC-4049-B59C-9DADAD30FC62}" srcId="{DDF54134-1DF7-4753-A909-58972AE256A1}" destId="{9323626B-18B1-44EA-A757-15CF7B3CD2F5}" srcOrd="1" destOrd="0" parTransId="{76E218F6-05A7-4843-8A35-C1A2582361DA}" sibTransId="{B9A3D834-7DD9-4A95-A285-EE0766826832}"/>
    <dgm:cxn modelId="{662E99A6-0C3E-D34F-A4B9-CE30A82D09F0}" type="presOf" srcId="{2A9A88BF-4179-434D-92B5-3B954CEC9552}" destId="{D6304ECB-F173-4E46-A12A-6CB51457E13F}" srcOrd="0" destOrd="0" presId="urn:microsoft.com/office/officeart/2005/8/layout/orgChart1"/>
    <dgm:cxn modelId="{77A838AA-6968-5D46-914E-37F60F2FC494}" type="presOf" srcId="{DDF54134-1DF7-4753-A909-58972AE256A1}" destId="{0E54355E-114B-4AF9-8192-C165C0A0AAD8}" srcOrd="1" destOrd="0" presId="urn:microsoft.com/office/officeart/2005/8/layout/orgChart1"/>
    <dgm:cxn modelId="{37F50AAB-9503-BA47-868A-7168C37C755D}" type="presOf" srcId="{CC18C1F0-B9FB-44E9-A35F-FEEAA9A894BF}" destId="{339B6D9F-7242-42C6-83A9-601F2CA942D3}" srcOrd="0" destOrd="0" presId="urn:microsoft.com/office/officeart/2005/8/layout/orgChart1"/>
    <dgm:cxn modelId="{5C7401AF-2D5F-4C87-ABF0-3DC90A32CCF3}" srcId="{2A9A88BF-4179-434D-92B5-3B954CEC9552}" destId="{E18112F3-1611-4E99-81B7-F98F6460A4DA}" srcOrd="1" destOrd="0" parTransId="{184BEA8F-9C16-40CC-AC18-1D71143169B6}" sibTransId="{76E1A051-7E2B-4BFF-B034-5765BA414A87}"/>
    <dgm:cxn modelId="{8F3451D6-7659-6847-AC14-A68FECAC2289}" type="presOf" srcId="{97F7EA10-9285-4D4C-9039-0156D8BFC0F4}" destId="{1A38046C-5A63-468C-ACF3-C0E59F5704A7}" srcOrd="0" destOrd="0" presId="urn:microsoft.com/office/officeart/2005/8/layout/orgChart1"/>
    <dgm:cxn modelId="{D02043D7-427C-954F-95DF-A09CECCF50B1}" type="presOf" srcId="{CC18C1F0-B9FB-44E9-A35F-FEEAA9A894BF}" destId="{F70284AB-6B14-42BA-915A-1621464D45FA}" srcOrd="1" destOrd="0" presId="urn:microsoft.com/office/officeart/2005/8/layout/orgChart1"/>
    <dgm:cxn modelId="{67CC1DE2-4F73-814D-9AEC-6D37F260EB58}" type="presOf" srcId="{76E218F6-05A7-4843-8A35-C1A2582361DA}" destId="{7428F46B-93CD-413E-BE1B-CD6167B008FF}" srcOrd="0" destOrd="0" presId="urn:microsoft.com/office/officeart/2005/8/layout/orgChart1"/>
    <dgm:cxn modelId="{349728E5-0E9D-ED4F-865B-400286A3BCF7}" type="presOf" srcId="{CD06F227-C338-4174-B24E-9A1120F8A172}" destId="{3FA768F0-C5ED-4BB7-B1ED-B6CC04EC5FDD}" srcOrd="0" destOrd="0" presId="urn:microsoft.com/office/officeart/2005/8/layout/orgChart1"/>
    <dgm:cxn modelId="{810A4EE9-E085-5944-8C95-A2DB9DE0F457}" type="presOf" srcId="{E18112F3-1611-4E99-81B7-F98F6460A4DA}" destId="{06635E50-03CE-4998-AD99-68C3E55BD86E}" srcOrd="1" destOrd="0" presId="urn:microsoft.com/office/officeart/2005/8/layout/orgChart1"/>
    <dgm:cxn modelId="{BE196AEA-0F23-254A-B8E9-5F5D8CF68168}" type="presOf" srcId="{184BEA8F-9C16-40CC-AC18-1D71143169B6}" destId="{4DB835AF-04BE-4847-80B3-173586C589F4}" srcOrd="0" destOrd="0" presId="urn:microsoft.com/office/officeart/2005/8/layout/orgChart1"/>
    <dgm:cxn modelId="{2F41CDED-2DBA-9548-A805-4E3109AA227B}" type="presOf" srcId="{E74714AD-D29D-4C85-9124-0BFC17F48FA5}" destId="{5DAB7458-6BB6-4559-A7F9-9265CF398020}" srcOrd="1" destOrd="0" presId="urn:microsoft.com/office/officeart/2005/8/layout/orgChart1"/>
    <dgm:cxn modelId="{FA4FF3EF-E717-524F-90EC-A613C92CAB31}" type="presOf" srcId="{9323626B-18B1-44EA-A757-15CF7B3CD2F5}" destId="{1196399E-5CD3-472F-B93C-2418656380FC}" srcOrd="1" destOrd="0" presId="urn:microsoft.com/office/officeart/2005/8/layout/orgChart1"/>
    <dgm:cxn modelId="{BBE766FB-0B3D-9141-B49D-8F47FA724303}" type="presOf" srcId="{E18112F3-1611-4E99-81B7-F98F6460A4DA}" destId="{588B52C8-012C-4C0E-AA54-8A6E8EC5E3C8}" srcOrd="0" destOrd="0" presId="urn:microsoft.com/office/officeart/2005/8/layout/orgChart1"/>
    <dgm:cxn modelId="{583184A5-6590-9F42-8F46-D1BDB37B1563}" type="presParOf" srcId="{3FA768F0-C5ED-4BB7-B1ED-B6CC04EC5FDD}" destId="{A1295EF0-C308-43FC-B2E4-A5DF9E02D561}" srcOrd="0" destOrd="0" presId="urn:microsoft.com/office/officeart/2005/8/layout/orgChart1"/>
    <dgm:cxn modelId="{0BE7F0B9-662A-3749-90EC-A2EBA7B7F6B3}" type="presParOf" srcId="{A1295EF0-C308-43FC-B2E4-A5DF9E02D561}" destId="{32702312-0976-495D-B3D9-78D1385AA536}" srcOrd="0" destOrd="0" presId="urn:microsoft.com/office/officeart/2005/8/layout/orgChart1"/>
    <dgm:cxn modelId="{DEFB31B2-6122-9E46-880C-F01B605D1A56}" type="presParOf" srcId="{32702312-0976-495D-B3D9-78D1385AA536}" destId="{293D01D2-2303-45E9-8D0A-E3533DA106BB}" srcOrd="0" destOrd="0" presId="urn:microsoft.com/office/officeart/2005/8/layout/orgChart1"/>
    <dgm:cxn modelId="{9A860AF2-69BB-8943-93CC-1A4015CD04EA}" type="presParOf" srcId="{32702312-0976-495D-B3D9-78D1385AA536}" destId="{0E54355E-114B-4AF9-8192-C165C0A0AAD8}" srcOrd="1" destOrd="0" presId="urn:microsoft.com/office/officeart/2005/8/layout/orgChart1"/>
    <dgm:cxn modelId="{0789431C-15B0-7F41-B235-E61854431BCC}" type="presParOf" srcId="{A1295EF0-C308-43FC-B2E4-A5DF9E02D561}" destId="{B03BC80D-37EB-4FBF-A242-D2735E48C614}" srcOrd="1" destOrd="0" presId="urn:microsoft.com/office/officeart/2005/8/layout/orgChart1"/>
    <dgm:cxn modelId="{64E6DD3F-3AAF-2644-8210-BD2E29BBC988}" type="presParOf" srcId="{A1295EF0-C308-43FC-B2E4-A5DF9E02D561}" destId="{52562D5D-766B-4B61-97D4-9E936C8E241B}" srcOrd="2" destOrd="0" presId="urn:microsoft.com/office/officeart/2005/8/layout/orgChart1"/>
    <dgm:cxn modelId="{7D1BA262-AA08-8646-996D-F067440478D4}" type="presParOf" srcId="{52562D5D-766B-4B61-97D4-9E936C8E241B}" destId="{1A38046C-5A63-468C-ACF3-C0E59F5704A7}" srcOrd="0" destOrd="0" presId="urn:microsoft.com/office/officeart/2005/8/layout/orgChart1"/>
    <dgm:cxn modelId="{0341F8DA-4749-4B46-86D9-093F6D0825E8}" type="presParOf" srcId="{52562D5D-766B-4B61-97D4-9E936C8E241B}" destId="{52D7E286-FBD9-4B74-BFAF-52B35AA50E8C}" srcOrd="1" destOrd="0" presId="urn:microsoft.com/office/officeart/2005/8/layout/orgChart1"/>
    <dgm:cxn modelId="{8443CEF6-897D-1D41-A47C-58EC6DD7EE88}" type="presParOf" srcId="{52D7E286-FBD9-4B74-BFAF-52B35AA50E8C}" destId="{2E6E3832-71C6-4F8D-9604-B78771F9AA20}" srcOrd="0" destOrd="0" presId="urn:microsoft.com/office/officeart/2005/8/layout/orgChart1"/>
    <dgm:cxn modelId="{FF09E599-6106-F44D-8D6C-A61DB7CF5055}" type="presParOf" srcId="{2E6E3832-71C6-4F8D-9604-B78771F9AA20}" destId="{D6304ECB-F173-4E46-A12A-6CB51457E13F}" srcOrd="0" destOrd="0" presId="urn:microsoft.com/office/officeart/2005/8/layout/orgChart1"/>
    <dgm:cxn modelId="{3970A0D4-3E23-674D-8889-84C0831E6D7C}" type="presParOf" srcId="{2E6E3832-71C6-4F8D-9604-B78771F9AA20}" destId="{451FC49E-F8BB-4556-81AB-A2719CE8395E}" srcOrd="1" destOrd="0" presId="urn:microsoft.com/office/officeart/2005/8/layout/orgChart1"/>
    <dgm:cxn modelId="{D257CA11-0CB5-664C-B153-F62EAD855A51}" type="presParOf" srcId="{52D7E286-FBD9-4B74-BFAF-52B35AA50E8C}" destId="{0A712E9E-5FB2-423C-9575-3552F03B275A}" srcOrd="1" destOrd="0" presId="urn:microsoft.com/office/officeart/2005/8/layout/orgChart1"/>
    <dgm:cxn modelId="{7DC966BB-FD92-294E-992D-FAD01F5CB81B}" type="presParOf" srcId="{52D7E286-FBD9-4B74-BFAF-52B35AA50E8C}" destId="{B887FFB3-5068-477E-A329-C4B8B2B98F39}" srcOrd="2" destOrd="0" presId="urn:microsoft.com/office/officeart/2005/8/layout/orgChart1"/>
    <dgm:cxn modelId="{4669A6BD-1681-0F4A-ACED-921A1D3DFA4B}" type="presParOf" srcId="{B887FFB3-5068-477E-A329-C4B8B2B98F39}" destId="{3E0A0EC0-34DB-44E9-A091-9E40810447D5}" srcOrd="0" destOrd="0" presId="urn:microsoft.com/office/officeart/2005/8/layout/orgChart1"/>
    <dgm:cxn modelId="{A0352239-8A5C-FE4F-A84B-8570824C7745}" type="presParOf" srcId="{B887FFB3-5068-477E-A329-C4B8B2B98F39}" destId="{8BC87B1D-BAD4-4535-B671-6B43CF2CFD34}" srcOrd="1" destOrd="0" presId="urn:microsoft.com/office/officeart/2005/8/layout/orgChart1"/>
    <dgm:cxn modelId="{C4D68492-30CD-3C48-BD11-6961BD3FAF7E}" type="presParOf" srcId="{8BC87B1D-BAD4-4535-B671-6B43CF2CFD34}" destId="{01F7A1D9-7E18-4F80-BFEA-9A871E11B72D}" srcOrd="0" destOrd="0" presId="urn:microsoft.com/office/officeart/2005/8/layout/orgChart1"/>
    <dgm:cxn modelId="{BBB93882-A6D0-BB4C-A4C3-BAB243095A5C}" type="presParOf" srcId="{01F7A1D9-7E18-4F80-BFEA-9A871E11B72D}" destId="{16C4AF75-01E8-4B75-8EBC-DF87FDB833AA}" srcOrd="0" destOrd="0" presId="urn:microsoft.com/office/officeart/2005/8/layout/orgChart1"/>
    <dgm:cxn modelId="{D62712BD-9D68-3C42-BA64-75CA8369FA8A}" type="presParOf" srcId="{01F7A1D9-7E18-4F80-BFEA-9A871E11B72D}" destId="{2013588F-736D-4FE1-8DF7-8DB675E83AF1}" srcOrd="1" destOrd="0" presId="urn:microsoft.com/office/officeart/2005/8/layout/orgChart1"/>
    <dgm:cxn modelId="{1CC9DA64-2B9C-114C-AD1A-36EB981B33F4}" type="presParOf" srcId="{8BC87B1D-BAD4-4535-B671-6B43CF2CFD34}" destId="{9A431D6A-A775-4566-8417-43DB0BA7A34C}" srcOrd="1" destOrd="0" presId="urn:microsoft.com/office/officeart/2005/8/layout/orgChart1"/>
    <dgm:cxn modelId="{C5B01D4C-2B2E-9B42-A47F-762639517EEE}" type="presParOf" srcId="{8BC87B1D-BAD4-4535-B671-6B43CF2CFD34}" destId="{AE65E1F2-73AB-4ABD-ACA9-1861335C3EC4}" srcOrd="2" destOrd="0" presId="urn:microsoft.com/office/officeart/2005/8/layout/orgChart1"/>
    <dgm:cxn modelId="{B138AF91-9983-B043-A769-A87DFE6584CD}" type="presParOf" srcId="{B887FFB3-5068-477E-A329-C4B8B2B98F39}" destId="{4DB835AF-04BE-4847-80B3-173586C589F4}" srcOrd="2" destOrd="0" presId="urn:microsoft.com/office/officeart/2005/8/layout/orgChart1"/>
    <dgm:cxn modelId="{47F73898-5D3A-5941-AAFB-257A8CC3D8A8}" type="presParOf" srcId="{B887FFB3-5068-477E-A329-C4B8B2B98F39}" destId="{BD806AEA-A29A-4D11-92B3-491BA1C58AE7}" srcOrd="3" destOrd="0" presId="urn:microsoft.com/office/officeart/2005/8/layout/orgChart1"/>
    <dgm:cxn modelId="{5F33B4AB-7A9A-6645-9B36-57829D128E58}" type="presParOf" srcId="{BD806AEA-A29A-4D11-92B3-491BA1C58AE7}" destId="{EF5BA380-D376-449B-A7F6-7667950E293C}" srcOrd="0" destOrd="0" presId="urn:microsoft.com/office/officeart/2005/8/layout/orgChart1"/>
    <dgm:cxn modelId="{B6E999FF-CEE5-6F4C-8185-EB1DC8E38998}" type="presParOf" srcId="{EF5BA380-D376-449B-A7F6-7667950E293C}" destId="{588B52C8-012C-4C0E-AA54-8A6E8EC5E3C8}" srcOrd="0" destOrd="0" presId="urn:microsoft.com/office/officeart/2005/8/layout/orgChart1"/>
    <dgm:cxn modelId="{36275979-E7F5-1149-9577-385546D4EA1C}" type="presParOf" srcId="{EF5BA380-D376-449B-A7F6-7667950E293C}" destId="{06635E50-03CE-4998-AD99-68C3E55BD86E}" srcOrd="1" destOrd="0" presId="urn:microsoft.com/office/officeart/2005/8/layout/orgChart1"/>
    <dgm:cxn modelId="{1E597A96-C1E8-FE42-BBF9-A85F8C3967D5}" type="presParOf" srcId="{BD806AEA-A29A-4D11-92B3-491BA1C58AE7}" destId="{39BC419B-6DD6-4AE2-BB73-7A3C700D8336}" srcOrd="1" destOrd="0" presId="urn:microsoft.com/office/officeart/2005/8/layout/orgChart1"/>
    <dgm:cxn modelId="{97BB0190-ABD7-374D-A2BF-069503974E85}" type="presParOf" srcId="{BD806AEA-A29A-4D11-92B3-491BA1C58AE7}" destId="{D1CE885F-1C2F-442D-B5DB-FAFB5B8D9122}" srcOrd="2" destOrd="0" presId="urn:microsoft.com/office/officeart/2005/8/layout/orgChart1"/>
    <dgm:cxn modelId="{C4CDDB52-64EB-6544-9D3F-6EE69B5F0B12}" type="presParOf" srcId="{52562D5D-766B-4B61-97D4-9E936C8E241B}" destId="{7428F46B-93CD-413E-BE1B-CD6167B008FF}" srcOrd="2" destOrd="0" presId="urn:microsoft.com/office/officeart/2005/8/layout/orgChart1"/>
    <dgm:cxn modelId="{8AE7A544-3516-F04E-940D-E62914B2A166}" type="presParOf" srcId="{52562D5D-766B-4B61-97D4-9E936C8E241B}" destId="{EC80993C-3030-46DE-96C0-9BD441AE043B}" srcOrd="3" destOrd="0" presId="urn:microsoft.com/office/officeart/2005/8/layout/orgChart1"/>
    <dgm:cxn modelId="{3A0528E6-DB55-3E4B-A972-567E74774019}" type="presParOf" srcId="{EC80993C-3030-46DE-96C0-9BD441AE043B}" destId="{9942C9F8-6A70-4C71-90BA-5217B83B3013}" srcOrd="0" destOrd="0" presId="urn:microsoft.com/office/officeart/2005/8/layout/orgChart1"/>
    <dgm:cxn modelId="{A109D1D2-A0C2-DB4F-A5F7-A42E0E610E0A}" type="presParOf" srcId="{9942C9F8-6A70-4C71-90BA-5217B83B3013}" destId="{EA3F1BCA-AC32-4E91-8DC6-BAD1994F79AD}" srcOrd="0" destOrd="0" presId="urn:microsoft.com/office/officeart/2005/8/layout/orgChart1"/>
    <dgm:cxn modelId="{20EF8906-4EE4-AA4B-887F-8C00D4FD3562}" type="presParOf" srcId="{9942C9F8-6A70-4C71-90BA-5217B83B3013}" destId="{1196399E-5CD3-472F-B93C-2418656380FC}" srcOrd="1" destOrd="0" presId="urn:microsoft.com/office/officeart/2005/8/layout/orgChart1"/>
    <dgm:cxn modelId="{06149DE0-C9C5-AB48-BF63-522148F25B15}" type="presParOf" srcId="{EC80993C-3030-46DE-96C0-9BD441AE043B}" destId="{419A8057-103A-4C9B-9F38-2EBD160FB2C9}" srcOrd="1" destOrd="0" presId="urn:microsoft.com/office/officeart/2005/8/layout/orgChart1"/>
    <dgm:cxn modelId="{9039AF64-DCCA-DF48-B6E7-0C5FB1064852}" type="presParOf" srcId="{EC80993C-3030-46DE-96C0-9BD441AE043B}" destId="{3B98508D-8175-43D7-9D97-F3BFDE3E28BF}" srcOrd="2" destOrd="0" presId="urn:microsoft.com/office/officeart/2005/8/layout/orgChart1"/>
    <dgm:cxn modelId="{246F3D4E-D4AA-9E40-94E7-9E43B9A23314}" type="presParOf" srcId="{3B98508D-8175-43D7-9D97-F3BFDE3E28BF}" destId="{A75C28CE-F8E2-4F06-84C4-4F26C707BA55}" srcOrd="0" destOrd="0" presId="urn:microsoft.com/office/officeart/2005/8/layout/orgChart1"/>
    <dgm:cxn modelId="{ADCB8C76-C909-4249-9D75-093E64C4A6C1}" type="presParOf" srcId="{3B98508D-8175-43D7-9D97-F3BFDE3E28BF}" destId="{D418CA24-9981-494F-86CD-05C63A321056}" srcOrd="1" destOrd="0" presId="urn:microsoft.com/office/officeart/2005/8/layout/orgChart1"/>
    <dgm:cxn modelId="{34DC6ECB-CBAA-5440-8D89-0E32430AA5E9}" type="presParOf" srcId="{D418CA24-9981-494F-86CD-05C63A321056}" destId="{0A3FE66B-56C0-48CF-BA6E-635C3D79E172}" srcOrd="0" destOrd="0" presId="urn:microsoft.com/office/officeart/2005/8/layout/orgChart1"/>
    <dgm:cxn modelId="{7031B1C9-A807-CF48-943B-8196C70171C3}" type="presParOf" srcId="{0A3FE66B-56C0-48CF-BA6E-635C3D79E172}" destId="{49779090-E148-4449-BBBF-67EC3B20264C}" srcOrd="0" destOrd="0" presId="urn:microsoft.com/office/officeart/2005/8/layout/orgChart1"/>
    <dgm:cxn modelId="{02F675D0-63C5-9A49-B13A-AD3282799DF4}" type="presParOf" srcId="{0A3FE66B-56C0-48CF-BA6E-635C3D79E172}" destId="{5DAB7458-6BB6-4559-A7F9-9265CF398020}" srcOrd="1" destOrd="0" presId="urn:microsoft.com/office/officeart/2005/8/layout/orgChart1"/>
    <dgm:cxn modelId="{FB33EB8E-DDF7-B448-A9D0-518FFF15B921}" type="presParOf" srcId="{D418CA24-9981-494F-86CD-05C63A321056}" destId="{DCA7D9EE-32BE-4E4C-8370-577DA98F34D2}" srcOrd="1" destOrd="0" presId="urn:microsoft.com/office/officeart/2005/8/layout/orgChart1"/>
    <dgm:cxn modelId="{5F130D3E-F5D2-DE42-B276-19FA27D74029}" type="presParOf" srcId="{D418CA24-9981-494F-86CD-05C63A321056}" destId="{F85EC8B5-F775-41CC-B84D-E47242878F6B}" srcOrd="2" destOrd="0" presId="urn:microsoft.com/office/officeart/2005/8/layout/orgChart1"/>
    <dgm:cxn modelId="{6A0513F0-BD72-864F-A299-94468249CAFE}" type="presParOf" srcId="{3B98508D-8175-43D7-9D97-F3BFDE3E28BF}" destId="{EC086D62-D8F2-4615-B535-27E774EEAD25}" srcOrd="2" destOrd="0" presId="urn:microsoft.com/office/officeart/2005/8/layout/orgChart1"/>
    <dgm:cxn modelId="{077FC2DC-44EE-414E-8CF4-C8AE17207BB6}" type="presParOf" srcId="{3B98508D-8175-43D7-9D97-F3BFDE3E28BF}" destId="{8F2EC1B1-2E7C-44C0-9418-8F25FF0B50BA}" srcOrd="3" destOrd="0" presId="urn:microsoft.com/office/officeart/2005/8/layout/orgChart1"/>
    <dgm:cxn modelId="{CF50083C-9916-0F49-8F28-0F247018F39F}" type="presParOf" srcId="{8F2EC1B1-2E7C-44C0-9418-8F25FF0B50BA}" destId="{0F8B1444-4175-4F90-969E-9BB9A8A12D51}" srcOrd="0" destOrd="0" presId="urn:microsoft.com/office/officeart/2005/8/layout/orgChart1"/>
    <dgm:cxn modelId="{1139829A-0A21-E448-9560-1CD43C75085B}" type="presParOf" srcId="{0F8B1444-4175-4F90-969E-9BB9A8A12D51}" destId="{339B6D9F-7242-42C6-83A9-601F2CA942D3}" srcOrd="0" destOrd="0" presId="urn:microsoft.com/office/officeart/2005/8/layout/orgChart1"/>
    <dgm:cxn modelId="{92A96899-0BCC-7E47-A92F-F07378932C76}" type="presParOf" srcId="{0F8B1444-4175-4F90-969E-9BB9A8A12D51}" destId="{F70284AB-6B14-42BA-915A-1621464D45FA}" srcOrd="1" destOrd="0" presId="urn:microsoft.com/office/officeart/2005/8/layout/orgChart1"/>
    <dgm:cxn modelId="{F6ED5C3C-DB28-234F-A5C5-2169C51F04EF}" type="presParOf" srcId="{8F2EC1B1-2E7C-44C0-9418-8F25FF0B50BA}" destId="{C1C4B4D9-31DD-474C-AA1D-8A2A4223B538}" srcOrd="1" destOrd="0" presId="urn:microsoft.com/office/officeart/2005/8/layout/orgChart1"/>
    <dgm:cxn modelId="{E25D1A45-94A0-6644-B33C-908DC594C96D}" type="presParOf" srcId="{8F2EC1B1-2E7C-44C0-9418-8F25FF0B50BA}" destId="{0D971E53-FAEB-454E-A305-7833497800E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86D62-D8F2-4615-B535-27E774EEAD25}">
      <dsp:nvSpPr>
        <dsp:cNvPr id="0" name=""/>
        <dsp:cNvSpPr/>
      </dsp:nvSpPr>
      <dsp:spPr>
        <a:xfrm>
          <a:off x="8119081" y="3801229"/>
          <a:ext cx="241680" cy="1058791"/>
        </a:xfrm>
        <a:custGeom>
          <a:avLst/>
          <a:gdLst/>
          <a:ahLst/>
          <a:cxnLst/>
          <a:rect l="0" t="0" r="0" b="0"/>
          <a:pathLst>
            <a:path>
              <a:moveTo>
                <a:pt x="0" y="0"/>
              </a:moveTo>
              <a:lnTo>
                <a:pt x="0" y="1058791"/>
              </a:lnTo>
              <a:lnTo>
                <a:pt x="241680" y="105879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5C28CE-F8E2-4F06-84C4-4F26C707BA55}">
      <dsp:nvSpPr>
        <dsp:cNvPr id="0" name=""/>
        <dsp:cNvSpPr/>
      </dsp:nvSpPr>
      <dsp:spPr>
        <a:xfrm>
          <a:off x="7877400" y="3801229"/>
          <a:ext cx="241680" cy="1058791"/>
        </a:xfrm>
        <a:custGeom>
          <a:avLst/>
          <a:gdLst/>
          <a:ahLst/>
          <a:cxnLst/>
          <a:rect l="0" t="0" r="0" b="0"/>
          <a:pathLst>
            <a:path>
              <a:moveTo>
                <a:pt x="241680" y="0"/>
              </a:moveTo>
              <a:lnTo>
                <a:pt x="241680" y="1058791"/>
              </a:lnTo>
              <a:lnTo>
                <a:pt x="0" y="105879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28F46B-93CD-413E-BE1B-CD6167B008FF}">
      <dsp:nvSpPr>
        <dsp:cNvPr id="0" name=""/>
        <dsp:cNvSpPr/>
      </dsp:nvSpPr>
      <dsp:spPr>
        <a:xfrm>
          <a:off x="5334000" y="2167008"/>
          <a:ext cx="1634221" cy="1058791"/>
        </a:xfrm>
        <a:custGeom>
          <a:avLst/>
          <a:gdLst/>
          <a:ahLst/>
          <a:cxnLst/>
          <a:rect l="0" t="0" r="0" b="0"/>
          <a:pathLst>
            <a:path>
              <a:moveTo>
                <a:pt x="0" y="0"/>
              </a:moveTo>
              <a:lnTo>
                <a:pt x="0" y="1058791"/>
              </a:lnTo>
              <a:lnTo>
                <a:pt x="1634221" y="10587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B835AF-04BE-4847-80B3-173586C589F4}">
      <dsp:nvSpPr>
        <dsp:cNvPr id="0" name=""/>
        <dsp:cNvSpPr/>
      </dsp:nvSpPr>
      <dsp:spPr>
        <a:xfrm>
          <a:off x="2548918" y="3801229"/>
          <a:ext cx="241680" cy="1058791"/>
        </a:xfrm>
        <a:custGeom>
          <a:avLst/>
          <a:gdLst/>
          <a:ahLst/>
          <a:cxnLst/>
          <a:rect l="0" t="0" r="0" b="0"/>
          <a:pathLst>
            <a:path>
              <a:moveTo>
                <a:pt x="0" y="0"/>
              </a:moveTo>
              <a:lnTo>
                <a:pt x="0" y="1058791"/>
              </a:lnTo>
              <a:lnTo>
                <a:pt x="241680" y="105879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0A0EC0-34DB-44E9-A091-9E40810447D5}">
      <dsp:nvSpPr>
        <dsp:cNvPr id="0" name=""/>
        <dsp:cNvSpPr/>
      </dsp:nvSpPr>
      <dsp:spPr>
        <a:xfrm>
          <a:off x="2307238" y="3801229"/>
          <a:ext cx="241680" cy="1058791"/>
        </a:xfrm>
        <a:custGeom>
          <a:avLst/>
          <a:gdLst/>
          <a:ahLst/>
          <a:cxnLst/>
          <a:rect l="0" t="0" r="0" b="0"/>
          <a:pathLst>
            <a:path>
              <a:moveTo>
                <a:pt x="241680" y="0"/>
              </a:moveTo>
              <a:lnTo>
                <a:pt x="241680" y="1058791"/>
              </a:lnTo>
              <a:lnTo>
                <a:pt x="0" y="1058791"/>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38046C-5A63-468C-ACF3-C0E59F5704A7}">
      <dsp:nvSpPr>
        <dsp:cNvPr id="0" name=""/>
        <dsp:cNvSpPr/>
      </dsp:nvSpPr>
      <dsp:spPr>
        <a:xfrm>
          <a:off x="3699778" y="2167008"/>
          <a:ext cx="1634221" cy="1058791"/>
        </a:xfrm>
        <a:custGeom>
          <a:avLst/>
          <a:gdLst/>
          <a:ahLst/>
          <a:cxnLst/>
          <a:rect l="0" t="0" r="0" b="0"/>
          <a:pathLst>
            <a:path>
              <a:moveTo>
                <a:pt x="1634221" y="0"/>
              </a:moveTo>
              <a:lnTo>
                <a:pt x="1634221" y="1058791"/>
              </a:lnTo>
              <a:lnTo>
                <a:pt x="0" y="1058791"/>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3D01D2-2303-45E9-8D0A-E3533DA106BB}">
      <dsp:nvSpPr>
        <dsp:cNvPr id="0" name=""/>
        <dsp:cNvSpPr/>
      </dsp:nvSpPr>
      <dsp:spPr>
        <a:xfrm>
          <a:off x="4183140" y="1016148"/>
          <a:ext cx="2301719" cy="1150859"/>
        </a:xfrm>
        <a:prstGeom prst="rect">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Airport: ORD</a:t>
          </a:r>
          <a:br>
            <a:rPr lang="en-US" sz="2600" kern="1200" dirty="0"/>
          </a:br>
          <a:r>
            <a:rPr lang="en-US" sz="2600" kern="1200" dirty="0"/>
            <a:t>On time: 65%</a:t>
          </a:r>
          <a:br>
            <a:rPr lang="en-US" sz="2600" kern="1200" dirty="0"/>
          </a:br>
          <a:r>
            <a:rPr lang="en-US" sz="2600" kern="1200" dirty="0"/>
            <a:t>Delayed: 35%</a:t>
          </a:r>
        </a:p>
      </dsp:txBody>
      <dsp:txXfrm>
        <a:off x="4183140" y="1016148"/>
        <a:ext cx="2301719" cy="1150859"/>
      </dsp:txXfrm>
    </dsp:sp>
    <dsp:sp modelId="{D6304ECB-F173-4E46-A12A-6CB51457E13F}">
      <dsp:nvSpPr>
        <dsp:cNvPr id="0" name=""/>
        <dsp:cNvSpPr/>
      </dsp:nvSpPr>
      <dsp:spPr>
        <a:xfrm>
          <a:off x="1398058" y="2650370"/>
          <a:ext cx="2301719" cy="1150859"/>
        </a:xfrm>
        <a:prstGeom prst="rect">
          <a:avLst/>
        </a:prstGeom>
        <a:solidFill>
          <a:schemeClr val="accent2"/>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Carrier A:</a:t>
          </a:r>
          <a:br>
            <a:rPr lang="en-US" sz="2600" kern="1200" dirty="0"/>
          </a:br>
          <a:r>
            <a:rPr lang="en-US" sz="2600" kern="1200" dirty="0"/>
            <a:t>On time: 80%</a:t>
          </a:r>
          <a:br>
            <a:rPr lang="en-US" sz="2600" kern="1200" dirty="0"/>
          </a:br>
          <a:r>
            <a:rPr lang="en-US" sz="2600" kern="1200" dirty="0"/>
            <a:t>Delayed 20%</a:t>
          </a:r>
        </a:p>
      </dsp:txBody>
      <dsp:txXfrm>
        <a:off x="1398058" y="2650370"/>
        <a:ext cx="2301719" cy="1150859"/>
      </dsp:txXfrm>
    </dsp:sp>
    <dsp:sp modelId="{16C4AF75-01E8-4B75-8EBC-DF87FDB833AA}">
      <dsp:nvSpPr>
        <dsp:cNvPr id="0" name=""/>
        <dsp:cNvSpPr/>
      </dsp:nvSpPr>
      <dsp:spPr>
        <a:xfrm>
          <a:off x="5518" y="4284591"/>
          <a:ext cx="2301719" cy="1150859"/>
        </a:xfrm>
        <a:prstGeom prst="rect">
          <a:avLst/>
        </a:prstGeom>
        <a:solidFill>
          <a:schemeClr val="accent6"/>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Weather: Clear</a:t>
          </a:r>
          <a:br>
            <a:rPr lang="en-US" sz="2600" kern="1200" dirty="0"/>
          </a:br>
          <a:r>
            <a:rPr lang="en-US" sz="2600" kern="1200" dirty="0"/>
            <a:t>On time: 95%</a:t>
          </a:r>
          <a:br>
            <a:rPr lang="en-US" sz="2600" kern="1200" dirty="0"/>
          </a:br>
          <a:r>
            <a:rPr lang="en-US" sz="2600" kern="1200" dirty="0"/>
            <a:t>Delayed: 5%</a:t>
          </a:r>
        </a:p>
      </dsp:txBody>
      <dsp:txXfrm>
        <a:off x="5518" y="4284591"/>
        <a:ext cx="2301719" cy="1150859"/>
      </dsp:txXfrm>
    </dsp:sp>
    <dsp:sp modelId="{588B52C8-012C-4C0E-AA54-8A6E8EC5E3C8}">
      <dsp:nvSpPr>
        <dsp:cNvPr id="0" name=""/>
        <dsp:cNvSpPr/>
      </dsp:nvSpPr>
      <dsp:spPr>
        <a:xfrm>
          <a:off x="2790599" y="4284591"/>
          <a:ext cx="2301719" cy="1150859"/>
        </a:xfrm>
        <a:prstGeom prst="rect">
          <a:avLst/>
        </a:prstGeom>
        <a:solidFill>
          <a:schemeClr val="accent6"/>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Weather: Rainy</a:t>
          </a:r>
          <a:br>
            <a:rPr lang="en-US" sz="2600" kern="1200" dirty="0"/>
          </a:br>
          <a:r>
            <a:rPr lang="en-US" sz="2600" kern="1200" dirty="0"/>
            <a:t>On time: 70%</a:t>
          </a:r>
          <a:br>
            <a:rPr lang="en-US" sz="2600" kern="1200" dirty="0"/>
          </a:br>
          <a:r>
            <a:rPr lang="en-US" sz="2600" kern="1200" dirty="0"/>
            <a:t>Delayed: 30%</a:t>
          </a:r>
        </a:p>
      </dsp:txBody>
      <dsp:txXfrm>
        <a:off x="2790599" y="4284591"/>
        <a:ext cx="2301719" cy="1150859"/>
      </dsp:txXfrm>
    </dsp:sp>
    <dsp:sp modelId="{EA3F1BCA-AC32-4E91-8DC6-BAD1994F79AD}">
      <dsp:nvSpPr>
        <dsp:cNvPr id="0" name=""/>
        <dsp:cNvSpPr/>
      </dsp:nvSpPr>
      <dsp:spPr>
        <a:xfrm>
          <a:off x="6968221" y="2650370"/>
          <a:ext cx="2301719" cy="1150859"/>
        </a:xfrm>
        <a:prstGeom prst="rect">
          <a:avLst/>
        </a:prstGeom>
        <a:solidFill>
          <a:schemeClr val="accent2"/>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Carrier B:</a:t>
          </a:r>
          <a:br>
            <a:rPr lang="en-US" sz="2600" kern="1200" dirty="0"/>
          </a:br>
          <a:r>
            <a:rPr lang="en-US" sz="2600" kern="1200" dirty="0"/>
            <a:t>On time: 50%</a:t>
          </a:r>
          <a:br>
            <a:rPr lang="en-US" sz="2600" kern="1200" dirty="0"/>
          </a:br>
          <a:r>
            <a:rPr lang="en-US" sz="2600" kern="1200" dirty="0"/>
            <a:t>Delayed 50%</a:t>
          </a:r>
        </a:p>
      </dsp:txBody>
      <dsp:txXfrm>
        <a:off x="6968221" y="2650370"/>
        <a:ext cx="2301719" cy="1150859"/>
      </dsp:txXfrm>
    </dsp:sp>
    <dsp:sp modelId="{49779090-E148-4449-BBBF-67EC3B20264C}">
      <dsp:nvSpPr>
        <dsp:cNvPr id="0" name=""/>
        <dsp:cNvSpPr/>
      </dsp:nvSpPr>
      <dsp:spPr>
        <a:xfrm>
          <a:off x="5575680" y="4284591"/>
          <a:ext cx="2301719" cy="1150859"/>
        </a:xfrm>
        <a:prstGeom prst="rect">
          <a:avLst/>
        </a:prstGeom>
        <a:solidFill>
          <a:schemeClr val="accent6"/>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Weather: Clear</a:t>
          </a:r>
          <a:br>
            <a:rPr lang="en-US" sz="2600" kern="1200" dirty="0"/>
          </a:br>
          <a:r>
            <a:rPr lang="en-US" sz="2600" kern="1200" dirty="0"/>
            <a:t>On time: 70%</a:t>
          </a:r>
          <a:br>
            <a:rPr lang="en-US" sz="2600" kern="1200" dirty="0"/>
          </a:br>
          <a:r>
            <a:rPr lang="en-US" sz="2600" kern="1200" dirty="0"/>
            <a:t>Delayed 30%</a:t>
          </a:r>
        </a:p>
      </dsp:txBody>
      <dsp:txXfrm>
        <a:off x="5575680" y="4284591"/>
        <a:ext cx="2301719" cy="1150859"/>
      </dsp:txXfrm>
    </dsp:sp>
    <dsp:sp modelId="{339B6D9F-7242-42C6-83A9-601F2CA942D3}">
      <dsp:nvSpPr>
        <dsp:cNvPr id="0" name=""/>
        <dsp:cNvSpPr/>
      </dsp:nvSpPr>
      <dsp:spPr>
        <a:xfrm>
          <a:off x="8360761" y="4284591"/>
          <a:ext cx="2301719" cy="1150859"/>
        </a:xfrm>
        <a:prstGeom prst="rect">
          <a:avLst/>
        </a:prstGeom>
        <a:solidFill>
          <a:schemeClr val="accent6"/>
        </a:soli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Weather: Rainy</a:t>
          </a:r>
          <a:br>
            <a:rPr lang="en-US" sz="2600" kern="1200" dirty="0"/>
          </a:br>
          <a:r>
            <a:rPr lang="en-US" sz="2600" kern="1200" dirty="0"/>
            <a:t>On time: 10%</a:t>
          </a:r>
          <a:br>
            <a:rPr lang="en-US" sz="2600" kern="1200" dirty="0"/>
          </a:br>
          <a:r>
            <a:rPr lang="en-US" sz="2600" kern="1200" dirty="0"/>
            <a:t>Delayed: 90%</a:t>
          </a:r>
        </a:p>
      </dsp:txBody>
      <dsp:txXfrm>
        <a:off x="8360761" y="4284591"/>
        <a:ext cx="2301719" cy="115085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197D7-FCD5-4F99-8285-C9E1ED70DAB0}" type="datetimeFigureOut">
              <a:rPr lang="en-US" smtClean="0"/>
              <a:pPr/>
              <a:t>10/31/2017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7E594-4005-43F8-B8F3-453F0010D500}" type="slidenum">
              <a:rPr lang="en-US" smtClean="0"/>
              <a:pPr/>
              <a:t>‹#›</a:t>
            </a:fld>
            <a:endParaRPr lang="en-US"/>
          </a:p>
        </p:txBody>
      </p:sp>
    </p:spTree>
    <p:extLst>
      <p:ext uri="{BB962C8B-B14F-4D97-AF65-F5344CB8AC3E}">
        <p14:creationId xmlns:p14="http://schemas.microsoft.com/office/powerpoint/2010/main" val="2728561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a:t>
            </a:fld>
            <a:endParaRPr lang="en-US"/>
          </a:p>
        </p:txBody>
      </p:sp>
    </p:spTree>
    <p:extLst>
      <p:ext uri="{BB962C8B-B14F-4D97-AF65-F5344CB8AC3E}">
        <p14:creationId xmlns:p14="http://schemas.microsoft.com/office/powerpoint/2010/main" val="1646401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HDP is an open enterprise version of Hadoop distributed by Hortonworks. It includes a single installation utility that installs many of the Apache Hadoop software frameworks. Even the installer is pure Hadoop.</a:t>
            </a:r>
          </a:p>
          <a:p>
            <a:endParaRPr lang="en-US" dirty="0"/>
          </a:p>
          <a:p>
            <a:r>
              <a:rPr lang="en-US" dirty="0"/>
              <a:t>The primary benefit is that Hortonworks has put HDP through a rigorous set of system, functional, and regression tests to ensure that versions of any frameworks included in the distribution work seamlessly together in a secure and reliable manner.</a:t>
            </a:r>
          </a:p>
          <a:p>
            <a:endParaRPr lang="en-US" dirty="0"/>
          </a:p>
          <a:p>
            <a:r>
              <a:rPr lang="en-US" dirty="0"/>
              <a:t>Because HDP is an open enterprise version of Hadoop, it is imperative that it uses the best combination of the most stable, reliable, secure, and current frameworks.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10</a:t>
            </a:fld>
            <a:endParaRPr lang="en-US" dirty="0"/>
          </a:p>
        </p:txBody>
      </p:sp>
    </p:spTree>
    <p:extLst>
      <p:ext uri="{BB962C8B-B14F-4D97-AF65-F5344CB8AC3E}">
        <p14:creationId xmlns:p14="http://schemas.microsoft.com/office/powerpoint/2010/main" val="21475074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mapValues</a:t>
            </a:r>
            <a:r>
              <a:rPr lang="en-US" baseline="0" dirty="0"/>
              <a:t> function performs a defined operation on the values in a Pair RDD while leaving the keys unchanged. For example:</a:t>
            </a:r>
          </a:p>
          <a:p>
            <a:endParaRPr lang="en-US" baseline="0" dirty="0"/>
          </a:p>
          <a:p>
            <a:pPr marL="0" lvl="1" indent="0">
              <a:spcBef>
                <a:spcPts val="1800"/>
              </a:spcBef>
              <a:buClr>
                <a:schemeClr val="accent1"/>
              </a:buClr>
              <a:buSzPct val="75000"/>
              <a:buNone/>
            </a:pPr>
            <a:r>
              <a:rPr lang="en-US" sz="2400"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rddMapVals</a:t>
            </a:r>
            <a:r>
              <a:rPr lang="en-US" sz="2400" dirty="0">
                <a:latin typeface="Courier New"/>
                <a:cs typeface="Courier New"/>
              </a:rPr>
              <a:t> = </a:t>
            </a:r>
            <a:r>
              <a:rPr lang="en-US" sz="2400" dirty="0" err="1">
                <a:latin typeface="Courier New"/>
                <a:cs typeface="Courier New"/>
              </a:rPr>
              <a:t>zipWIRdd.mapValues</a:t>
            </a:r>
            <a:r>
              <a:rPr lang="en-US" sz="2400" dirty="0">
                <a:latin typeface="Courier New"/>
                <a:cs typeface="Courier New"/>
              </a:rPr>
              <a:t>(lambda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+ 1)</a:t>
            </a:r>
          </a:p>
          <a:p>
            <a:pPr marL="0" indent="0">
              <a:buNone/>
            </a:pPr>
            <a:r>
              <a:rPr lang="en-US" sz="2400" dirty="0">
                <a:latin typeface="Courier New"/>
                <a:cs typeface="Courier New"/>
              </a:rPr>
              <a:t>		</a:t>
            </a:r>
          </a:p>
          <a:p>
            <a:pPr marL="0" indent="0">
              <a:buNone/>
            </a:pPr>
            <a:r>
              <a:rPr lang="en-US" sz="2400" dirty="0">
                <a:latin typeface="Courier New"/>
                <a:cs typeface="Courier New"/>
              </a:rPr>
              <a:t>	</a:t>
            </a:r>
            <a:r>
              <a:rPr lang="en-US" sz="2400" dirty="0" err="1">
                <a:latin typeface="Courier New"/>
                <a:cs typeface="Courier New"/>
              </a:rPr>
              <a:t>rddMapVals.collect</a:t>
            </a:r>
            <a:r>
              <a:rPr lang="en-US" sz="2400" dirty="0">
                <a:latin typeface="Courier New"/>
                <a:cs typeface="Courier New"/>
              </a:rPr>
              <a:t>()</a:t>
            </a:r>
          </a:p>
          <a:p>
            <a:pPr marL="0" indent="0">
              <a:buNone/>
            </a:pP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1</a:t>
            </a:r>
            <a:r>
              <a:rPr lang="tr-TR" sz="2400" dirty="0">
                <a:latin typeface="Courier New"/>
                <a:cs typeface="Courier New"/>
              </a:rPr>
              <a:t>), (</a:t>
            </a:r>
            <a:r>
              <a:rPr lang="en-US" sz="2400" dirty="0">
                <a:latin typeface="Courier New"/>
                <a:cs typeface="Courier New"/>
              </a:rPr>
              <a:t>'A'</a:t>
            </a:r>
            <a:r>
              <a:rPr lang="tr-TR" sz="2400" dirty="0">
                <a:latin typeface="Courier New"/>
                <a:cs typeface="Courier New"/>
              </a:rPr>
              <a:t>, </a:t>
            </a:r>
            <a:r>
              <a:rPr lang="en-US" sz="2400" dirty="0">
                <a:latin typeface="Courier New"/>
                <a:cs typeface="Courier New"/>
              </a:rPr>
              <a:t>2</a:t>
            </a:r>
            <a:r>
              <a:rPr lang="tr-TR" sz="2400" dirty="0">
                <a:latin typeface="Courier New"/>
                <a:cs typeface="Courier New"/>
              </a:rPr>
              <a:t>), (</a:t>
            </a:r>
            <a:r>
              <a:rPr lang="en-US" sz="2400" dirty="0">
                <a:latin typeface="Courier New"/>
                <a:cs typeface="Courier New"/>
              </a:rPr>
              <a:t>'spoon'</a:t>
            </a:r>
            <a:r>
              <a:rPr lang="tr-TR" sz="2400" dirty="0">
                <a:latin typeface="Courier New"/>
                <a:cs typeface="Courier New"/>
              </a:rPr>
              <a:t>, </a:t>
            </a:r>
            <a:r>
              <a:rPr lang="en-US" sz="2400" dirty="0">
                <a:latin typeface="Courier New"/>
                <a:cs typeface="Courier New"/>
              </a:rPr>
              <a:t>3</a:t>
            </a:r>
            <a:r>
              <a:rPr lang="tr-TR" sz="2400" dirty="0">
                <a:latin typeface="Courier New"/>
                <a:cs typeface="Courier New"/>
              </a:rPr>
              <a:t>)]</a:t>
            </a:r>
            <a:endParaRPr lang="en-US" sz="2400" dirty="0">
              <a:latin typeface="Courier New"/>
              <a:cs typeface="Courier New"/>
            </a:endParaRP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100</a:t>
            </a:fld>
            <a:endParaRPr lang="en-US" dirty="0">
              <a:solidFill>
                <a:prstClr val="black"/>
              </a:solidFill>
              <a:latin typeface="Calibri"/>
            </a:endParaRPr>
          </a:p>
        </p:txBody>
      </p:sp>
    </p:spTree>
    <p:extLst>
      <p:ext uri="{BB962C8B-B14F-4D97-AF65-F5344CB8AC3E}">
        <p14:creationId xmlns:p14="http://schemas.microsoft.com/office/powerpoint/2010/main" val="16431837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spcBef>
                <a:spcPts val="1800"/>
              </a:spcBef>
              <a:buClr>
                <a:schemeClr val="accent1"/>
              </a:buClr>
              <a:buSzPct val="75000"/>
              <a:buNone/>
            </a:pPr>
            <a:r>
              <a:rPr lang="en-US" baseline="0" dirty="0"/>
              <a:t>Some common functions to call when working with Pair RDDs include keys(), values(), and </a:t>
            </a:r>
            <a:r>
              <a:rPr lang="en-US" baseline="0" dirty="0" err="1"/>
              <a:t>sortByKey</a:t>
            </a:r>
            <a:r>
              <a:rPr lang="en-US" baseline="0" dirty="0"/>
              <a:t>(). We will explore them using the </a:t>
            </a:r>
            <a:r>
              <a:rPr lang="en-US" baseline="0" dirty="0" err="1"/>
              <a:t>rddMapVals</a:t>
            </a:r>
            <a:r>
              <a:rPr lang="en-US" baseline="0" dirty="0"/>
              <a:t> Pair RDD we created in the previous example:</a:t>
            </a:r>
            <a:br>
              <a:rPr lang="en-US" baseline="0" dirty="0"/>
            </a:br>
            <a:br>
              <a:rPr lang="en-US" baseline="0" dirty="0"/>
            </a:br>
            <a:r>
              <a:rPr lang="en-US" sz="2400"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rddMapVals</a:t>
            </a:r>
            <a:r>
              <a:rPr lang="en-US" sz="2400" dirty="0">
                <a:latin typeface="Courier New"/>
                <a:cs typeface="Courier New"/>
              </a:rPr>
              <a:t> = </a:t>
            </a:r>
            <a:r>
              <a:rPr lang="en-US" sz="2400" dirty="0" err="1">
                <a:latin typeface="Courier New"/>
                <a:cs typeface="Courier New"/>
              </a:rPr>
              <a:t>zipWIRdd.mapValues</a:t>
            </a:r>
            <a:r>
              <a:rPr lang="en-US" sz="2400" dirty="0">
                <a:latin typeface="Courier New"/>
                <a:cs typeface="Courier New"/>
              </a:rPr>
              <a:t>(lambda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+ 1)</a:t>
            </a:r>
          </a:p>
          <a:p>
            <a:pPr marL="0" indent="0">
              <a:buNone/>
            </a:pPr>
            <a:r>
              <a:rPr lang="en-US" sz="2400" dirty="0">
                <a:latin typeface="Courier New"/>
                <a:cs typeface="Courier New"/>
              </a:rPr>
              <a:t>		</a:t>
            </a:r>
          </a:p>
          <a:p>
            <a:pPr marL="0" indent="0">
              <a:buNone/>
            </a:pPr>
            <a:r>
              <a:rPr lang="en-US" sz="2400" dirty="0">
                <a:latin typeface="Courier New"/>
                <a:cs typeface="Courier New"/>
              </a:rPr>
              <a:t>	</a:t>
            </a:r>
            <a:r>
              <a:rPr lang="en-US" sz="2400" dirty="0" err="1">
                <a:latin typeface="Courier New"/>
                <a:cs typeface="Courier New"/>
              </a:rPr>
              <a:t>rddMapVals.collect</a:t>
            </a:r>
            <a:r>
              <a:rPr lang="en-US" sz="2400" dirty="0">
                <a:latin typeface="Courier New"/>
                <a:cs typeface="Courier New"/>
              </a:rPr>
              <a:t>()</a:t>
            </a:r>
          </a:p>
          <a:p>
            <a:pPr marL="0" indent="0">
              <a:buNone/>
            </a:pP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1</a:t>
            </a:r>
            <a:r>
              <a:rPr lang="tr-TR" sz="2400" dirty="0">
                <a:latin typeface="Courier New"/>
                <a:cs typeface="Courier New"/>
              </a:rPr>
              <a:t>), (</a:t>
            </a:r>
            <a:r>
              <a:rPr lang="en-US" sz="2400" dirty="0">
                <a:latin typeface="Courier New"/>
                <a:cs typeface="Courier New"/>
              </a:rPr>
              <a:t>'A'</a:t>
            </a:r>
            <a:r>
              <a:rPr lang="tr-TR" sz="2400" dirty="0">
                <a:latin typeface="Courier New"/>
                <a:cs typeface="Courier New"/>
              </a:rPr>
              <a:t>, </a:t>
            </a:r>
            <a:r>
              <a:rPr lang="en-US" sz="2400" dirty="0">
                <a:latin typeface="Courier New"/>
                <a:cs typeface="Courier New"/>
              </a:rPr>
              <a:t>2</a:t>
            </a:r>
            <a:r>
              <a:rPr lang="tr-TR" sz="2400" dirty="0">
                <a:latin typeface="Courier New"/>
                <a:cs typeface="Courier New"/>
              </a:rPr>
              <a:t>), (</a:t>
            </a:r>
            <a:r>
              <a:rPr lang="en-US" sz="2400" dirty="0">
                <a:latin typeface="Courier New"/>
                <a:cs typeface="Courier New"/>
              </a:rPr>
              <a:t>'spoon'</a:t>
            </a:r>
            <a:r>
              <a:rPr lang="tr-TR" sz="2400" dirty="0">
                <a:latin typeface="Courier New"/>
                <a:cs typeface="Courier New"/>
              </a:rPr>
              <a:t>, </a:t>
            </a:r>
            <a:r>
              <a:rPr lang="en-US" sz="2400" dirty="0">
                <a:latin typeface="Courier New"/>
                <a:cs typeface="Courier New"/>
              </a:rPr>
              <a:t>3</a:t>
            </a:r>
            <a:r>
              <a:rPr lang="tr-TR" sz="2400" dirty="0">
                <a:latin typeface="Courier New"/>
                <a:cs typeface="Courier New"/>
              </a:rPr>
              <a:t>)]</a:t>
            </a:r>
            <a:endParaRPr lang="en-US" sz="2400" dirty="0">
              <a:latin typeface="Courier New"/>
              <a:cs typeface="Courier New"/>
            </a:endParaRPr>
          </a:p>
          <a:p>
            <a:endParaRPr lang="en-US" baseline="0" dirty="0"/>
          </a:p>
          <a:p>
            <a:pPr marL="628650" lvl="1" indent="-171450">
              <a:buFont typeface="Arial" panose="020B0604020202020204" pitchFamily="34" charset="0"/>
              <a:buChar char="•"/>
            </a:pPr>
            <a:r>
              <a:rPr lang="en-US" dirty="0"/>
              <a:t>keys() - returns a list of just the keys</a:t>
            </a:r>
            <a:r>
              <a:rPr lang="en-US" baseline="0" dirty="0"/>
              <a:t> in the RDD without any values. </a:t>
            </a:r>
            <a:br>
              <a:rPr lang="en-US" dirty="0"/>
            </a:br>
            <a:br>
              <a:rPr lang="en-US" dirty="0"/>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rddMapVals.keys</a:t>
            </a:r>
            <a:r>
              <a:rPr lang="en-US" dirty="0">
                <a:latin typeface="Courier New" panose="02070309020205020404" pitchFamily="49" charset="0"/>
                <a:cs typeface="Courier New" panose="02070309020205020404" pitchFamily="49" charset="0"/>
              </a:rPr>
              <a:t>().collect()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['cat', 'A', 'spoon']</a:t>
            </a:r>
            <a:br>
              <a:rPr lang="en-US" dirty="0"/>
            </a:b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values() - returns a list of just the values</a:t>
            </a:r>
            <a:r>
              <a:rPr lang="en-US" baseline="0" dirty="0"/>
              <a:t> in the RDD without any keys</a:t>
            </a:r>
            <a:r>
              <a:rPr lang="en-US" dirty="0"/>
              <a:t>. </a:t>
            </a:r>
            <a:br>
              <a:rPr lang="en-US" dirty="0"/>
            </a:br>
            <a:br>
              <a:rPr lang="en-US" dirty="0"/>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rddMapVals.values</a:t>
            </a:r>
            <a:r>
              <a:rPr lang="en-US" dirty="0">
                <a:latin typeface="Courier New" panose="02070309020205020404" pitchFamily="49" charset="0"/>
                <a:cs typeface="Courier New" panose="02070309020205020404" pitchFamily="49" charset="0"/>
              </a:rPr>
              <a:t>().collect()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[1, 2, 3]</a:t>
            </a:r>
            <a:br>
              <a:rPr lang="en-US" dirty="0"/>
            </a:br>
            <a:endParaRPr lang="en-US" dirty="0"/>
          </a:p>
          <a:p>
            <a:pPr marL="720090" lvl="1" indent="-171450">
              <a:buFont typeface="Arial" panose="020B0604020202020204" pitchFamily="34" charset="0"/>
              <a:buChar char="•"/>
            </a:pPr>
            <a:r>
              <a:rPr lang="en-US" dirty="0" err="1"/>
              <a:t>sortByKey</a:t>
            </a:r>
            <a:r>
              <a:rPr lang="en-US" dirty="0"/>
              <a:t>(ascending=False) - sorts the RDD alphanumerically by key.</a:t>
            </a:r>
            <a:r>
              <a:rPr lang="en-US" baseline="0" dirty="0"/>
              <a:t> By default, will sort from smallest to largest value (ascending = True). If ascending is explicitly set to False, it orders from largest to smallest. </a:t>
            </a:r>
            <a:br>
              <a:rPr lang="en-US" baseline="0" dirty="0"/>
            </a:br>
            <a:br>
              <a:rPr lang="en-US" baseline="0" dirty="0"/>
            </a:br>
            <a:r>
              <a:rPr lang="en-US" baseline="0" dirty="0"/>
              <a:t>	</a:t>
            </a:r>
            <a:r>
              <a:rPr lang="en-US" dirty="0" err="1">
                <a:latin typeface="Courier New" panose="02070309020205020404" pitchFamily="49" charset="0"/>
                <a:cs typeface="Courier New" panose="02070309020205020404" pitchFamily="49" charset="0"/>
              </a:rPr>
              <a:t>rddMapVals.sortByKey</a:t>
            </a:r>
            <a:r>
              <a:rPr lang="en-US" dirty="0">
                <a:latin typeface="Courier New" panose="02070309020205020404" pitchFamily="49" charset="0"/>
                <a:cs typeface="Courier New" panose="02070309020205020404" pitchFamily="49" charset="0"/>
              </a:rPr>
              <a:t>().collect()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tr-TR" dirty="0">
                <a:latin typeface="Courier New"/>
                <a:cs typeface="Courier New"/>
              </a:rPr>
              <a:t>[(</a:t>
            </a:r>
            <a:r>
              <a:rPr lang="en-US" dirty="0">
                <a:latin typeface="Courier New"/>
                <a:cs typeface="Courier New"/>
              </a:rPr>
              <a:t>'A'</a:t>
            </a:r>
            <a:r>
              <a:rPr lang="tr-TR" dirty="0">
                <a:latin typeface="Courier New"/>
                <a:cs typeface="Courier New"/>
              </a:rPr>
              <a:t>, </a:t>
            </a:r>
            <a:r>
              <a:rPr lang="en-US" dirty="0">
                <a:latin typeface="Courier New"/>
                <a:cs typeface="Courier New"/>
              </a:rPr>
              <a:t>2</a:t>
            </a:r>
            <a:r>
              <a:rPr lang="tr-TR" dirty="0">
                <a:latin typeface="Courier New"/>
                <a:cs typeface="Courier New"/>
              </a:rPr>
              <a:t>), (</a:t>
            </a:r>
            <a:r>
              <a:rPr lang="en-US" dirty="0">
                <a:latin typeface="Courier New"/>
                <a:cs typeface="Courier New"/>
              </a:rPr>
              <a:t>'cat'</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3</a:t>
            </a:r>
            <a:r>
              <a:rPr lang="tr-TR" dirty="0">
                <a:latin typeface="Courier New"/>
                <a:cs typeface="Courier New"/>
              </a:rPr>
              <a:t>)]</a:t>
            </a:r>
            <a:endParaRPr lang="en-US" dirty="0">
              <a:latin typeface="Courier New" panose="02070309020205020404" pitchFamily="49" charset="0"/>
              <a:cs typeface="Courier New" panose="02070309020205020404" pitchFamily="49" charset="0"/>
            </a:endParaRPr>
          </a:p>
          <a:p>
            <a:pPr marL="628650" lvl="1" indent="-171450">
              <a:buFont typeface="Arial" panose="020B0604020202020204" pitchFamily="34" charset="0"/>
              <a:buChar char="•"/>
            </a:pPr>
            <a:endParaRPr lang="en-US" baseline="0" dirty="0"/>
          </a:p>
          <a:p>
            <a:pPr marL="457200" lvl="1" indent="0">
              <a:buFont typeface="Arial" panose="020B0604020202020204" pitchFamily="34" charset="0"/>
              <a:buNone/>
            </a:pPr>
            <a:endParaRPr lang="en-US" baseline="0"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a:t>Note: </a:t>
            </a:r>
            <a:r>
              <a:rPr lang="en-US" baseline="0" dirty="0"/>
              <a:t>Without creating a </a:t>
            </a:r>
            <a:r>
              <a:rPr lang="en-US" baseline="0" dirty="0" err="1"/>
              <a:t>PairRDD</a:t>
            </a:r>
            <a:r>
              <a:rPr lang="en-US" baseline="0" dirty="0"/>
              <a:t> prior to using these functions, they will not work as expected.</a:t>
            </a:r>
          </a:p>
          <a:p>
            <a:pPr marL="457200" lvl="1"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101</a:t>
            </a:fld>
            <a:endParaRPr lang="en-US" dirty="0">
              <a:solidFill>
                <a:prstClr val="black"/>
              </a:solidFill>
              <a:latin typeface="Calibri"/>
            </a:endParaRPr>
          </a:p>
        </p:txBody>
      </p:sp>
    </p:spTree>
    <p:extLst>
      <p:ext uri="{BB962C8B-B14F-4D97-AF65-F5344CB8AC3E}">
        <p14:creationId xmlns:p14="http://schemas.microsoft.com/office/powerpoint/2010/main" val="3243859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reorder the placement of elements in key-value pairs, you can use pattern matching available via the map function. </a:t>
            </a:r>
          </a:p>
          <a:p>
            <a:endParaRPr lang="en-US" baseline="0" dirty="0"/>
          </a:p>
          <a:p>
            <a:r>
              <a:rPr lang="en-US" baseline="0" dirty="0"/>
              <a:t>The example below demonstrates how to take a simple Pair RDD and switch the order such that the key is now the value, and the value becomes the key:</a:t>
            </a:r>
          </a:p>
          <a:p>
            <a:endParaRPr lang="en-US" sz="1400" baseline="0" dirty="0">
              <a:latin typeface="Courier New"/>
              <a:cs typeface="Courier New"/>
            </a:endParaRPr>
          </a:p>
          <a:p>
            <a:pPr marL="0" lvl="1" indent="0">
              <a:spcBef>
                <a:spcPts val="1800"/>
              </a:spcBef>
              <a:buClr>
                <a:schemeClr val="accent1"/>
              </a:buClr>
              <a:buSzPct val="75000"/>
              <a:buNone/>
            </a:pPr>
            <a:r>
              <a:rPr lang="tr-TR" sz="2400"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rddReorder</a:t>
            </a:r>
            <a:r>
              <a:rPr lang="en-US" sz="2400" dirty="0">
                <a:latin typeface="Courier New"/>
                <a:cs typeface="Courier New"/>
              </a:rPr>
              <a:t> = </a:t>
            </a:r>
            <a:r>
              <a:rPr lang="en-US" sz="2400" dirty="0" err="1">
                <a:latin typeface="Courier New"/>
                <a:cs typeface="Courier New"/>
              </a:rPr>
              <a:t>zipWIRdd.map</a:t>
            </a:r>
            <a:r>
              <a:rPr lang="en-US" sz="2400" dirty="0">
                <a:latin typeface="Courier New"/>
                <a:cs typeface="Courier New"/>
              </a:rPr>
              <a:t>(lambda (key, value): (value, key))</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rddReorder.collect</a:t>
            </a:r>
            <a:r>
              <a:rPr lang="en-US" sz="2400" dirty="0">
                <a:latin typeface="Courier New"/>
                <a:cs typeface="Courier New"/>
              </a:rPr>
              <a:t>()</a:t>
            </a:r>
          </a:p>
          <a:p>
            <a:pPr marL="0" indent="0">
              <a:buNone/>
            </a:pP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0</a:t>
            </a:r>
            <a:r>
              <a:rPr lang="tr-TR" sz="2400" dirty="0">
                <a:latin typeface="Courier New"/>
                <a:cs typeface="Courier New"/>
              </a:rPr>
              <a:t>, </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(1, 'A'), (2, 'spoon')</a:t>
            </a:r>
            <a:r>
              <a:rPr lang="tr-TR" sz="2400" dirty="0">
                <a:latin typeface="Courier New"/>
                <a:cs typeface="Courier New"/>
              </a:rPr>
              <a:t>]</a:t>
            </a:r>
            <a:endParaRPr lang="en-US" sz="2400" dirty="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This can be useful when you want to use a function that is designed to work on a key (for example, the </a:t>
            </a:r>
            <a:r>
              <a:rPr lang="en-US" sz="2400" dirty="0" err="1">
                <a:latin typeface="Courier New"/>
                <a:cs typeface="Courier New"/>
              </a:rPr>
              <a:t>sortByKey</a:t>
            </a:r>
            <a:r>
              <a:rPr lang="en-US" sz="2400" dirty="0">
                <a:latin typeface="Courier New"/>
                <a:cs typeface="Courier New"/>
              </a:rPr>
              <a:t> function)</a:t>
            </a:r>
            <a:r>
              <a:rPr lang="en-US" sz="2400" baseline="0" dirty="0">
                <a:latin typeface="Courier New"/>
                <a:cs typeface="Courier New"/>
              </a:rPr>
              <a:t> but have it applied to a value instead. </a:t>
            </a:r>
          </a:p>
          <a:p>
            <a:pPr marL="0" indent="0">
              <a:buNone/>
            </a:pPr>
            <a:endParaRPr lang="en-US" sz="2400" baseline="0" dirty="0">
              <a:latin typeface="Courier New"/>
              <a:cs typeface="Courier New"/>
            </a:endParaRPr>
          </a:p>
          <a:p>
            <a:pPr marL="0" indent="0">
              <a:buNone/>
            </a:pPr>
            <a:r>
              <a:rPr lang="en-US" sz="2400" baseline="0" dirty="0">
                <a:latin typeface="Courier New"/>
                <a:cs typeface="Courier New"/>
              </a:rPr>
              <a:t>For more complex key-value pairs (for example, keys that contain lists of values instead of just a single value) more complex patterns can be invoked in the anonymous function. For example:</a:t>
            </a:r>
          </a:p>
          <a:p>
            <a:pPr marL="0" indent="0">
              <a:buNone/>
            </a:pPr>
            <a:endParaRPr lang="en-US" sz="2400" baseline="0" dirty="0">
              <a:latin typeface="Courier New"/>
              <a:cs typeface="Courier New"/>
            </a:endParaRPr>
          </a:p>
          <a:p>
            <a:r>
              <a:rPr lang="tr-TR" sz="2400" dirty="0">
                <a:latin typeface="Courier New"/>
                <a:cs typeface="Courier New"/>
              </a:rPr>
              <a:t>rdd</a:t>
            </a:r>
            <a:r>
              <a:rPr lang="en-US" sz="2400" dirty="0" err="1">
                <a:latin typeface="Courier New"/>
                <a:cs typeface="Courier New"/>
              </a:rPr>
              <a:t>KeyTwoVal</a:t>
            </a:r>
            <a:r>
              <a:rPr lang="tr-TR" sz="2400" dirty="0">
                <a:latin typeface="Courier New"/>
                <a:cs typeface="Courier New"/>
              </a:rPr>
              <a:t> = sc.parallelize([(</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0</a:t>
            </a:r>
            <a:r>
              <a:rPr lang="tr-TR" sz="2400" dirty="0">
                <a:latin typeface="Courier New"/>
                <a:cs typeface="Courier New"/>
              </a:rPr>
              <a:t>,</a:t>
            </a:r>
            <a:r>
              <a:rPr lang="en-US" sz="2400" dirty="0">
                <a:latin typeface="Courier New"/>
                <a:cs typeface="Courier New"/>
              </a:rPr>
              <a:t>1</a:t>
            </a:r>
            <a:r>
              <a:rPr lang="tr-TR" sz="2400" dirty="0">
                <a:latin typeface="Courier New"/>
                <a:cs typeface="Courier New"/>
              </a:rPr>
              <a:t>)), (</a:t>
            </a:r>
            <a:r>
              <a:rPr lang="en-US" sz="2400" dirty="0">
                <a:latin typeface="Courier New"/>
                <a:cs typeface="Courier New"/>
              </a:rPr>
              <a:t>"spoon"</a:t>
            </a:r>
            <a:r>
              <a:rPr lang="tr-TR" sz="2400" dirty="0">
                <a:latin typeface="Courier New"/>
                <a:cs typeface="Courier New"/>
              </a:rPr>
              <a:t>, (2,3))])</a:t>
            </a:r>
            <a:endParaRPr lang="en-US" sz="2400" dirty="0">
              <a:latin typeface="Courier New"/>
              <a:cs typeface="Courier New"/>
            </a:endParaRPr>
          </a:p>
          <a:p>
            <a:pPr marL="0" indent="0">
              <a:buNone/>
            </a:pPr>
            <a:r>
              <a:rPr lang="en-US" sz="2400" dirty="0">
                <a:latin typeface="Courier New"/>
                <a:cs typeface="Courier New"/>
              </a:rPr>
              <a:t>	</a:t>
            </a:r>
          </a:p>
          <a:p>
            <a:pPr marL="0" indent="0">
              <a:buNone/>
            </a:pPr>
            <a:r>
              <a:rPr lang="en-US" sz="2400" dirty="0">
                <a:latin typeface="Courier New"/>
                <a:cs typeface="Courier New"/>
              </a:rPr>
              <a:t>rddK2VReorder</a:t>
            </a:r>
            <a:r>
              <a:rPr lang="en-US" sz="2400" baseline="0" dirty="0">
                <a:latin typeface="Courier New"/>
                <a:cs typeface="Courier New"/>
              </a:rPr>
              <a:t> = </a:t>
            </a:r>
            <a:r>
              <a:rPr lang="en-US" sz="2400" dirty="0" err="1">
                <a:latin typeface="Courier New"/>
                <a:cs typeface="Courier New"/>
              </a:rPr>
              <a:t>rddKeyTwoVal.map</a:t>
            </a:r>
            <a:r>
              <a:rPr lang="en-US" sz="2400" dirty="0">
                <a:latin typeface="Courier New"/>
                <a:cs typeface="Courier New"/>
              </a:rPr>
              <a:t>(lambda (key, (val1, val2)) : ((key, val1) , val2))</a:t>
            </a:r>
          </a:p>
          <a:p>
            <a:pPr marL="0" indent="0">
              <a:buNone/>
            </a:pPr>
            <a:endParaRPr lang="en-US" sz="2400" dirty="0">
              <a:latin typeface="Courier New"/>
              <a:cs typeface="Courier New"/>
            </a:endParaRPr>
          </a:p>
          <a:p>
            <a:pPr marL="0" indent="0">
              <a:buNone/>
            </a:pPr>
            <a:r>
              <a:rPr lang="en-US" sz="2400" dirty="0">
                <a:latin typeface="Courier New"/>
                <a:cs typeface="Courier New"/>
              </a:rPr>
              <a:t>rddK2VReorder.collect()</a:t>
            </a:r>
          </a:p>
          <a:p>
            <a:pPr marL="0" indent="0">
              <a:buNone/>
            </a:pPr>
            <a:r>
              <a:rPr lang="tr-TR" sz="2400" dirty="0">
                <a:latin typeface="Courier New"/>
                <a:cs typeface="Courier New"/>
              </a:rPr>
              <a:t>[(('</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0</a:t>
            </a:r>
            <a:r>
              <a:rPr lang="tr-TR" sz="2400" dirty="0">
                <a:latin typeface="Courier New"/>
                <a:cs typeface="Courier New"/>
              </a:rPr>
              <a:t>), </a:t>
            </a:r>
            <a:r>
              <a:rPr lang="en-US" sz="2400" dirty="0">
                <a:latin typeface="Courier New"/>
                <a:cs typeface="Courier New"/>
              </a:rPr>
              <a:t>1</a:t>
            </a:r>
            <a:r>
              <a:rPr lang="tr-TR" sz="2400" dirty="0">
                <a:latin typeface="Courier New"/>
                <a:cs typeface="Courier New"/>
              </a:rPr>
              <a:t>), </a:t>
            </a: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spoon</a:t>
            </a:r>
            <a:r>
              <a:rPr lang="tr-TR" sz="2400" dirty="0">
                <a:latin typeface="Courier New"/>
                <a:cs typeface="Courier New"/>
              </a:rPr>
              <a:t>', 2), 3)]</a:t>
            </a:r>
            <a:endParaRPr lang="en-US" sz="2400" dirty="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Virtually</a:t>
            </a:r>
            <a:r>
              <a:rPr lang="en-US" sz="2400" baseline="0" dirty="0">
                <a:latin typeface="Courier New"/>
                <a:cs typeface="Courier New"/>
              </a:rPr>
              <a:t> no limit exists for how key-value pairs can be rearranged in an RDD.</a:t>
            </a:r>
            <a:endParaRPr lang="en-US" sz="2400" dirty="0">
              <a:latin typeface="Courier New"/>
              <a:cs typeface="Courier New"/>
            </a:endParaRPr>
          </a:p>
          <a:p>
            <a:pPr marL="0" indent="0">
              <a:buNone/>
            </a:pPr>
            <a:endParaRPr lang="en-US" sz="2400" dirty="0">
              <a:latin typeface="Courier New"/>
              <a:cs typeface="Courier New"/>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pPr/>
              <a:t>102</a:t>
            </a:fld>
            <a:endParaRPr lang="en-US" dirty="0"/>
          </a:p>
        </p:txBody>
      </p:sp>
    </p:spTree>
    <p:extLst>
      <p:ext uri="{BB962C8B-B14F-4D97-AF65-F5344CB8AC3E}">
        <p14:creationId xmlns:p14="http://schemas.microsoft.com/office/powerpoint/2010/main" val="11502383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functions available</a:t>
            </a:r>
            <a:r>
              <a:rPr lang="en-US" baseline="0" dirty="0"/>
              <a:t> for Pair RDD transformations and actions.  We will go back to the </a:t>
            </a:r>
            <a:r>
              <a:rPr lang="en-US" baseline="0" dirty="0" err="1"/>
              <a:t>keyByRdd</a:t>
            </a:r>
            <a:r>
              <a:rPr lang="en-US" baseline="0" dirty="0"/>
              <a:t> example created earlier to discuss lookup(), </a:t>
            </a:r>
            <a:r>
              <a:rPr lang="en-US" baseline="0" dirty="0" err="1"/>
              <a:t>countByKey</a:t>
            </a:r>
            <a:r>
              <a:rPr lang="en-US" baseline="0" dirty="0"/>
              <a:t>(), and </a:t>
            </a:r>
            <a:r>
              <a:rPr lang="en-US" baseline="0" dirty="0" err="1"/>
              <a:t>collectAsMap</a:t>
            </a:r>
            <a:r>
              <a:rPr lang="en-US" baseline="0" dirty="0"/>
              <a:t>(). As a reminder, here is how the RDD was created:</a:t>
            </a:r>
          </a:p>
          <a:p>
            <a:endParaRPr lang="en-US" baseline="0" dirty="0"/>
          </a:p>
          <a:p>
            <a:pPr marL="0" indent="0">
              <a:buNone/>
            </a:pPr>
            <a:r>
              <a:rPr lang="en-US" sz="1200" dirty="0">
                <a:latin typeface="Courier New"/>
                <a:cs typeface="Courier New"/>
              </a:rPr>
              <a:t>	</a:t>
            </a:r>
            <a:r>
              <a:rPr lang="en-US" sz="1200" dirty="0" err="1">
                <a:latin typeface="Courier New"/>
                <a:cs typeface="Courier New"/>
              </a:rPr>
              <a:t>rddTwoNumList</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([(1,2,3),(7,8)])</a:t>
            </a:r>
          </a:p>
          <a:p>
            <a:pPr marL="0" indent="0">
              <a:buNone/>
            </a:pPr>
            <a:r>
              <a:rPr lang="en-US" sz="1200" dirty="0">
                <a:latin typeface="Courier New"/>
                <a:cs typeface="Courier New"/>
              </a:rPr>
              <a:t>	</a:t>
            </a:r>
            <a:r>
              <a:rPr lang="en-US" sz="1200" dirty="0" err="1">
                <a:latin typeface="Courier New"/>
                <a:cs typeface="Courier New"/>
              </a:rPr>
              <a:t>keyByRdd</a:t>
            </a:r>
            <a:r>
              <a:rPr lang="en-US" sz="1200" dirty="0">
                <a:latin typeface="Courier New"/>
                <a:cs typeface="Courier New"/>
              </a:rPr>
              <a:t> = </a:t>
            </a:r>
            <a:r>
              <a:rPr lang="en-US" sz="1200" dirty="0" err="1">
                <a:latin typeface="Courier New"/>
                <a:cs typeface="Courier New"/>
              </a:rPr>
              <a:t>rddTwoNumList.keyBy</a:t>
            </a:r>
            <a:r>
              <a:rPr lang="en-US" sz="1200" dirty="0">
                <a:latin typeface="Courier New"/>
                <a:cs typeface="Courier New"/>
              </a:rPr>
              <a:t>(</a:t>
            </a:r>
            <a:r>
              <a:rPr lang="en-US" sz="1200" dirty="0" err="1">
                <a:latin typeface="Courier New"/>
                <a:cs typeface="Courier New"/>
              </a:rPr>
              <a:t>len</a:t>
            </a:r>
            <a:r>
              <a:rPr lang="en-US" sz="1200" dirty="0">
                <a:latin typeface="Courier New"/>
                <a:cs typeface="Courier New"/>
              </a:rPr>
              <a:t>)</a:t>
            </a:r>
          </a:p>
          <a:p>
            <a:pPr marL="0" indent="0">
              <a:buNone/>
            </a:pPr>
            <a:endParaRPr lang="en-US" sz="1200" dirty="0">
              <a:latin typeface="Courier New"/>
              <a:cs typeface="Courier New"/>
            </a:endParaRPr>
          </a:p>
          <a:p>
            <a:pPr marL="0" indent="0">
              <a:buNone/>
            </a:pPr>
            <a:r>
              <a:rPr lang="en-US" sz="1200" dirty="0">
                <a:latin typeface="Courier New"/>
                <a:cs typeface="Courier New"/>
              </a:rPr>
              <a:t>	</a:t>
            </a:r>
            <a:r>
              <a:rPr lang="en-US" sz="1200" dirty="0" err="1">
                <a:latin typeface="Courier New"/>
                <a:cs typeface="Courier New"/>
              </a:rPr>
              <a:t>keyByRdd.collect</a:t>
            </a:r>
            <a:r>
              <a:rPr lang="en-US" sz="1200" dirty="0">
                <a:latin typeface="Courier New"/>
                <a:cs typeface="Courier New"/>
              </a:rPr>
              <a:t>()</a:t>
            </a:r>
          </a:p>
          <a:p>
            <a:pPr marL="0" indent="0">
              <a:buNone/>
            </a:pPr>
            <a:r>
              <a:rPr lang="en-US" sz="1200" dirty="0">
                <a:latin typeface="Courier New"/>
                <a:cs typeface="Courier New"/>
              </a:rPr>
              <a:t>	</a:t>
            </a:r>
            <a:r>
              <a:rPr lang="fr-FR" sz="1200" dirty="0">
                <a:latin typeface="Courier New"/>
                <a:cs typeface="Courier New"/>
              </a:rPr>
              <a:t>[(3, (1, 2, 3)), (2, (7, 8))]</a:t>
            </a:r>
            <a:endParaRPr lang="en-US" sz="1200" dirty="0">
              <a:latin typeface="Courier New"/>
              <a:cs typeface="Courier New"/>
            </a:endParaRPr>
          </a:p>
          <a:p>
            <a:endParaRPr lang="en-US" baseline="0" dirty="0"/>
          </a:p>
          <a:p>
            <a:endParaRPr lang="en-US" dirty="0"/>
          </a:p>
          <a:p>
            <a:pPr marL="171450"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lookup(key) </a:t>
            </a:r>
            <a:r>
              <a:rPr lang="en-US" dirty="0"/>
              <a:t>- returns a list containing all values for a given key.</a:t>
            </a:r>
            <a:br>
              <a:rPr lang="en-US" dirty="0"/>
            </a:b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keyByRdd.lookup</a:t>
            </a:r>
            <a:r>
              <a:rPr lang="en-US" dirty="0">
                <a:latin typeface="Courier New" panose="02070309020205020404" pitchFamily="49" charset="0"/>
                <a:cs typeface="Courier New" panose="02070309020205020404" pitchFamily="49" charset="0"/>
              </a:rPr>
              <a:t>(2)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[(7, 8)]</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countByKey</a:t>
            </a:r>
            <a:r>
              <a:rPr lang="en-US" dirty="0">
                <a:latin typeface="Courier New" panose="02070309020205020404" pitchFamily="49" charset="0"/>
                <a:cs typeface="Courier New" panose="02070309020205020404" pitchFamily="49" charset="0"/>
              </a:rPr>
              <a:t>() </a:t>
            </a:r>
            <a:r>
              <a:rPr lang="en-US" dirty="0"/>
              <a:t>- returns a count of the number of times each key</a:t>
            </a:r>
            <a:r>
              <a:rPr lang="en-US" baseline="0" dirty="0"/>
              <a:t> appears in the RDD </a:t>
            </a:r>
            <a:r>
              <a:rPr lang="en-US" dirty="0"/>
              <a:t>(in</a:t>
            </a:r>
            <a:r>
              <a:rPr lang="en-US" baseline="0" dirty="0"/>
              <a:t> our example, there were no duplicate keys, so each is returned as 1)</a:t>
            </a:r>
            <a:r>
              <a:rPr lang="en-US" dirty="0"/>
              <a:t>.</a:t>
            </a:r>
            <a:br>
              <a:rPr lang="en-US" dirty="0"/>
            </a:b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keyByRdd.countByKey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defaultdict</a:t>
            </a:r>
            <a:r>
              <a:rPr lang="en-US" dirty="0">
                <a:latin typeface="Courier New" panose="02070309020205020404" pitchFamily="49" charset="0"/>
                <a:cs typeface="Courier New" panose="02070309020205020404" pitchFamily="49" charset="0"/>
              </a:rPr>
              <a:t>(&lt;type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'&gt;,{2: 1, 3: 1})</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collectAsMap</a:t>
            </a:r>
            <a:r>
              <a:rPr lang="en-US" dirty="0">
                <a:latin typeface="Courier New" panose="02070309020205020404" pitchFamily="49" charset="0"/>
                <a:cs typeface="Courier New" panose="02070309020205020404" pitchFamily="49" charset="0"/>
              </a:rPr>
              <a:t>() </a:t>
            </a:r>
            <a:r>
              <a:rPr lang="en-US" dirty="0"/>
              <a:t>- collects the result as a map.</a:t>
            </a:r>
            <a:r>
              <a:rPr lang="en-US" baseline="0" dirty="0"/>
              <a:t> </a:t>
            </a:r>
            <a:r>
              <a:rPr lang="en-US" dirty="0">
                <a:cs typeface="Courier New" panose="02070309020205020404" pitchFamily="49" charset="0"/>
              </a:rPr>
              <a:t>If multiple values exist for the same key only one will be returned.</a:t>
            </a:r>
            <a:br>
              <a:rPr lang="en-US" dirty="0">
                <a:latin typeface="Courier New" panose="02070309020205020404" pitchFamily="49" charset="0"/>
                <a:cs typeface="Courier New" panose="02070309020205020404" pitchFamily="49" charset="0"/>
              </a:rPr>
            </a:br>
            <a:br>
              <a:rPr lang="en-US" dirty="0"/>
            </a:br>
            <a:r>
              <a:rPr lang="en-US" dirty="0"/>
              <a:t>	</a:t>
            </a:r>
            <a:r>
              <a:rPr lang="en-US" dirty="0" err="1">
                <a:latin typeface="Courier New" panose="02070309020205020404" pitchFamily="49" charset="0"/>
                <a:cs typeface="Courier New" panose="02070309020205020404" pitchFamily="49" charset="0"/>
              </a:rPr>
              <a:t>keyByRdd.collectAsMap</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{2: (7, 8), 3: (1, 2, 3)}</a:t>
            </a:r>
          </a:p>
          <a:p>
            <a:endParaRPr lang="en-US" dirty="0"/>
          </a:p>
          <a:p>
            <a:r>
              <a:rPr lang="en-US" dirty="0"/>
              <a:t>Note</a:t>
            </a:r>
            <a:r>
              <a:rPr lang="en-US" baseline="0" dirty="0"/>
              <a:t> that these actions did not require us to also specify collect() in order to view the results.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103</a:t>
            </a:fld>
            <a:endParaRPr lang="en-US" dirty="0">
              <a:solidFill>
                <a:prstClr val="black"/>
              </a:solidFill>
              <a:latin typeface="Calibri"/>
            </a:endParaRPr>
          </a:p>
        </p:txBody>
      </p:sp>
    </p:spTree>
    <p:extLst>
      <p:ext uri="{BB962C8B-B14F-4D97-AF65-F5344CB8AC3E}">
        <p14:creationId xmlns:p14="http://schemas.microsoft.com/office/powerpoint/2010/main" val="14167179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a:buNone/>
              <a:tabLst/>
              <a:defRPr/>
            </a:pPr>
            <a:r>
              <a:rPr lang="en-US" dirty="0"/>
              <a:t>The </a:t>
            </a:r>
            <a:r>
              <a:rPr lang="en-US" dirty="0" err="1"/>
              <a:t>reduceByKey</a:t>
            </a:r>
            <a:r>
              <a:rPr lang="en-US" dirty="0"/>
              <a:t> function performs a reduce operation on all elements of a key/value pair RDD that share a key.  For our example here, we'll return to </a:t>
            </a:r>
            <a:r>
              <a:rPr lang="en-US" dirty="0" err="1"/>
              <a:t>kvRdd</a:t>
            </a:r>
            <a:r>
              <a:rPr lang="en-US" baseline="0" dirty="0"/>
              <a:t> that was created using the following code:</a:t>
            </a:r>
            <a:br>
              <a:rPr lang="en-US" baseline="0" dirty="0"/>
            </a:br>
            <a:br>
              <a:rPr lang="en-US" baseline="0" dirty="0"/>
            </a:br>
            <a:r>
              <a:rPr lang="en-US" sz="1200" dirty="0">
                <a:latin typeface="Courier New"/>
                <a:cs typeface="Courier New"/>
              </a:rPr>
              <a:t>	</a:t>
            </a:r>
            <a:r>
              <a:rPr lang="en-US" sz="1200" dirty="0" err="1">
                <a:latin typeface="Courier New"/>
                <a:cs typeface="Courier New"/>
              </a:rPr>
              <a:t>rddMary</a:t>
            </a:r>
            <a:r>
              <a:rPr lang="en-US" sz="1200" dirty="0">
                <a:latin typeface="Courier New"/>
                <a:cs typeface="Courier New"/>
              </a:rPr>
              <a:t> = </a:t>
            </a:r>
            <a:r>
              <a:rPr lang="en-US" sz="1200" dirty="0" err="1">
                <a:latin typeface="Courier New"/>
                <a:cs typeface="Courier New"/>
              </a:rPr>
              <a:t>sc.textFile</a:t>
            </a:r>
            <a:r>
              <a:rPr lang="en-US" sz="1200" dirty="0">
                <a:latin typeface="Courier New"/>
                <a:cs typeface="Courier New"/>
              </a:rPr>
              <a:t>("</a:t>
            </a:r>
            <a:r>
              <a:rPr lang="en-US" sz="1200" dirty="0" err="1">
                <a:latin typeface="Courier New"/>
                <a:cs typeface="Courier New"/>
              </a:rPr>
              <a:t>filelocation</a:t>
            </a:r>
            <a:r>
              <a:rPr lang="en-US" sz="1200" dirty="0">
                <a:latin typeface="Courier New"/>
                <a:cs typeface="Courier New"/>
              </a:rPr>
              <a:t>/mary.txt")</a:t>
            </a:r>
            <a:br>
              <a:rPr lang="en-US" sz="1200" dirty="0">
                <a:latin typeface="Courier New"/>
                <a:cs typeface="Courier New"/>
              </a:rPr>
            </a:br>
            <a:r>
              <a:rPr lang="en-US" sz="1200" dirty="0">
                <a:latin typeface="Courier New"/>
                <a:cs typeface="Courier New"/>
              </a:rPr>
              <a:t>	</a:t>
            </a:r>
            <a:r>
              <a:rPr lang="en-US" sz="1200" dirty="0" err="1">
                <a:latin typeface="Courier New"/>
                <a:cs typeface="Courier New"/>
              </a:rPr>
              <a:t>rddFlat</a:t>
            </a:r>
            <a:r>
              <a:rPr lang="en-US" sz="1200" dirty="0">
                <a:latin typeface="Courier New"/>
                <a:cs typeface="Courier New"/>
              </a:rPr>
              <a:t> = </a:t>
            </a:r>
            <a:r>
              <a:rPr lang="en-US" sz="1200" dirty="0" err="1">
                <a:latin typeface="Courier New"/>
                <a:cs typeface="Courier New"/>
              </a:rPr>
              <a:t>rddMary.flatMap</a:t>
            </a:r>
            <a:r>
              <a:rPr lang="en-US" sz="1200" dirty="0">
                <a:latin typeface="Courier New"/>
                <a:cs typeface="Courier New"/>
              </a:rPr>
              <a:t>(lambda line: </a:t>
            </a:r>
            <a:r>
              <a:rPr lang="en-US" sz="1200" dirty="0" err="1">
                <a:latin typeface="Courier New"/>
                <a:cs typeface="Courier New"/>
              </a:rPr>
              <a:t>line.split</a:t>
            </a:r>
            <a:r>
              <a:rPr lang="en-US" sz="1200" dirty="0">
                <a:latin typeface="Courier New"/>
                <a:cs typeface="Courier New"/>
              </a:rPr>
              <a:t>(' '))</a:t>
            </a:r>
            <a:br>
              <a:rPr lang="en-US" sz="1200" dirty="0">
                <a:latin typeface="Courier New"/>
                <a:cs typeface="Courier New"/>
              </a:rPr>
            </a:br>
            <a:r>
              <a:rPr lang="en-US" sz="1200" dirty="0">
                <a:latin typeface="Courier New"/>
                <a:cs typeface="Courier New"/>
              </a:rPr>
              <a:t>	</a:t>
            </a:r>
            <a:r>
              <a:rPr lang="en-US" sz="1200" dirty="0" err="1">
                <a:latin typeface="Courier New"/>
                <a:cs typeface="Courier New"/>
              </a:rPr>
              <a:t>kvRdd</a:t>
            </a:r>
            <a:r>
              <a:rPr lang="en-US" sz="1200" dirty="0">
                <a:latin typeface="Courier New"/>
                <a:cs typeface="Courier New"/>
              </a:rPr>
              <a:t> = </a:t>
            </a:r>
            <a:r>
              <a:rPr lang="en-US" sz="1200" dirty="0" err="1">
                <a:latin typeface="Courier New"/>
                <a:cs typeface="Courier New"/>
              </a:rPr>
              <a:t>rddFlat.map</a:t>
            </a:r>
            <a:r>
              <a:rPr lang="en-US" sz="1200" dirty="0">
                <a:latin typeface="Courier New"/>
                <a:cs typeface="Courier New"/>
              </a:rPr>
              <a:t>(lambda word: (word,1))</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sz="1200" dirty="0">
              <a:latin typeface="Courier New"/>
              <a:cs typeface="Courier New"/>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200" dirty="0">
                <a:latin typeface="Courier New"/>
                <a:cs typeface="Courier New"/>
              </a:rPr>
              <a:t>As an example of </a:t>
            </a:r>
            <a:r>
              <a:rPr lang="en-US" sz="1200" dirty="0" err="1">
                <a:latin typeface="Courier New"/>
                <a:cs typeface="Courier New"/>
              </a:rPr>
              <a:t>reduceByKey</a:t>
            </a:r>
            <a:r>
              <a:rPr lang="en-US" sz="1200" dirty="0">
                <a:latin typeface="Courier New"/>
                <a:cs typeface="Courier New"/>
              </a:rPr>
              <a:t>(),</a:t>
            </a:r>
            <a:r>
              <a:rPr lang="en-US" sz="1200" baseline="0" dirty="0">
                <a:latin typeface="Courier New"/>
                <a:cs typeface="Courier New"/>
              </a:rPr>
              <a:t> take a look at the following code:</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sz="1200" baseline="0" dirty="0">
              <a:latin typeface="Courier New"/>
              <a:cs typeface="Courier New"/>
            </a:endParaRPr>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sz="1200" baseline="0" dirty="0">
                <a:latin typeface="Courier New"/>
                <a:cs typeface="Courier New"/>
              </a:rPr>
              <a:t>	</a:t>
            </a:r>
            <a:r>
              <a:rPr lang="en-US" sz="1200" baseline="0" dirty="0" err="1">
                <a:latin typeface="Courier New"/>
                <a:cs typeface="Courier New"/>
              </a:rPr>
              <a:t>kvReduced</a:t>
            </a:r>
            <a:r>
              <a:rPr lang="en-US" sz="1200" baseline="0" dirty="0">
                <a:latin typeface="Courier New"/>
                <a:cs typeface="Courier New"/>
              </a:rPr>
              <a:t> = </a:t>
            </a:r>
            <a:r>
              <a:rPr lang="en-US" sz="1200" baseline="0" dirty="0" err="1">
                <a:latin typeface="Courier New"/>
                <a:cs typeface="Courier New"/>
              </a:rPr>
              <a:t>kvRdd.reduceByKey</a:t>
            </a:r>
            <a:r>
              <a:rPr lang="en-US" sz="1200" baseline="0" dirty="0">
                <a:latin typeface="Courier New"/>
                <a:cs typeface="Courier New"/>
              </a:rPr>
              <a:t>(lambda </a:t>
            </a:r>
            <a:r>
              <a:rPr lang="en-US" sz="1200" baseline="0" dirty="0" err="1">
                <a:latin typeface="Courier New"/>
                <a:cs typeface="Courier New"/>
              </a:rPr>
              <a:t>a,b</a:t>
            </a:r>
            <a:r>
              <a:rPr lang="en-US" sz="1200" baseline="0" dirty="0">
                <a:latin typeface="Courier New"/>
                <a:cs typeface="Courier New"/>
              </a:rPr>
              <a:t>: </a:t>
            </a:r>
            <a:r>
              <a:rPr lang="en-US" sz="1200" baseline="0" dirty="0" err="1">
                <a:latin typeface="Courier New"/>
                <a:cs typeface="Courier New"/>
              </a:rPr>
              <a:t>a+b</a:t>
            </a:r>
            <a:r>
              <a:rPr lang="en-US" sz="1200" baseline="0" dirty="0">
                <a:latin typeface="Courier New"/>
                <a:cs typeface="Courier New"/>
              </a:rPr>
              <a:t>)</a:t>
            </a:r>
            <a:br>
              <a:rPr lang="en-US" sz="1200" dirty="0">
                <a:latin typeface="Courier New"/>
                <a:cs typeface="Courier New"/>
              </a:rPr>
            </a:br>
            <a:r>
              <a:rPr lang="en-US" sz="1200" dirty="0">
                <a:latin typeface="Courier New"/>
                <a:cs typeface="Courier New"/>
              </a:rPr>
              <a:t>	</a:t>
            </a:r>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baseline="0" dirty="0"/>
              <a:t>The </a:t>
            </a:r>
            <a:r>
              <a:rPr lang="en-US" baseline="0" dirty="0" err="1"/>
              <a:t>reduceByKey</a:t>
            </a:r>
            <a:r>
              <a:rPr lang="en-US" baseline="0" dirty="0"/>
              <a:t> function goes through the elements and if it sees a key that it hasn't already encountered, it adds it to the list and records the value as-is. If a duplicate key is found, </a:t>
            </a:r>
            <a:r>
              <a:rPr lang="en-US" baseline="0" dirty="0" err="1"/>
              <a:t>reduceByKey</a:t>
            </a:r>
            <a:r>
              <a:rPr lang="en-US" baseline="0" dirty="0"/>
              <a:t> performs a function on the key values and keeps the number of keys to one. In our example, then, the anonymous function "lambda </a:t>
            </a:r>
            <a:r>
              <a:rPr lang="en-US" baseline="0" dirty="0" err="1"/>
              <a:t>a,b</a:t>
            </a:r>
            <a:r>
              <a:rPr lang="en-US" baseline="0" dirty="0"/>
              <a:t>: </a:t>
            </a:r>
            <a:r>
              <a:rPr lang="en-US" baseline="0" dirty="0" err="1"/>
              <a:t>a+b</a:t>
            </a:r>
            <a:r>
              <a:rPr lang="en-US" baseline="0" dirty="0"/>
              <a:t>“ only kicks in if a duplicate key is found. If so, the anonymous function tells </a:t>
            </a:r>
            <a:r>
              <a:rPr lang="en-US" baseline="0" dirty="0" err="1"/>
              <a:t>reduceByKey</a:t>
            </a:r>
            <a:r>
              <a:rPr lang="en-US" baseline="0" dirty="0"/>
              <a:t> to take the values of the two keys (a and b) and add them together to compute a new value for the now-reduced key. The actual function being performed is up to the developer, but incrementally adding values would be a fairly common task.</a:t>
            </a:r>
          </a:p>
          <a:p>
            <a:pPr marL="0" marR="0"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a:buNone/>
              <a:tabLst/>
              <a:defRPr/>
            </a:pPr>
            <a:r>
              <a:rPr lang="en-US" baseline="0" dirty="0"/>
              <a:t>Visually, then, what is happening is the elements of the RDD are being recorded and passed to the new </a:t>
            </a:r>
            <a:r>
              <a:rPr lang="en-US" baseline="0" dirty="0" err="1"/>
              <a:t>kvReduced</a:t>
            </a:r>
            <a:r>
              <a:rPr lang="en-US" baseline="0" dirty="0"/>
              <a:t> RDD, with the exception of two keys - 'Mary' and 'lamb' - which were both found twice. All other values remain unchanged, but now 'Mary' and 'lamb' are reduced to single key, each with a value of 2.</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104</a:t>
            </a:fld>
            <a:endParaRPr lang="en-US" dirty="0">
              <a:solidFill>
                <a:prstClr val="black"/>
              </a:solidFill>
              <a:latin typeface="Calibri"/>
            </a:endParaRPr>
          </a:p>
        </p:txBody>
      </p:sp>
    </p:spTree>
    <p:extLst>
      <p:ext uri="{BB962C8B-B14F-4D97-AF65-F5344CB8AC3E}">
        <p14:creationId xmlns:p14="http://schemas.microsoft.com/office/powerpoint/2010/main" val="361851300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Grouping</a:t>
            </a:r>
            <a:r>
              <a:rPr lang="en-US" baseline="0" dirty="0"/>
              <a:t> values by key allow us to aggregate values based on a key. In order to see this grouping, the results must be turned into a list before being collected. </a:t>
            </a:r>
          </a:p>
          <a:p>
            <a:endParaRPr lang="en-US" baseline="0" dirty="0"/>
          </a:p>
          <a:p>
            <a:r>
              <a:rPr lang="en-US" baseline="0" dirty="0"/>
              <a:t>For example, let's again use our </a:t>
            </a:r>
            <a:r>
              <a:rPr lang="en-US" baseline="0" dirty="0" err="1"/>
              <a:t>kvRdd</a:t>
            </a:r>
            <a:r>
              <a:rPr lang="en-US" baseline="0" dirty="0"/>
              <a:t> example created with the following code: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a:cs typeface="Courier New"/>
              </a:rPr>
              <a:t>	</a:t>
            </a:r>
            <a:r>
              <a:rPr lang="en-US" sz="1200" dirty="0" err="1">
                <a:latin typeface="Courier New"/>
                <a:cs typeface="Courier New"/>
              </a:rPr>
              <a:t>rddMary</a:t>
            </a:r>
            <a:r>
              <a:rPr lang="en-US" sz="1200" dirty="0">
                <a:latin typeface="Courier New"/>
                <a:cs typeface="Courier New"/>
              </a:rPr>
              <a:t> = </a:t>
            </a:r>
            <a:r>
              <a:rPr lang="en-US" sz="1200" dirty="0" err="1">
                <a:latin typeface="Courier New"/>
                <a:cs typeface="Courier New"/>
              </a:rPr>
              <a:t>sc.textFile</a:t>
            </a:r>
            <a:r>
              <a:rPr lang="en-US" sz="1200" dirty="0">
                <a:latin typeface="Courier New"/>
                <a:cs typeface="Courier New"/>
              </a:rPr>
              <a:t>("</a:t>
            </a:r>
            <a:r>
              <a:rPr lang="en-US" sz="1200" dirty="0" err="1">
                <a:latin typeface="Courier New"/>
                <a:cs typeface="Courier New"/>
              </a:rPr>
              <a:t>filelocation</a:t>
            </a:r>
            <a:r>
              <a:rPr lang="en-US" sz="1200" dirty="0">
                <a:latin typeface="Courier New"/>
                <a:cs typeface="Courier New"/>
              </a:rPr>
              <a:t>/mary.txt")</a:t>
            </a:r>
            <a:br>
              <a:rPr lang="en-US" sz="1200" dirty="0">
                <a:latin typeface="Courier New"/>
                <a:cs typeface="Courier New"/>
              </a:rPr>
            </a:br>
            <a:r>
              <a:rPr lang="en-US" sz="1200" dirty="0">
                <a:latin typeface="Courier New"/>
                <a:cs typeface="Courier New"/>
              </a:rPr>
              <a:t>	</a:t>
            </a:r>
            <a:r>
              <a:rPr lang="en-US" sz="1200" dirty="0" err="1">
                <a:latin typeface="Courier New"/>
                <a:cs typeface="Courier New"/>
              </a:rPr>
              <a:t>rddFlat</a:t>
            </a:r>
            <a:r>
              <a:rPr lang="en-US" sz="1200" dirty="0">
                <a:latin typeface="Courier New"/>
                <a:cs typeface="Courier New"/>
              </a:rPr>
              <a:t> = </a:t>
            </a:r>
            <a:r>
              <a:rPr lang="en-US" sz="1200" dirty="0" err="1">
                <a:latin typeface="Courier New"/>
                <a:cs typeface="Courier New"/>
              </a:rPr>
              <a:t>rddMary.flatMap</a:t>
            </a:r>
            <a:r>
              <a:rPr lang="en-US" sz="1200" dirty="0">
                <a:latin typeface="Courier New"/>
                <a:cs typeface="Courier New"/>
              </a:rPr>
              <a:t>(lambda line: </a:t>
            </a:r>
            <a:r>
              <a:rPr lang="en-US" sz="1200" dirty="0" err="1">
                <a:latin typeface="Courier New"/>
                <a:cs typeface="Courier New"/>
              </a:rPr>
              <a:t>line.split</a:t>
            </a:r>
            <a:r>
              <a:rPr lang="en-US" sz="1200" dirty="0">
                <a:latin typeface="Courier New"/>
                <a:cs typeface="Courier New"/>
              </a:rPr>
              <a:t>(' '))</a:t>
            </a:r>
            <a:br>
              <a:rPr lang="en-US" sz="1200" dirty="0">
                <a:latin typeface="Courier New"/>
                <a:cs typeface="Courier New"/>
              </a:rPr>
            </a:br>
            <a:r>
              <a:rPr lang="en-US" sz="1200" dirty="0">
                <a:latin typeface="Courier New"/>
                <a:cs typeface="Courier New"/>
              </a:rPr>
              <a:t>	</a:t>
            </a:r>
            <a:r>
              <a:rPr lang="en-US" sz="1200" dirty="0" err="1">
                <a:latin typeface="Courier New"/>
                <a:cs typeface="Courier New"/>
              </a:rPr>
              <a:t>kvRdd</a:t>
            </a:r>
            <a:r>
              <a:rPr lang="en-US" sz="1200" dirty="0">
                <a:latin typeface="Courier New"/>
                <a:cs typeface="Courier New"/>
              </a:rPr>
              <a:t> = </a:t>
            </a:r>
            <a:r>
              <a:rPr lang="en-US" sz="1200" dirty="0" err="1">
                <a:latin typeface="Courier New"/>
                <a:cs typeface="Courier New"/>
              </a:rPr>
              <a:t>rddFlat.map</a:t>
            </a:r>
            <a:r>
              <a:rPr lang="en-US" sz="1200" dirty="0">
                <a:latin typeface="Courier New"/>
                <a:cs typeface="Courier New"/>
              </a:rPr>
              <a:t>(lambda word: (word,1))</a:t>
            </a:r>
          </a:p>
          <a:p>
            <a:endParaRPr lang="en-US" baseline="0" dirty="0"/>
          </a:p>
          <a:p>
            <a:r>
              <a:rPr lang="en-US" baseline="0" dirty="0"/>
              <a:t>Next, we will use </a:t>
            </a:r>
            <a:r>
              <a:rPr lang="en-US" baseline="0" dirty="0" err="1"/>
              <a:t>groupByKey</a:t>
            </a:r>
            <a:r>
              <a:rPr lang="en-US" baseline="0" dirty="0"/>
              <a:t> to group all values that have the same key into an </a:t>
            </a:r>
            <a:r>
              <a:rPr lang="en-US" baseline="0" dirty="0" err="1"/>
              <a:t>iterable</a:t>
            </a:r>
            <a:r>
              <a:rPr lang="en-US" baseline="0" dirty="0"/>
              <a:t> object (that is, on its own, unable to be viewed) and then use a map function to define these grouped elements into a readable list: </a:t>
            </a:r>
          </a:p>
          <a:p>
            <a:endParaRPr lang="en-US" baseline="0" dirty="0"/>
          </a:p>
          <a:p>
            <a:pPr marL="0" indent="0">
              <a:buNone/>
            </a:pPr>
            <a:r>
              <a:rPr lang="en-US" sz="1400" dirty="0">
                <a:latin typeface="Courier New"/>
                <a:cs typeface="Courier New"/>
              </a:rPr>
              <a:t>	</a:t>
            </a:r>
            <a:r>
              <a:rPr lang="en-US" sz="1400" dirty="0" err="1">
                <a:latin typeface="Courier New"/>
                <a:cs typeface="Courier New"/>
              </a:rPr>
              <a:t>kvGroupByKey</a:t>
            </a:r>
            <a:r>
              <a:rPr lang="en-US" sz="1400" dirty="0">
                <a:latin typeface="Courier New"/>
                <a:cs typeface="Courier New"/>
              </a:rPr>
              <a:t> = </a:t>
            </a:r>
            <a:r>
              <a:rPr lang="en-US" sz="1400" dirty="0" err="1">
                <a:latin typeface="Courier New"/>
                <a:cs typeface="Courier New"/>
              </a:rPr>
              <a:t>kvRdd.groupByKey</a:t>
            </a:r>
            <a:r>
              <a:rPr lang="en-US" sz="1400" dirty="0">
                <a:latin typeface="Courier New"/>
                <a:cs typeface="Courier New"/>
              </a:rPr>
              <a:t>().map(lambda x : (x[0], list(x[1])))</a:t>
            </a:r>
          </a:p>
          <a:p>
            <a:pPr marL="0" indent="0">
              <a:buNone/>
            </a:pPr>
            <a:r>
              <a:rPr lang="en-US" sz="1400" dirty="0">
                <a:latin typeface="Courier New"/>
                <a:cs typeface="Courier New"/>
              </a:rPr>
              <a:t>	</a:t>
            </a:r>
          </a:p>
          <a:p>
            <a:pPr marL="0" indent="0">
              <a:buNone/>
            </a:pPr>
            <a:r>
              <a:rPr lang="en-US" sz="1400" dirty="0">
                <a:latin typeface="Courier New"/>
                <a:cs typeface="Courier New"/>
              </a:rPr>
              <a:t>	</a:t>
            </a:r>
            <a:r>
              <a:rPr lang="en-US" sz="1400" dirty="0" err="1">
                <a:latin typeface="Courier New"/>
                <a:cs typeface="Courier New"/>
              </a:rPr>
              <a:t>kvGroupByKey.collect</a:t>
            </a:r>
            <a:r>
              <a:rPr lang="en-US" sz="1400" dirty="0">
                <a:latin typeface="Courier New"/>
                <a:cs typeface="Courier New"/>
              </a:rPr>
              <a:t>()</a:t>
            </a:r>
          </a:p>
          <a:p>
            <a:pPr marL="0" indent="0">
              <a:buNone/>
            </a:pPr>
            <a:r>
              <a:rPr lang="en-US" sz="1400" dirty="0">
                <a:latin typeface="Courier New"/>
                <a:cs typeface="Courier New"/>
              </a:rPr>
              <a:t>	[(</a:t>
            </a:r>
            <a:r>
              <a:rPr lang="en-US" sz="1400" dirty="0" err="1">
                <a:latin typeface="Courier New"/>
                <a:cs typeface="Courier New"/>
              </a:rPr>
              <a:t>u'a</a:t>
            </a:r>
            <a:r>
              <a:rPr lang="en-US" sz="1400" dirty="0">
                <a:latin typeface="Courier New"/>
                <a:cs typeface="Courier New"/>
              </a:rPr>
              <a:t>', [1]), (</a:t>
            </a:r>
            <a:r>
              <a:rPr lang="en-US" sz="1400" dirty="0" err="1">
                <a:latin typeface="Courier New"/>
                <a:cs typeface="Courier New"/>
              </a:rPr>
              <a:t>u'lamb</a:t>
            </a:r>
            <a:r>
              <a:rPr lang="en-US" sz="1400" dirty="0">
                <a:latin typeface="Courier New"/>
                <a:cs typeface="Courier New"/>
              </a:rPr>
              <a:t>', [1, 1]),(</a:t>
            </a:r>
            <a:r>
              <a:rPr lang="en-US" sz="1400" dirty="0" err="1">
                <a:latin typeface="Courier New"/>
                <a:cs typeface="Courier New"/>
              </a:rPr>
              <a:t>u'little</a:t>
            </a:r>
            <a:r>
              <a:rPr lang="en-US" sz="1400" dirty="0">
                <a:latin typeface="Courier New"/>
                <a:cs typeface="Courier New"/>
              </a:rPr>
              <a:t>', [1]),…(</a:t>
            </a:r>
            <a:r>
              <a:rPr lang="en-US" sz="1400" dirty="0" err="1">
                <a:latin typeface="Courier New"/>
                <a:cs typeface="Courier New"/>
              </a:rPr>
              <a:t>u'Mary</a:t>
            </a:r>
            <a:r>
              <a:rPr lang="en-US" sz="1400" dirty="0">
                <a:latin typeface="Courier New"/>
                <a:cs typeface="Courier New"/>
              </a:rPr>
              <a:t>',[1, 1])]</a:t>
            </a:r>
          </a:p>
          <a:p>
            <a:pPr marL="0" indent="0">
              <a:buNone/>
            </a:pPr>
            <a:endParaRPr lang="en-US" sz="1400" dirty="0">
              <a:latin typeface="Courier New"/>
              <a:cs typeface="Courier New"/>
            </a:endParaRPr>
          </a:p>
          <a:p>
            <a:pPr marL="0" indent="0">
              <a:buNone/>
            </a:pPr>
            <a:endParaRPr lang="en-US" sz="1400" dirty="0">
              <a:latin typeface="Courier New"/>
              <a:cs typeface="Courier New"/>
            </a:endParaRPr>
          </a:p>
          <a:p>
            <a:pPr marL="0" indent="0">
              <a:buNone/>
            </a:pPr>
            <a:r>
              <a:rPr lang="en-US" sz="1400" dirty="0">
                <a:latin typeface="Courier New"/>
                <a:cs typeface="Courier New"/>
              </a:rPr>
              <a:t>If we had simply generated output using </a:t>
            </a:r>
            <a:r>
              <a:rPr lang="en-US" sz="1400" dirty="0" err="1">
                <a:latin typeface="Courier New"/>
                <a:cs typeface="Courier New"/>
              </a:rPr>
              <a:t>groupByKey</a:t>
            </a:r>
            <a:r>
              <a:rPr lang="en-US" sz="1400" dirty="0">
                <a:latin typeface="Courier New"/>
                <a:cs typeface="Courier New"/>
              </a:rPr>
              <a:t> alone, as</a:t>
            </a:r>
            <a:r>
              <a:rPr lang="en-US" sz="1400" baseline="0" dirty="0">
                <a:latin typeface="Courier New"/>
                <a:cs typeface="Courier New"/>
              </a:rPr>
              <a:t> below:</a:t>
            </a:r>
          </a:p>
          <a:p>
            <a:pPr marL="0" indent="0">
              <a:buNone/>
            </a:pPr>
            <a:endParaRPr lang="en-US" sz="1400" baseline="0" dirty="0">
              <a:latin typeface="Courier New"/>
              <a:cs typeface="Courier New"/>
            </a:endParaRPr>
          </a:p>
          <a:p>
            <a:pPr marL="0" indent="0">
              <a:buNone/>
            </a:pPr>
            <a:r>
              <a:rPr lang="en-US" sz="1400" baseline="0" dirty="0" err="1">
                <a:latin typeface="Courier New"/>
                <a:cs typeface="Courier New"/>
              </a:rPr>
              <a:t>kvGroupByKey</a:t>
            </a:r>
            <a:r>
              <a:rPr lang="en-US" sz="1400" baseline="0" dirty="0">
                <a:latin typeface="Courier New"/>
                <a:cs typeface="Courier New"/>
              </a:rPr>
              <a:t> = </a:t>
            </a:r>
            <a:r>
              <a:rPr lang="en-US" sz="1400" baseline="0" dirty="0" err="1">
                <a:latin typeface="Courier New"/>
                <a:cs typeface="Courier New"/>
              </a:rPr>
              <a:t>kvRdd.groupByKey</a:t>
            </a:r>
            <a:r>
              <a:rPr lang="en-US" sz="1400" baseline="0" dirty="0">
                <a:latin typeface="Courier New"/>
                <a:cs typeface="Courier New"/>
              </a:rPr>
              <a:t>()</a:t>
            </a:r>
          </a:p>
          <a:p>
            <a:pPr marL="0" indent="0">
              <a:buNone/>
            </a:pPr>
            <a:endParaRPr lang="en-US" sz="1400" baseline="0" dirty="0">
              <a:latin typeface="Courier New"/>
              <a:cs typeface="Courier New"/>
            </a:endParaRPr>
          </a:p>
          <a:p>
            <a:pPr marL="0" indent="0">
              <a:buNone/>
            </a:pPr>
            <a:r>
              <a:rPr lang="en-US" sz="1400" baseline="0" dirty="0">
                <a:latin typeface="Courier New"/>
                <a:cs typeface="Courier New"/>
              </a:rPr>
              <a:t>…when we ran the code to collect the results, the output would have looked something like this:</a:t>
            </a:r>
          </a:p>
          <a:p>
            <a:pPr marL="0" indent="0">
              <a:buNone/>
            </a:pPr>
            <a:endParaRPr lang="en-US" sz="1400" baseline="0" dirty="0">
              <a:latin typeface="Courier New"/>
              <a:cs typeface="Courier New"/>
            </a:endParaRPr>
          </a:p>
          <a:p>
            <a:pPr marL="0" indent="0">
              <a:buNone/>
            </a:pPr>
            <a:r>
              <a:rPr lang="en-US" sz="1400" baseline="0" dirty="0">
                <a:latin typeface="Courier New"/>
                <a:cs typeface="Courier New"/>
              </a:rPr>
              <a:t>[(</a:t>
            </a:r>
            <a:r>
              <a:rPr lang="en-US" sz="1400" baseline="0" dirty="0" err="1">
                <a:latin typeface="Courier New"/>
                <a:cs typeface="Courier New"/>
              </a:rPr>
              <a:t>u'a</a:t>
            </a:r>
            <a:r>
              <a:rPr lang="en-US" sz="1400" baseline="0" dirty="0">
                <a:latin typeface="Courier New"/>
                <a:cs typeface="Courier New"/>
              </a:rPr>
              <a:t>', &lt;</a:t>
            </a:r>
            <a:r>
              <a:rPr lang="en-US" sz="1400" baseline="0" dirty="0" err="1">
                <a:latin typeface="Courier New"/>
                <a:cs typeface="Courier New"/>
              </a:rPr>
              <a:t>pyspark.resultiterable.ResultIterable</a:t>
            </a:r>
            <a:r>
              <a:rPr lang="en-US" sz="1400" baseline="0" dirty="0">
                <a:latin typeface="Courier New"/>
                <a:cs typeface="Courier New"/>
              </a:rPr>
              <a:t> object at 0xde8450&gt;), (</a:t>
            </a:r>
            <a:r>
              <a:rPr lang="en-US" sz="1400" baseline="0" dirty="0" err="1">
                <a:latin typeface="Courier New"/>
                <a:cs typeface="Courier New"/>
              </a:rPr>
              <a:t>u'lamb</a:t>
            </a:r>
            <a:r>
              <a:rPr lang="en-US" sz="1400" baseline="0" dirty="0">
                <a:latin typeface="Courier New"/>
                <a:cs typeface="Courier New"/>
              </a:rPr>
              <a:t>', &lt;</a:t>
            </a:r>
            <a:r>
              <a:rPr lang="en-US" sz="1400" baseline="0" dirty="0" err="1">
                <a:latin typeface="Courier New"/>
                <a:cs typeface="Courier New"/>
              </a:rPr>
              <a:t>pyspark.resultiterable.ResultInterable</a:t>
            </a:r>
            <a:r>
              <a:rPr lang="en-US" sz="1400" baseline="0" dirty="0">
                <a:latin typeface="Courier New"/>
                <a:cs typeface="Courier New"/>
              </a:rPr>
              <a:t> object at 0xde8490&gt;),…(</a:t>
            </a:r>
            <a:r>
              <a:rPr lang="en-US" sz="1400" baseline="0" dirty="0" err="1">
                <a:latin typeface="Courier New"/>
                <a:cs typeface="Courier New"/>
              </a:rPr>
              <a:t>u'Mary</a:t>
            </a:r>
            <a:r>
              <a:rPr lang="en-US" sz="1400" baseline="0" dirty="0">
                <a:latin typeface="Courier New"/>
                <a:cs typeface="Courier New"/>
              </a:rPr>
              <a:t>', &lt;</a:t>
            </a:r>
            <a:r>
              <a:rPr lang="en-US" sz="1400" baseline="0" dirty="0" err="1">
                <a:latin typeface="Courier New"/>
                <a:cs typeface="Courier New"/>
              </a:rPr>
              <a:t>pyspark.resultiterable.ResultIterable</a:t>
            </a:r>
            <a:r>
              <a:rPr lang="en-US" sz="1400" baseline="0" dirty="0">
                <a:latin typeface="Courier New"/>
                <a:cs typeface="Courier New"/>
              </a:rPr>
              <a:t> object at 0xde8960&gt;)]</a:t>
            </a:r>
          </a:p>
          <a:p>
            <a:pPr marL="0" indent="0">
              <a:buNone/>
            </a:pPr>
            <a:endParaRPr lang="en-US" sz="1400" baseline="0" dirty="0">
              <a:latin typeface="Courier New"/>
              <a:cs typeface="Courier New"/>
            </a:endParaRPr>
          </a:p>
          <a:p>
            <a:pPr marL="0" indent="0">
              <a:buNone/>
            </a:pPr>
            <a:r>
              <a:rPr lang="en-US" sz="1400" dirty="0">
                <a:latin typeface="Courier New"/>
                <a:cs typeface="Courier New"/>
              </a:rPr>
              <a:t>This tells you that the results are an object which</a:t>
            </a:r>
            <a:r>
              <a:rPr lang="en-US" sz="1400" baseline="0" dirty="0">
                <a:latin typeface="Courier New"/>
                <a:cs typeface="Courier New"/>
              </a:rPr>
              <a:t> allows iteration, but does not display the individual elements by default. Using map to list the elements performed the necessary iteration to be able to see the desired formatted results.</a:t>
            </a:r>
            <a:endParaRPr lang="en-US" sz="1400" dirty="0">
              <a:latin typeface="Courier New"/>
              <a:cs typeface="Courier New"/>
            </a:endParaRPr>
          </a:p>
          <a:p>
            <a:endParaRPr lang="en-US" dirty="0"/>
          </a:p>
          <a:p>
            <a:r>
              <a:rPr lang="en-US" b="1" baseline="0" dirty="0"/>
              <a:t>Note: </a:t>
            </a:r>
            <a:r>
              <a:rPr lang="en-US" baseline="0" dirty="0"/>
              <a:t>The </a:t>
            </a:r>
            <a:r>
              <a:rPr lang="en-US" baseline="0" dirty="0" err="1"/>
              <a:t>groupByKey</a:t>
            </a:r>
            <a:r>
              <a:rPr lang="en-US" baseline="0" dirty="0"/>
              <a:t> and </a:t>
            </a:r>
            <a:r>
              <a:rPr lang="en-US" baseline="0" dirty="0" err="1"/>
              <a:t>reduceByKey</a:t>
            </a:r>
            <a:r>
              <a:rPr lang="en-US" baseline="0" dirty="0"/>
              <a:t> functions have significant overlap and similar capabilities, depending on how the called function is defined by the developer. When either is able to get the desired output, it is better to use </a:t>
            </a:r>
            <a:r>
              <a:rPr lang="en-US" baseline="0" dirty="0" err="1"/>
              <a:t>reduceByKey</a:t>
            </a:r>
            <a:r>
              <a:rPr lang="en-US" baseline="0" dirty="0"/>
              <a:t>() as it is more efficient over large datasets.</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105</a:t>
            </a:fld>
            <a:endParaRPr lang="en-US" dirty="0">
              <a:solidFill>
                <a:prstClr val="black"/>
              </a:solidFill>
              <a:latin typeface="Calibri"/>
            </a:endParaRPr>
          </a:p>
        </p:txBody>
      </p:sp>
    </p:spTree>
    <p:extLst>
      <p:ext uri="{BB962C8B-B14F-4D97-AF65-F5344CB8AC3E}">
        <p14:creationId xmlns:p14="http://schemas.microsoft.com/office/powerpoint/2010/main" val="37630439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Like the </a:t>
            </a:r>
            <a:r>
              <a:rPr lang="en-US" baseline="0" dirty="0" err="1"/>
              <a:t>mapValues</a:t>
            </a:r>
            <a:r>
              <a:rPr lang="en-US" baseline="0" dirty="0"/>
              <a:t> function, the </a:t>
            </a:r>
            <a:r>
              <a:rPr lang="en-US" baseline="0" dirty="0" err="1"/>
              <a:t>flatMapValues</a:t>
            </a:r>
            <a:r>
              <a:rPr lang="en-US" baseline="0" dirty="0"/>
              <a:t> function p</a:t>
            </a:r>
            <a:r>
              <a:rPr lang="en-US" dirty="0"/>
              <a:t>erforms a function on Pair RDD values, leaving the keys unchanged. However, in the event it encounters</a:t>
            </a:r>
            <a:r>
              <a:rPr lang="en-US" baseline="0" dirty="0"/>
              <a:t> a key that has multiple values</a:t>
            </a:r>
            <a:r>
              <a:rPr lang="en-US" dirty="0"/>
              <a:t>, it flattens those into</a:t>
            </a:r>
            <a:r>
              <a:rPr lang="en-US" baseline="0" dirty="0"/>
              <a:t> individual key-value pairs, meaning no key will have more than one value, but you will end up with duplicate keys in the RDD. Let's start with the RDD we created in the </a:t>
            </a:r>
            <a:r>
              <a:rPr lang="en-US" baseline="0" dirty="0" err="1"/>
              <a:t>groupByKey</a:t>
            </a:r>
            <a:r>
              <a:rPr lang="en-US" baseline="0" dirty="0"/>
              <a:t>()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indent="0">
              <a:buNone/>
            </a:pPr>
            <a:r>
              <a:rPr lang="en-US" sz="1200" dirty="0">
                <a:latin typeface="Courier New"/>
                <a:cs typeface="Courier New"/>
              </a:rPr>
              <a:t>	</a:t>
            </a:r>
            <a:r>
              <a:rPr lang="en-US" sz="1200" dirty="0" err="1">
                <a:latin typeface="Courier New"/>
                <a:cs typeface="Courier New"/>
              </a:rPr>
              <a:t>kvGroupByKey</a:t>
            </a:r>
            <a:r>
              <a:rPr lang="en-US" sz="1200" dirty="0">
                <a:latin typeface="Courier New"/>
                <a:cs typeface="Courier New"/>
              </a:rPr>
              <a:t> = </a:t>
            </a:r>
            <a:r>
              <a:rPr lang="en-US" sz="1200" dirty="0" err="1">
                <a:latin typeface="Courier New"/>
                <a:cs typeface="Courier New"/>
              </a:rPr>
              <a:t>kvRdd.groupByKey</a:t>
            </a:r>
            <a:r>
              <a:rPr lang="en-US" sz="1200" dirty="0">
                <a:latin typeface="Courier New"/>
                <a:cs typeface="Courier New"/>
              </a:rPr>
              <a:t>().map(lambda x : (x[0], list(x[1])))</a:t>
            </a:r>
          </a:p>
          <a:p>
            <a:pPr marL="0" indent="0">
              <a:buNone/>
            </a:pPr>
            <a:r>
              <a:rPr lang="en-US" sz="1200" dirty="0">
                <a:latin typeface="Courier New"/>
                <a:cs typeface="Courier New"/>
              </a:rPr>
              <a:t>	</a:t>
            </a:r>
            <a:r>
              <a:rPr lang="en-US" sz="1200" dirty="0" err="1">
                <a:latin typeface="Courier New"/>
                <a:cs typeface="Courier New"/>
              </a:rPr>
              <a:t>kvGroupByKey.collect</a:t>
            </a:r>
            <a:r>
              <a:rPr lang="en-US" sz="1200" dirty="0">
                <a:latin typeface="Courier New"/>
                <a:cs typeface="Courier New"/>
              </a:rPr>
              <a:t>()</a:t>
            </a:r>
          </a:p>
          <a:p>
            <a:pPr marL="0" indent="0">
              <a:buNone/>
            </a:pPr>
            <a:r>
              <a:rPr lang="en-US" sz="1200" dirty="0">
                <a:latin typeface="Courier New"/>
                <a:cs typeface="Courier New"/>
              </a:rPr>
              <a:t>	[(</a:t>
            </a:r>
            <a:r>
              <a:rPr lang="en-US" sz="1200" dirty="0" err="1">
                <a:latin typeface="Courier New"/>
                <a:cs typeface="Courier New"/>
              </a:rPr>
              <a:t>u'a</a:t>
            </a:r>
            <a:r>
              <a:rPr lang="en-US" sz="1200" dirty="0">
                <a:latin typeface="Courier New"/>
                <a:cs typeface="Courier New"/>
              </a:rPr>
              <a:t>', [1]), (</a:t>
            </a:r>
            <a:r>
              <a:rPr lang="en-US" sz="1200" dirty="0" err="1">
                <a:latin typeface="Courier New"/>
                <a:cs typeface="Courier New"/>
              </a:rPr>
              <a:t>u'lamb</a:t>
            </a:r>
            <a:r>
              <a:rPr lang="en-US" sz="1200" dirty="0">
                <a:latin typeface="Courier New"/>
                <a:cs typeface="Courier New"/>
              </a:rPr>
              <a:t>', [1, 1]),(</a:t>
            </a:r>
            <a:r>
              <a:rPr lang="en-US" sz="1200" dirty="0" err="1">
                <a:latin typeface="Courier New"/>
                <a:cs typeface="Courier New"/>
              </a:rPr>
              <a:t>u'little</a:t>
            </a:r>
            <a:r>
              <a:rPr lang="en-US" sz="1200" dirty="0">
                <a:latin typeface="Courier New"/>
                <a:cs typeface="Courier New"/>
              </a:rPr>
              <a:t>', [1]),…(</a:t>
            </a:r>
            <a:r>
              <a:rPr lang="en-US" sz="1200" dirty="0" err="1">
                <a:latin typeface="Courier New"/>
                <a:cs typeface="Courier New"/>
              </a:rPr>
              <a:t>u'Mary</a:t>
            </a:r>
            <a:r>
              <a:rPr lang="en-US" sz="1200" dirty="0">
                <a:latin typeface="Courier New"/>
                <a:cs typeface="Courier New"/>
              </a:rPr>
              <a:t>',[1, 1])]</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Notice that both </a:t>
            </a:r>
            <a:r>
              <a:rPr lang="en-US" baseline="0" dirty="0" err="1"/>
              <a:t>both</a:t>
            </a:r>
            <a:r>
              <a:rPr lang="en-US" baseline="0" dirty="0"/>
              <a:t> the 'lamb' and 'Mary' keys contain a multiple key values in a list. Next, let's create an RDD that flattens those key-value pairs using the </a:t>
            </a:r>
            <a:r>
              <a:rPr lang="en-US" baseline="0" dirty="0" err="1"/>
              <a:t>flatMapValues</a:t>
            </a:r>
            <a:r>
              <a:rPr lang="en-US" baseline="0" dirty="0"/>
              <a:t> 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indent="0">
              <a:buNone/>
            </a:pPr>
            <a:r>
              <a:rPr lang="en-US" sz="1200" dirty="0">
                <a:latin typeface="Courier New"/>
                <a:cs typeface="Courier New"/>
              </a:rPr>
              <a:t>	</a:t>
            </a:r>
            <a:r>
              <a:rPr lang="en-US" sz="1200" dirty="0" err="1">
                <a:latin typeface="Courier New"/>
                <a:cs typeface="Courier New"/>
              </a:rPr>
              <a:t>rddFlatMapVals</a:t>
            </a:r>
            <a:r>
              <a:rPr lang="en-US" sz="1200" dirty="0">
                <a:latin typeface="Courier New"/>
                <a:cs typeface="Courier New"/>
              </a:rPr>
              <a:t> = </a:t>
            </a:r>
            <a:r>
              <a:rPr lang="en-US" sz="1200" dirty="0" err="1">
                <a:latin typeface="Courier New"/>
                <a:cs typeface="Courier New"/>
              </a:rPr>
              <a:t>kvGroupByKey.flatMapValues</a:t>
            </a:r>
            <a:r>
              <a:rPr lang="en-US" sz="1200" dirty="0">
                <a:latin typeface="Courier New"/>
                <a:cs typeface="Courier New"/>
              </a:rPr>
              <a:t>(lambda </a:t>
            </a:r>
            <a:r>
              <a:rPr lang="en-US" sz="1200" dirty="0" err="1">
                <a:latin typeface="Courier New"/>
                <a:cs typeface="Courier New"/>
              </a:rPr>
              <a:t>val</a:t>
            </a:r>
            <a:r>
              <a:rPr lang="en-US" sz="1200" dirty="0">
                <a:latin typeface="Courier New"/>
                <a:cs typeface="Courier New"/>
              </a:rPr>
              <a:t>: </a:t>
            </a:r>
            <a:r>
              <a:rPr lang="en-US" sz="1200" dirty="0" err="1">
                <a:latin typeface="Courier New"/>
                <a:cs typeface="Courier New"/>
              </a:rPr>
              <a:t>val</a:t>
            </a:r>
            <a:r>
              <a:rPr lang="en-US" sz="1200" dirty="0">
                <a:latin typeface="Courier New"/>
                <a:cs typeface="Courier New"/>
              </a:rPr>
              <a:t>)</a:t>
            </a:r>
          </a:p>
          <a:p>
            <a:pPr marL="0" indent="0">
              <a:buNone/>
            </a:pPr>
            <a:r>
              <a:rPr lang="en-US" sz="1200" dirty="0">
                <a:latin typeface="Courier New"/>
                <a:cs typeface="Courier New"/>
              </a:rPr>
              <a:t>	</a:t>
            </a:r>
            <a:r>
              <a:rPr lang="en-US" sz="1200" dirty="0" err="1">
                <a:latin typeface="Courier New"/>
                <a:cs typeface="Courier New"/>
              </a:rPr>
              <a:t>rddFlatMapVals.collect</a:t>
            </a:r>
            <a:r>
              <a:rPr lang="en-US" sz="1200" dirty="0">
                <a:latin typeface="Courier New"/>
                <a:cs typeface="Courier New"/>
              </a:rPr>
              <a:t>()</a:t>
            </a:r>
            <a:br>
              <a:rPr lang="en-US" sz="1200" dirty="0">
                <a:latin typeface="Courier New"/>
                <a:cs typeface="Courier New"/>
              </a:rPr>
            </a:br>
            <a:r>
              <a:rPr lang="en-US" sz="1200" dirty="0">
                <a:latin typeface="Courier New"/>
                <a:cs typeface="Courier New"/>
              </a:rPr>
              <a:t>	[(</a:t>
            </a:r>
            <a:r>
              <a:rPr lang="en-US" sz="1200" dirty="0" err="1">
                <a:latin typeface="Courier New"/>
                <a:cs typeface="Courier New"/>
              </a:rPr>
              <a:t>u'a</a:t>
            </a:r>
            <a:r>
              <a:rPr lang="en-US" sz="1200" dirty="0">
                <a:latin typeface="Courier New"/>
                <a:cs typeface="Courier New"/>
              </a:rPr>
              <a:t>', 1), (</a:t>
            </a:r>
            <a:r>
              <a:rPr lang="en-US" sz="1200" dirty="0" err="1">
                <a:latin typeface="Courier New"/>
                <a:cs typeface="Courier New"/>
              </a:rPr>
              <a:t>u'lamb</a:t>
            </a:r>
            <a:r>
              <a:rPr lang="en-US" sz="1200" dirty="0">
                <a:latin typeface="Courier New"/>
                <a:cs typeface="Courier New"/>
              </a:rPr>
              <a:t>', 1), (</a:t>
            </a:r>
            <a:r>
              <a:rPr lang="en-US" sz="1200" dirty="0" err="1">
                <a:latin typeface="Courier New"/>
                <a:cs typeface="Courier New"/>
              </a:rPr>
              <a:t>u'lamb</a:t>
            </a:r>
            <a:r>
              <a:rPr lang="en-US" sz="1200" dirty="0">
                <a:latin typeface="Courier New"/>
                <a:cs typeface="Courier New"/>
              </a:rPr>
              <a:t>', 1), (</a:t>
            </a:r>
            <a:r>
              <a:rPr lang="en-US" sz="1200" dirty="0" err="1">
                <a:latin typeface="Courier New"/>
                <a:cs typeface="Courier New"/>
              </a:rPr>
              <a:t>u'little</a:t>
            </a:r>
            <a:r>
              <a:rPr lang="en-US" sz="1200" dirty="0">
                <a:latin typeface="Courier New"/>
                <a:cs typeface="Courier New"/>
              </a:rPr>
              <a:t>', 1), … (u'Mary',1), (u'Mary',1)]</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all key-value pairs have only a single value, and both 'lamb' and 'Mary' exist as duplicated keys in the RDD.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Note:</a:t>
            </a:r>
            <a:r>
              <a:rPr lang="en-US" baseline="0" dirty="0"/>
              <a:t> In the example above, the anonymous function simply returns the original unedited value. However, like the </a:t>
            </a:r>
            <a:r>
              <a:rPr lang="en-US" baseline="0" dirty="0" err="1"/>
              <a:t>mapValues</a:t>
            </a:r>
            <a:r>
              <a:rPr lang="en-US" baseline="0" dirty="0"/>
              <a:t> function, </a:t>
            </a:r>
            <a:r>
              <a:rPr lang="en-US" baseline="0" dirty="0" err="1"/>
              <a:t>flatMapValues</a:t>
            </a:r>
            <a:r>
              <a:rPr lang="en-US" baseline="0" dirty="0"/>
              <a:t>() can be configured to modify the keys as it flattens out the key-value pairs. For example, if we had defined the anonymous function as: (lambda </a:t>
            </a:r>
            <a:r>
              <a:rPr lang="en-US" baseline="0" dirty="0" err="1"/>
              <a:t>val</a:t>
            </a:r>
            <a:r>
              <a:rPr lang="en-US" baseline="0" dirty="0"/>
              <a:t>: </a:t>
            </a:r>
            <a:r>
              <a:rPr lang="en-US" baseline="0" dirty="0" err="1"/>
              <a:t>val</a:t>
            </a:r>
            <a:r>
              <a:rPr lang="en-US" baseline="0" dirty="0"/>
              <a:t> + 1), then each of the values would have been returned as 2 instead of 1.</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106</a:t>
            </a:fld>
            <a:endParaRPr lang="en-US" dirty="0">
              <a:solidFill>
                <a:prstClr val="black"/>
              </a:solidFill>
              <a:latin typeface="Calibri"/>
            </a:endParaRPr>
          </a:p>
        </p:txBody>
      </p:sp>
    </p:spTree>
    <p:extLst>
      <p:ext uri="{BB962C8B-B14F-4D97-AF65-F5344CB8AC3E}">
        <p14:creationId xmlns:p14="http://schemas.microsoft.com/office/powerpoint/2010/main" val="32682683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200" b="1" i="1" dirty="0">
              <a:latin typeface="Courier New"/>
              <a:cs typeface="Courier New"/>
            </a:endParaRPr>
          </a:p>
          <a:p>
            <a:r>
              <a:rPr lang="en-US" dirty="0"/>
              <a:t>The </a:t>
            </a:r>
            <a:r>
              <a:rPr lang="en-US" dirty="0" err="1"/>
              <a:t>subtractByKey</a:t>
            </a:r>
            <a:r>
              <a:rPr lang="en-US" baseline="0" dirty="0"/>
              <a:t> function will return key-value pairs containing keys not found in another RDD.  This can be useful when you need to identify differences between keys in two RDDs.  Here is an example:</a:t>
            </a:r>
          </a:p>
          <a:p>
            <a:endParaRPr lang="en-US" sz="2000" baseline="0" dirty="0">
              <a:latin typeface="Courier New"/>
              <a:cs typeface="Courier New"/>
            </a:endParaRPr>
          </a:p>
          <a:p>
            <a:pPr marL="480140" lvl="1" indent="0">
              <a:buNone/>
            </a:pP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p>
          <a:p>
            <a:pPr marL="480140" lvl="1" indent="0">
              <a:buNone/>
            </a:pPr>
            <a:r>
              <a:rPr lang="fr-FR" dirty="0" err="1">
                <a:latin typeface="Courier New"/>
                <a:cs typeface="Courier New"/>
              </a:rPr>
              <a:t>rddSong</a:t>
            </a:r>
            <a:r>
              <a:rPr lang="fr-FR" dirty="0">
                <a:latin typeface="Courier New"/>
                <a:cs typeface="Courier New"/>
              </a:rPr>
              <a:t> = </a:t>
            </a:r>
            <a:r>
              <a:rPr lang="fr-FR" dirty="0" err="1">
                <a:latin typeface="Courier New"/>
                <a:cs typeface="Courier New"/>
              </a:rPr>
              <a:t>sc.parallelize</a:t>
            </a:r>
            <a:r>
              <a:rPr lang="fr-FR" dirty="0">
                <a:latin typeface="Courier New"/>
                <a:cs typeface="Courier New"/>
              </a:rPr>
              <a:t>([("cat", 7), ("</a:t>
            </a:r>
            <a:r>
              <a:rPr lang="fr-FR" dirty="0" err="1">
                <a:latin typeface="Courier New"/>
                <a:cs typeface="Courier New"/>
              </a:rPr>
              <a:t>cradle</a:t>
            </a:r>
            <a:r>
              <a:rPr lang="fr-FR" dirty="0">
                <a:latin typeface="Courier New"/>
                <a:cs typeface="Courier New"/>
              </a:rPr>
              <a:t>", 9), ("</a:t>
            </a:r>
            <a:r>
              <a:rPr lang="fr-FR" dirty="0" err="1">
                <a:latin typeface="Courier New"/>
                <a:cs typeface="Courier New"/>
              </a:rPr>
              <a:t>spoon</a:t>
            </a:r>
            <a:r>
              <a:rPr lang="fr-FR" dirty="0">
                <a:latin typeface="Courier New"/>
                <a:cs typeface="Courier New"/>
              </a:rPr>
              <a:t>", 4)])</a:t>
            </a:r>
          </a:p>
          <a:p>
            <a:pPr marL="480140" lvl="1" indent="0">
              <a:buNone/>
            </a:pPr>
            <a:endParaRPr lang="fr-FR" dirty="0">
              <a:latin typeface="Courier New"/>
              <a:cs typeface="Courier New"/>
            </a:endParaRPr>
          </a:p>
          <a:p>
            <a:pPr marL="480140" lvl="1" indent="0">
              <a:buNone/>
            </a:pPr>
            <a:r>
              <a:rPr lang="fr-FR" dirty="0" err="1">
                <a:latin typeface="Courier New"/>
                <a:cs typeface="Courier New"/>
              </a:rPr>
              <a:t>rddSong.subtractByKey</a:t>
            </a:r>
            <a:r>
              <a:rPr lang="fr-FR" dirty="0">
                <a:latin typeface="Courier New"/>
                <a:cs typeface="Courier New"/>
              </a:rPr>
              <a:t>(</a:t>
            </a:r>
            <a:r>
              <a:rPr lang="fr-FR" dirty="0" err="1">
                <a:latin typeface="Courier New"/>
                <a:cs typeface="Courier New"/>
              </a:rPr>
              <a:t>zipWIRdd</a:t>
            </a:r>
            <a:r>
              <a:rPr lang="fr-FR" dirty="0">
                <a:latin typeface="Courier New"/>
                <a:cs typeface="Courier New"/>
              </a:rPr>
              <a:t>).</a:t>
            </a:r>
            <a:r>
              <a:rPr lang="fr-FR" dirty="0" err="1">
                <a:latin typeface="Courier New"/>
                <a:cs typeface="Courier New"/>
              </a:rPr>
              <a:t>collect</a:t>
            </a:r>
            <a:r>
              <a:rPr lang="fr-FR" dirty="0">
                <a:latin typeface="Courier New"/>
                <a:cs typeface="Courier New"/>
              </a:rPr>
              <a:t>()</a:t>
            </a:r>
          </a:p>
          <a:p>
            <a:pPr marL="480140" lvl="1" indent="0">
              <a:buNone/>
            </a:pPr>
            <a:r>
              <a:rPr lang="fr-FR" dirty="0">
                <a:latin typeface="Courier New"/>
                <a:cs typeface="Courier New"/>
              </a:rPr>
              <a:t>[('</a:t>
            </a:r>
            <a:r>
              <a:rPr lang="fr-FR" dirty="0" err="1">
                <a:latin typeface="Courier New"/>
                <a:cs typeface="Courier New"/>
              </a:rPr>
              <a:t>cradle</a:t>
            </a:r>
            <a:r>
              <a:rPr lang="fr-FR" dirty="0">
                <a:latin typeface="Courier New"/>
                <a:cs typeface="Courier New"/>
              </a:rPr>
              <a:t>', 9)]</a:t>
            </a:r>
            <a:endParaRPr lang="en-US" dirty="0">
              <a:latin typeface="Courier New"/>
              <a:cs typeface="Courier New"/>
            </a:endParaRPr>
          </a:p>
          <a:p>
            <a:endParaRPr lang="fr-FR" sz="2000" dirty="0">
              <a:latin typeface="Courier New"/>
              <a:cs typeface="Courier New"/>
            </a:endParaRPr>
          </a:p>
          <a:p>
            <a:r>
              <a:rPr lang="fr-FR" sz="2000" dirty="0">
                <a:latin typeface="Courier New"/>
                <a:cs typeface="Courier New"/>
              </a:rPr>
              <a:t>The key-value</a:t>
            </a:r>
            <a:r>
              <a:rPr lang="fr-FR" sz="2000" baseline="0" dirty="0">
                <a:latin typeface="Courier New"/>
                <a:cs typeface="Courier New"/>
              </a:rPr>
              <a:t> pair </a:t>
            </a:r>
            <a:r>
              <a:rPr lang="fr-FR" sz="2000" baseline="0" dirty="0" err="1">
                <a:latin typeface="Courier New"/>
                <a:cs typeface="Courier New"/>
              </a:rPr>
              <a:t>that</a:t>
            </a:r>
            <a:r>
              <a:rPr lang="fr-FR" sz="2000" baseline="0" dirty="0">
                <a:latin typeface="Courier New"/>
                <a:cs typeface="Courier New"/>
              </a:rPr>
              <a:t> </a:t>
            </a:r>
            <a:r>
              <a:rPr lang="fr-FR" sz="2000" baseline="0" dirty="0" err="1">
                <a:latin typeface="Courier New"/>
                <a:cs typeface="Courier New"/>
              </a:rPr>
              <a:t>had</a:t>
            </a:r>
            <a:r>
              <a:rPr lang="fr-FR" sz="2000" baseline="0" dirty="0">
                <a:latin typeface="Courier New"/>
                <a:cs typeface="Courier New"/>
              </a:rPr>
              <a:t> a key of '</a:t>
            </a:r>
            <a:r>
              <a:rPr lang="fr-FR" sz="2000" baseline="0" dirty="0" err="1">
                <a:latin typeface="Courier New"/>
                <a:cs typeface="Courier New"/>
              </a:rPr>
              <a:t>cradle</a:t>
            </a:r>
            <a:r>
              <a:rPr lang="fr-FR" sz="2000" baseline="0" dirty="0">
                <a:latin typeface="Courier New"/>
                <a:cs typeface="Courier New"/>
              </a:rPr>
              <a:t>' </a:t>
            </a:r>
            <a:r>
              <a:rPr lang="fr-FR" sz="2000" baseline="0" dirty="0" err="1">
                <a:latin typeface="Courier New"/>
                <a:cs typeface="Courier New"/>
              </a:rPr>
              <a:t>was</a:t>
            </a:r>
            <a:r>
              <a:rPr lang="fr-FR" sz="2000" baseline="0" dirty="0">
                <a:latin typeface="Courier New"/>
                <a:cs typeface="Courier New"/>
              </a:rPr>
              <a:t> the </a:t>
            </a:r>
            <a:r>
              <a:rPr lang="fr-FR" sz="2000" baseline="0" dirty="0" err="1">
                <a:latin typeface="Courier New"/>
                <a:cs typeface="Courier New"/>
              </a:rPr>
              <a:t>only</a:t>
            </a:r>
            <a:r>
              <a:rPr lang="fr-FR" sz="2000" baseline="0" dirty="0">
                <a:latin typeface="Courier New"/>
                <a:cs typeface="Courier New"/>
              </a:rPr>
              <a:t> one </a:t>
            </a:r>
            <a:r>
              <a:rPr lang="fr-FR" sz="2000" baseline="0" dirty="0" err="1">
                <a:latin typeface="Courier New"/>
                <a:cs typeface="Courier New"/>
              </a:rPr>
              <a:t>returned</a:t>
            </a:r>
            <a:r>
              <a:rPr lang="fr-FR" sz="2000" baseline="0" dirty="0">
                <a:latin typeface="Courier New"/>
                <a:cs typeface="Courier New"/>
              </a:rPr>
              <a:t> </a:t>
            </a:r>
            <a:r>
              <a:rPr lang="fr-FR" sz="2000" baseline="0" dirty="0" err="1">
                <a:latin typeface="Courier New"/>
                <a:cs typeface="Courier New"/>
              </a:rPr>
              <a:t>because</a:t>
            </a:r>
            <a:r>
              <a:rPr lang="fr-FR" sz="2000" baseline="0" dirty="0">
                <a:latin typeface="Courier New"/>
                <a:cs typeface="Courier New"/>
              </a:rPr>
              <a:t> </a:t>
            </a:r>
            <a:r>
              <a:rPr lang="fr-FR" sz="2000" baseline="0" dirty="0" err="1">
                <a:latin typeface="Courier New"/>
                <a:cs typeface="Courier New"/>
              </a:rPr>
              <a:t>both</a:t>
            </a:r>
            <a:r>
              <a:rPr lang="fr-FR" sz="2000" baseline="0" dirty="0">
                <a:latin typeface="Courier New"/>
                <a:cs typeface="Courier New"/>
              </a:rPr>
              <a:t> </a:t>
            </a:r>
            <a:r>
              <a:rPr lang="fr-FR" sz="2000" baseline="0" dirty="0" err="1">
                <a:latin typeface="Courier New"/>
                <a:cs typeface="Courier New"/>
              </a:rPr>
              <a:t>RDDs</a:t>
            </a:r>
            <a:r>
              <a:rPr lang="fr-FR" sz="2000" baseline="0" dirty="0">
                <a:latin typeface="Courier New"/>
                <a:cs typeface="Courier New"/>
              </a:rPr>
              <a:t> </a:t>
            </a:r>
            <a:r>
              <a:rPr lang="fr-FR" sz="2000" baseline="0" dirty="0" err="1">
                <a:latin typeface="Courier New"/>
                <a:cs typeface="Courier New"/>
              </a:rPr>
              <a:t>contained</a:t>
            </a:r>
            <a:r>
              <a:rPr lang="fr-FR" sz="2000" baseline="0" dirty="0">
                <a:latin typeface="Courier New"/>
                <a:cs typeface="Courier New"/>
              </a:rPr>
              <a:t> key-value pairs </a:t>
            </a:r>
            <a:r>
              <a:rPr lang="fr-FR" sz="2000" baseline="0" dirty="0" err="1">
                <a:latin typeface="Courier New"/>
                <a:cs typeface="Courier New"/>
              </a:rPr>
              <a:t>that</a:t>
            </a:r>
            <a:r>
              <a:rPr lang="fr-FR" sz="2000" baseline="0" dirty="0">
                <a:latin typeface="Courier New"/>
                <a:cs typeface="Courier New"/>
              </a:rPr>
              <a:t> </a:t>
            </a:r>
            <a:r>
              <a:rPr lang="fr-FR" sz="2000" baseline="0" dirty="0" err="1">
                <a:latin typeface="Courier New"/>
                <a:cs typeface="Courier New"/>
              </a:rPr>
              <a:t>had</a:t>
            </a:r>
            <a:r>
              <a:rPr lang="fr-FR" sz="2000" baseline="0" dirty="0">
                <a:latin typeface="Courier New"/>
                <a:cs typeface="Courier New"/>
              </a:rPr>
              <a:t> key values of 'cat' and '</a:t>
            </a:r>
            <a:r>
              <a:rPr lang="fr-FR" sz="2000" baseline="0" dirty="0" err="1">
                <a:latin typeface="Courier New"/>
                <a:cs typeface="Courier New"/>
              </a:rPr>
              <a:t>spoon</a:t>
            </a:r>
            <a:r>
              <a:rPr lang="fr-FR" sz="2000" baseline="0" dirty="0">
                <a:latin typeface="Courier New"/>
                <a:cs typeface="Courier New"/>
              </a:rPr>
              <a:t>'.</a:t>
            </a:r>
          </a:p>
          <a:p>
            <a:endParaRPr lang="fr-FR" sz="2000" baseline="0" dirty="0">
              <a:latin typeface="Courier New"/>
              <a:cs typeface="Courier New"/>
            </a:endParaRPr>
          </a:p>
          <a:p>
            <a:r>
              <a:rPr lang="fr-FR" sz="2000" baseline="0" dirty="0">
                <a:latin typeface="Courier New"/>
                <a:cs typeface="Courier New"/>
              </a:rPr>
              <a:t>Note </a:t>
            </a:r>
            <a:r>
              <a:rPr lang="fr-FR" sz="2000" baseline="0" dirty="0" err="1">
                <a:latin typeface="Courier New"/>
                <a:cs typeface="Courier New"/>
              </a:rPr>
              <a:t>that</a:t>
            </a:r>
            <a:r>
              <a:rPr lang="fr-FR" sz="2000" baseline="0" dirty="0">
                <a:latin typeface="Courier New"/>
                <a:cs typeface="Courier New"/>
              </a:rPr>
              <a:t> ('A', 1) </a:t>
            </a:r>
            <a:r>
              <a:rPr lang="fr-FR" sz="2000" baseline="0" dirty="0" err="1">
                <a:latin typeface="Courier New"/>
                <a:cs typeface="Courier New"/>
              </a:rPr>
              <a:t>was</a:t>
            </a:r>
            <a:r>
              <a:rPr lang="fr-FR" sz="2000" baseline="0" dirty="0">
                <a:latin typeface="Courier New"/>
                <a:cs typeface="Courier New"/>
              </a:rPr>
              <a:t> not </a:t>
            </a:r>
            <a:r>
              <a:rPr lang="fr-FR" sz="2000" baseline="0" dirty="0" err="1">
                <a:latin typeface="Courier New"/>
                <a:cs typeface="Courier New"/>
              </a:rPr>
              <a:t>returned</a:t>
            </a:r>
            <a:r>
              <a:rPr lang="fr-FR" sz="2000" baseline="0" dirty="0">
                <a:latin typeface="Courier New"/>
                <a:cs typeface="Courier New"/>
              </a:rPr>
              <a:t> as part of the </a:t>
            </a:r>
            <a:r>
              <a:rPr lang="fr-FR" sz="2000" baseline="0" dirty="0" err="1">
                <a:latin typeface="Courier New"/>
                <a:cs typeface="Courier New"/>
              </a:rPr>
              <a:t>result</a:t>
            </a:r>
            <a:r>
              <a:rPr lang="fr-FR" sz="2000" baseline="0" dirty="0">
                <a:latin typeface="Courier New"/>
                <a:cs typeface="Courier New"/>
              </a:rPr>
              <a:t>. This </a:t>
            </a:r>
            <a:r>
              <a:rPr lang="fr-FR" sz="2000" baseline="0" dirty="0" err="1">
                <a:latin typeface="Courier New"/>
                <a:cs typeface="Courier New"/>
              </a:rPr>
              <a:t>is</a:t>
            </a:r>
            <a:r>
              <a:rPr lang="fr-FR" sz="2000" baseline="0" dirty="0">
                <a:latin typeface="Courier New"/>
                <a:cs typeface="Courier New"/>
              </a:rPr>
              <a:t> </a:t>
            </a:r>
            <a:r>
              <a:rPr lang="fr-FR" sz="2000" baseline="0" dirty="0" err="1">
                <a:latin typeface="Courier New"/>
                <a:cs typeface="Courier New"/>
              </a:rPr>
              <a:t>because</a:t>
            </a:r>
            <a:r>
              <a:rPr lang="fr-FR" sz="2000" baseline="0" dirty="0">
                <a:latin typeface="Courier New"/>
                <a:cs typeface="Courier New"/>
              </a:rPr>
              <a:t> </a:t>
            </a:r>
            <a:r>
              <a:rPr lang="fr-FR" sz="2000" baseline="0" dirty="0" err="1">
                <a:latin typeface="Courier New"/>
                <a:cs typeface="Courier New"/>
              </a:rPr>
              <a:t>subtractByKey</a:t>
            </a:r>
            <a:r>
              <a:rPr lang="fr-FR" sz="2000" baseline="0" dirty="0">
                <a:latin typeface="Courier New"/>
                <a:cs typeface="Courier New"/>
              </a:rPr>
              <a:t>() </a:t>
            </a:r>
            <a:r>
              <a:rPr lang="fr-FR" sz="2000" baseline="0" dirty="0" err="1">
                <a:latin typeface="Courier New"/>
                <a:cs typeface="Courier New"/>
              </a:rPr>
              <a:t>is</a:t>
            </a:r>
            <a:r>
              <a:rPr lang="fr-FR" sz="2000" baseline="0" dirty="0">
                <a:latin typeface="Courier New"/>
                <a:cs typeface="Courier New"/>
              </a:rPr>
              <a:t> </a:t>
            </a:r>
            <a:r>
              <a:rPr lang="fr-FR" sz="2000" baseline="0" dirty="0" err="1">
                <a:latin typeface="Courier New"/>
                <a:cs typeface="Courier New"/>
              </a:rPr>
              <a:t>only</a:t>
            </a:r>
            <a:r>
              <a:rPr lang="fr-FR" sz="2000" baseline="0" dirty="0">
                <a:latin typeface="Courier New"/>
                <a:cs typeface="Courier New"/>
              </a:rPr>
              <a:t> </a:t>
            </a:r>
            <a:r>
              <a:rPr lang="fr-FR" sz="2000" baseline="0" dirty="0" err="1">
                <a:latin typeface="Courier New"/>
                <a:cs typeface="Courier New"/>
              </a:rPr>
              <a:t>evaluating</a:t>
            </a:r>
            <a:r>
              <a:rPr lang="fr-FR" sz="2000" baseline="0" dirty="0">
                <a:latin typeface="Courier New"/>
                <a:cs typeface="Courier New"/>
              </a:rPr>
              <a:t> matches in the first RDD (the one </a:t>
            </a:r>
            <a:r>
              <a:rPr lang="fr-FR" sz="2000" baseline="0" dirty="0" err="1">
                <a:latin typeface="Courier New"/>
                <a:cs typeface="Courier New"/>
              </a:rPr>
              <a:t>that</a:t>
            </a:r>
            <a:r>
              <a:rPr lang="fr-FR" sz="2000" baseline="0" dirty="0">
                <a:latin typeface="Courier New"/>
                <a:cs typeface="Courier New"/>
              </a:rPr>
              <a:t> </a:t>
            </a:r>
            <a:r>
              <a:rPr lang="fr-FR" sz="2000" baseline="0" dirty="0" err="1">
                <a:latin typeface="Courier New"/>
                <a:cs typeface="Courier New"/>
              </a:rPr>
              <a:t>precedes</a:t>
            </a:r>
            <a:r>
              <a:rPr lang="fr-FR" sz="2000" baseline="0" dirty="0">
                <a:latin typeface="Courier New"/>
                <a:cs typeface="Courier New"/>
              </a:rPr>
              <a:t> the </a:t>
            </a:r>
            <a:r>
              <a:rPr lang="fr-FR" sz="2000" baseline="0" dirty="0" err="1">
                <a:latin typeface="Courier New"/>
                <a:cs typeface="Courier New"/>
              </a:rPr>
              <a:t>function</a:t>
            </a:r>
            <a:r>
              <a:rPr lang="fr-FR" sz="2000" baseline="0" dirty="0">
                <a:latin typeface="Courier New"/>
                <a:cs typeface="Courier New"/>
              </a:rPr>
              <a:t>) as </a:t>
            </a:r>
            <a:r>
              <a:rPr lang="fr-FR" sz="2000" baseline="0" dirty="0" err="1">
                <a:latin typeface="Courier New"/>
                <a:cs typeface="Courier New"/>
              </a:rPr>
              <a:t>compared</a:t>
            </a:r>
            <a:r>
              <a:rPr lang="fr-FR" sz="2000" baseline="0" dirty="0">
                <a:latin typeface="Courier New"/>
                <a:cs typeface="Courier New"/>
              </a:rPr>
              <a:t> to the second one. It </a:t>
            </a:r>
            <a:r>
              <a:rPr lang="fr-FR" sz="2000" baseline="0" dirty="0" err="1">
                <a:latin typeface="Courier New"/>
                <a:cs typeface="Courier New"/>
              </a:rPr>
              <a:t>does</a:t>
            </a:r>
            <a:r>
              <a:rPr lang="fr-FR" sz="2000" baseline="0" dirty="0">
                <a:latin typeface="Courier New"/>
                <a:cs typeface="Courier New"/>
              </a:rPr>
              <a:t> not return all keys in </a:t>
            </a:r>
            <a:r>
              <a:rPr lang="fr-FR" sz="2000" baseline="0" dirty="0" err="1">
                <a:latin typeface="Courier New"/>
                <a:cs typeface="Courier New"/>
              </a:rPr>
              <a:t>either</a:t>
            </a:r>
            <a:r>
              <a:rPr lang="fr-FR" sz="2000" baseline="0" dirty="0">
                <a:latin typeface="Courier New"/>
                <a:cs typeface="Courier New"/>
              </a:rPr>
              <a:t> RDD </a:t>
            </a:r>
            <a:r>
              <a:rPr lang="fr-FR" sz="2000" baseline="0" dirty="0" err="1">
                <a:latin typeface="Courier New"/>
                <a:cs typeface="Courier New"/>
              </a:rPr>
              <a:t>that</a:t>
            </a:r>
            <a:r>
              <a:rPr lang="fr-FR" sz="2000" baseline="0" dirty="0">
                <a:latin typeface="Courier New"/>
                <a:cs typeface="Courier New"/>
              </a:rPr>
              <a:t> are unique to </a:t>
            </a:r>
            <a:r>
              <a:rPr lang="fr-FR" sz="2000" baseline="0" dirty="0" err="1">
                <a:latin typeface="Courier New"/>
                <a:cs typeface="Courier New"/>
              </a:rPr>
              <a:t>that</a:t>
            </a:r>
            <a:r>
              <a:rPr lang="fr-FR" sz="2000" baseline="0" dirty="0">
                <a:latin typeface="Courier New"/>
                <a:cs typeface="Courier New"/>
              </a:rPr>
              <a:t> RDD. If </a:t>
            </a:r>
            <a:r>
              <a:rPr lang="fr-FR" sz="2000" baseline="0" dirty="0" err="1">
                <a:latin typeface="Courier New"/>
                <a:cs typeface="Courier New"/>
              </a:rPr>
              <a:t>you</a:t>
            </a:r>
            <a:r>
              <a:rPr lang="fr-FR" sz="2000" baseline="0" dirty="0">
                <a:latin typeface="Courier New"/>
                <a:cs typeface="Courier New"/>
              </a:rPr>
              <a:t> </a:t>
            </a:r>
            <a:r>
              <a:rPr lang="fr-FR" sz="2000" baseline="0" dirty="0" err="1">
                <a:latin typeface="Courier New"/>
                <a:cs typeface="Courier New"/>
              </a:rPr>
              <a:t>wanted</a:t>
            </a:r>
            <a:r>
              <a:rPr lang="fr-FR" sz="2000" baseline="0" dirty="0">
                <a:latin typeface="Courier New"/>
                <a:cs typeface="Courier New"/>
              </a:rPr>
              <a:t> to </a:t>
            </a:r>
            <a:r>
              <a:rPr lang="fr-FR" sz="2000" baseline="0" dirty="0" err="1">
                <a:latin typeface="Courier New"/>
                <a:cs typeface="Courier New"/>
              </a:rPr>
              <a:t>get</a:t>
            </a:r>
            <a:r>
              <a:rPr lang="fr-FR" sz="2000" baseline="0" dirty="0">
                <a:latin typeface="Courier New"/>
                <a:cs typeface="Courier New"/>
              </a:rPr>
              <a:t> a </a:t>
            </a:r>
            <a:r>
              <a:rPr lang="fr-FR" sz="2000" baseline="0" dirty="0" err="1">
                <a:latin typeface="Courier New"/>
                <a:cs typeface="Courier New"/>
              </a:rPr>
              <a:t>list</a:t>
            </a:r>
            <a:r>
              <a:rPr lang="fr-FR" sz="2000" baseline="0" dirty="0">
                <a:latin typeface="Courier New"/>
                <a:cs typeface="Courier New"/>
              </a:rPr>
              <a:t> of all unique keys for </a:t>
            </a:r>
            <a:r>
              <a:rPr lang="fr-FR" sz="2000" baseline="0" dirty="0" err="1">
                <a:latin typeface="Courier New"/>
                <a:cs typeface="Courier New"/>
              </a:rPr>
              <a:t>both</a:t>
            </a:r>
            <a:r>
              <a:rPr lang="fr-FR" sz="2000" baseline="0" dirty="0">
                <a:latin typeface="Courier New"/>
                <a:cs typeface="Courier New"/>
              </a:rPr>
              <a:t> </a:t>
            </a:r>
            <a:r>
              <a:rPr lang="fr-FR" sz="2000" baseline="0" dirty="0" err="1">
                <a:latin typeface="Courier New"/>
                <a:cs typeface="Courier New"/>
              </a:rPr>
              <a:t>RDDs</a:t>
            </a:r>
            <a:r>
              <a:rPr lang="fr-FR" sz="2000" baseline="0" dirty="0">
                <a:latin typeface="Courier New"/>
                <a:cs typeface="Courier New"/>
              </a:rPr>
              <a:t> </a:t>
            </a:r>
            <a:r>
              <a:rPr lang="fr-FR" sz="2000" baseline="0" dirty="0" err="1">
                <a:latin typeface="Courier New"/>
                <a:cs typeface="Courier New"/>
              </a:rPr>
              <a:t>using</a:t>
            </a:r>
            <a:r>
              <a:rPr lang="fr-FR" sz="2000" baseline="0" dirty="0">
                <a:latin typeface="Courier New"/>
                <a:cs typeface="Courier New"/>
              </a:rPr>
              <a:t> </a:t>
            </a:r>
            <a:r>
              <a:rPr lang="fr-FR" sz="2000" baseline="0" dirty="0" err="1">
                <a:latin typeface="Courier New"/>
                <a:cs typeface="Courier New"/>
              </a:rPr>
              <a:t>subtractByKey</a:t>
            </a:r>
            <a:r>
              <a:rPr lang="fr-FR" sz="2000" baseline="0" dirty="0">
                <a:latin typeface="Courier New"/>
                <a:cs typeface="Courier New"/>
              </a:rPr>
              <a:t>(), </a:t>
            </a:r>
            <a:r>
              <a:rPr lang="fr-FR" sz="2000" baseline="0" dirty="0" err="1">
                <a:latin typeface="Courier New"/>
                <a:cs typeface="Courier New"/>
              </a:rPr>
              <a:t>you</a:t>
            </a:r>
            <a:r>
              <a:rPr lang="fr-FR" sz="2000" baseline="0" dirty="0">
                <a:latin typeface="Courier New"/>
                <a:cs typeface="Courier New"/>
              </a:rPr>
              <a:t> </a:t>
            </a:r>
            <a:r>
              <a:rPr lang="fr-FR" sz="2000" baseline="0" dirty="0" err="1">
                <a:latin typeface="Courier New"/>
                <a:cs typeface="Courier New"/>
              </a:rPr>
              <a:t>would</a:t>
            </a:r>
            <a:r>
              <a:rPr lang="fr-FR" sz="2000" baseline="0" dirty="0">
                <a:latin typeface="Courier New"/>
                <a:cs typeface="Courier New"/>
              </a:rPr>
              <a:t> </a:t>
            </a:r>
            <a:r>
              <a:rPr lang="fr-FR" sz="2000" baseline="0" dirty="0" err="1">
                <a:latin typeface="Courier New"/>
                <a:cs typeface="Courier New"/>
              </a:rPr>
              <a:t>need</a:t>
            </a:r>
            <a:r>
              <a:rPr lang="fr-FR" sz="2000" baseline="0" dirty="0">
                <a:latin typeface="Courier New"/>
                <a:cs typeface="Courier New"/>
              </a:rPr>
              <a:t> to </a:t>
            </a:r>
            <a:r>
              <a:rPr lang="fr-FR" sz="2000" baseline="0" dirty="0" err="1">
                <a:latin typeface="Courier New"/>
                <a:cs typeface="Courier New"/>
              </a:rPr>
              <a:t>run</a:t>
            </a:r>
            <a:r>
              <a:rPr lang="fr-FR" sz="2000" baseline="0" dirty="0">
                <a:latin typeface="Courier New"/>
                <a:cs typeface="Courier New"/>
              </a:rPr>
              <a:t> the </a:t>
            </a:r>
            <a:r>
              <a:rPr lang="fr-FR" sz="2000" baseline="0" dirty="0" err="1">
                <a:latin typeface="Courier New"/>
                <a:cs typeface="Courier New"/>
              </a:rPr>
              <a:t>operation</a:t>
            </a:r>
            <a:r>
              <a:rPr lang="fr-FR" sz="2000" baseline="0" dirty="0">
                <a:latin typeface="Courier New"/>
                <a:cs typeface="Courier New"/>
              </a:rPr>
              <a:t> </a:t>
            </a:r>
            <a:r>
              <a:rPr lang="fr-FR" sz="2000" baseline="0" dirty="0" err="1">
                <a:latin typeface="Courier New"/>
                <a:cs typeface="Courier New"/>
              </a:rPr>
              <a:t>twice</a:t>
            </a:r>
            <a:r>
              <a:rPr lang="fr-FR" sz="2000" baseline="0" dirty="0">
                <a:latin typeface="Courier New"/>
                <a:cs typeface="Courier New"/>
              </a:rPr>
              <a:t> - once as </a:t>
            </a:r>
            <a:r>
              <a:rPr lang="fr-FR" sz="2000" baseline="0" dirty="0" err="1">
                <a:latin typeface="Courier New"/>
                <a:cs typeface="Courier New"/>
              </a:rPr>
              <a:t>shown</a:t>
            </a:r>
            <a:r>
              <a:rPr lang="fr-FR" sz="2000" baseline="0" dirty="0">
                <a:latin typeface="Courier New"/>
                <a:cs typeface="Courier New"/>
              </a:rPr>
              <a:t>, and </a:t>
            </a:r>
            <a:r>
              <a:rPr lang="fr-FR" sz="2000" baseline="0" dirty="0" err="1">
                <a:latin typeface="Courier New"/>
                <a:cs typeface="Courier New"/>
              </a:rPr>
              <a:t>then</a:t>
            </a:r>
            <a:r>
              <a:rPr lang="fr-FR" sz="2000" baseline="0" dirty="0">
                <a:latin typeface="Courier New"/>
                <a:cs typeface="Courier New"/>
              </a:rPr>
              <a:t> </a:t>
            </a:r>
            <a:r>
              <a:rPr lang="fr-FR" sz="2000" baseline="0" dirty="0" err="1">
                <a:latin typeface="Courier New"/>
                <a:cs typeface="Courier New"/>
              </a:rPr>
              <a:t>again</a:t>
            </a:r>
            <a:r>
              <a:rPr lang="fr-FR" sz="2000" baseline="0" dirty="0">
                <a:latin typeface="Courier New"/>
                <a:cs typeface="Courier New"/>
              </a:rPr>
              <a:t>, </a:t>
            </a:r>
            <a:r>
              <a:rPr lang="fr-FR" sz="2000" baseline="0" dirty="0" err="1">
                <a:latin typeface="Courier New"/>
                <a:cs typeface="Courier New"/>
              </a:rPr>
              <a:t>swapping</a:t>
            </a:r>
            <a:r>
              <a:rPr lang="fr-FR" sz="2000" baseline="0" dirty="0">
                <a:latin typeface="Courier New"/>
                <a:cs typeface="Courier New"/>
              </a:rPr>
              <a:t> out the </a:t>
            </a:r>
            <a:r>
              <a:rPr lang="fr-FR" sz="2000" baseline="0" dirty="0" err="1">
                <a:latin typeface="Courier New"/>
                <a:cs typeface="Courier New"/>
              </a:rPr>
              <a:t>two</a:t>
            </a:r>
            <a:r>
              <a:rPr lang="fr-FR" sz="2000" baseline="0" dirty="0">
                <a:latin typeface="Courier New"/>
                <a:cs typeface="Courier New"/>
              </a:rPr>
              <a:t> RDD values in the last line of code. For </a:t>
            </a:r>
            <a:r>
              <a:rPr lang="fr-FR" sz="2000" baseline="0" dirty="0" err="1">
                <a:latin typeface="Courier New"/>
                <a:cs typeface="Courier New"/>
              </a:rPr>
              <a:t>example</a:t>
            </a:r>
            <a:r>
              <a:rPr lang="fr-FR" sz="2000" baseline="0" dirty="0">
                <a:latin typeface="Courier New"/>
                <a:cs typeface="Courier New"/>
              </a:rPr>
              <a:t>, </a:t>
            </a:r>
            <a:r>
              <a:rPr lang="fr-FR" sz="2000" baseline="0" dirty="0" err="1">
                <a:latin typeface="Courier New"/>
                <a:cs typeface="Courier New"/>
              </a:rPr>
              <a:t>this</a:t>
            </a:r>
            <a:r>
              <a:rPr lang="fr-FR" sz="2000" baseline="0" dirty="0">
                <a:latin typeface="Courier New"/>
                <a:cs typeface="Courier New"/>
              </a:rPr>
              <a:t> code </a:t>
            </a:r>
            <a:r>
              <a:rPr lang="fr-FR" sz="2000" baseline="0" dirty="0" err="1">
                <a:latin typeface="Courier New"/>
                <a:cs typeface="Courier New"/>
              </a:rPr>
              <a:t>would</a:t>
            </a:r>
            <a:r>
              <a:rPr lang="fr-FR" sz="2000" baseline="0" dirty="0">
                <a:latin typeface="Courier New"/>
                <a:cs typeface="Courier New"/>
              </a:rPr>
              <a:t> return the unique key values for </a:t>
            </a:r>
            <a:r>
              <a:rPr lang="fr-FR" sz="2000" baseline="0" dirty="0" err="1">
                <a:latin typeface="Courier New"/>
                <a:cs typeface="Courier New"/>
              </a:rPr>
              <a:t>zipWIRdd</a:t>
            </a:r>
            <a:r>
              <a:rPr lang="fr-FR" sz="2000" baseline="0" dirty="0">
                <a:latin typeface="Courier New"/>
                <a:cs typeface="Courier New"/>
              </a:rPr>
              <a:t>:</a:t>
            </a:r>
          </a:p>
          <a:p>
            <a:pPr marL="480140" lvl="1" indent="0">
              <a:buNone/>
            </a:pPr>
            <a:r>
              <a:rPr lang="fr-FR" sz="2000" baseline="0" dirty="0">
                <a:latin typeface="Courier New"/>
                <a:cs typeface="Courier New"/>
              </a:rPr>
              <a:t>   </a:t>
            </a:r>
            <a:endParaRPr lang="fr-FR" dirty="0">
              <a:latin typeface="Courier New"/>
              <a:cs typeface="Courier New"/>
            </a:endParaRPr>
          </a:p>
          <a:p>
            <a:pPr marL="480140" lvl="1" indent="0">
              <a:buNone/>
            </a:pPr>
            <a:r>
              <a:rPr lang="fr-FR" dirty="0" err="1">
                <a:latin typeface="Courier New"/>
                <a:cs typeface="Courier New"/>
              </a:rPr>
              <a:t>zipWIRdd.subtractByKey</a:t>
            </a:r>
            <a:r>
              <a:rPr lang="fr-FR" dirty="0">
                <a:latin typeface="Courier New"/>
                <a:cs typeface="Courier New"/>
              </a:rPr>
              <a:t>(</a:t>
            </a:r>
            <a:r>
              <a:rPr lang="fr-FR" dirty="0" err="1">
                <a:latin typeface="Courier New"/>
                <a:cs typeface="Courier New"/>
              </a:rPr>
              <a:t>rddSong</a:t>
            </a:r>
            <a:r>
              <a:rPr lang="fr-FR" dirty="0">
                <a:latin typeface="Courier New"/>
                <a:cs typeface="Courier New"/>
              </a:rPr>
              <a:t>).</a:t>
            </a:r>
            <a:r>
              <a:rPr lang="fr-FR" dirty="0" err="1">
                <a:latin typeface="Courier New"/>
                <a:cs typeface="Courier New"/>
              </a:rPr>
              <a:t>collect</a:t>
            </a:r>
            <a:r>
              <a:rPr lang="fr-FR" dirty="0">
                <a:latin typeface="Courier New"/>
                <a:cs typeface="Courier New"/>
              </a:rPr>
              <a:t>()</a:t>
            </a:r>
          </a:p>
          <a:p>
            <a:pPr marL="480140" lvl="1" indent="0">
              <a:buNone/>
            </a:pPr>
            <a:r>
              <a:rPr lang="fr-FR" dirty="0">
                <a:latin typeface="Courier New"/>
                <a:cs typeface="Courier New"/>
              </a:rPr>
              <a:t>[('A', 1)]</a:t>
            </a:r>
            <a:endParaRPr lang="en-US" dirty="0">
              <a:latin typeface="Courier New"/>
              <a:cs typeface="Courier New"/>
            </a:endParaRPr>
          </a:p>
          <a:p>
            <a:pPr marL="0" indent="0">
              <a:buNone/>
            </a:pPr>
            <a:endParaRPr lang="en-US" dirty="0"/>
          </a:p>
          <a:p>
            <a:r>
              <a:rPr lang="fr-FR" sz="2000" dirty="0">
                <a:latin typeface="Courier New"/>
                <a:cs typeface="Courier New"/>
              </a:rPr>
              <a:t>I</a:t>
            </a:r>
            <a:r>
              <a:rPr lang="fr-FR" sz="2000" baseline="0" dirty="0">
                <a:latin typeface="Courier New"/>
                <a:cs typeface="Courier New"/>
              </a:rPr>
              <a:t>f </a:t>
            </a:r>
            <a:r>
              <a:rPr lang="fr-FR" sz="2000" baseline="0" dirty="0" err="1">
                <a:latin typeface="Courier New"/>
                <a:cs typeface="Courier New"/>
              </a:rPr>
              <a:t>needed</a:t>
            </a:r>
            <a:r>
              <a:rPr lang="fr-FR" sz="2000" baseline="0" dirty="0">
                <a:latin typeface="Courier New"/>
                <a:cs typeface="Courier New"/>
              </a:rPr>
              <a:t>, </a:t>
            </a:r>
            <a:r>
              <a:rPr lang="fr-FR" sz="2000" baseline="0" dirty="0" err="1">
                <a:latin typeface="Courier New"/>
                <a:cs typeface="Courier New"/>
              </a:rPr>
              <a:t>y</a:t>
            </a:r>
            <a:r>
              <a:rPr lang="fr-FR" sz="2000" dirty="0" err="1">
                <a:latin typeface="Courier New"/>
                <a:cs typeface="Courier New"/>
              </a:rPr>
              <a:t>ou</a:t>
            </a:r>
            <a:r>
              <a:rPr lang="fr-FR" sz="2000" dirty="0">
                <a:latin typeface="Courier New"/>
                <a:cs typeface="Courier New"/>
              </a:rPr>
              <a:t> </a:t>
            </a:r>
            <a:r>
              <a:rPr lang="fr-FR" sz="2000" dirty="0" err="1">
                <a:latin typeface="Courier New"/>
                <a:cs typeface="Courier New"/>
              </a:rPr>
              <a:t>could</a:t>
            </a:r>
            <a:r>
              <a:rPr lang="fr-FR" sz="2000" dirty="0">
                <a:latin typeface="Courier New"/>
                <a:cs typeface="Courier New"/>
              </a:rPr>
              <a:t> store</a:t>
            </a:r>
            <a:r>
              <a:rPr lang="fr-FR" sz="2000" baseline="0" dirty="0">
                <a:latin typeface="Courier New"/>
                <a:cs typeface="Courier New"/>
              </a:rPr>
              <a:t> </a:t>
            </a:r>
            <a:r>
              <a:rPr lang="fr-FR" sz="2000" baseline="0" dirty="0" err="1">
                <a:latin typeface="Courier New"/>
                <a:cs typeface="Courier New"/>
              </a:rPr>
              <a:t>these</a:t>
            </a:r>
            <a:r>
              <a:rPr lang="fr-FR" sz="2000" baseline="0" dirty="0">
                <a:latin typeface="Courier New"/>
                <a:cs typeface="Courier New"/>
              </a:rPr>
              <a:t> outputs in </a:t>
            </a:r>
            <a:r>
              <a:rPr lang="fr-FR" sz="2000" baseline="0" dirty="0" err="1">
                <a:latin typeface="Courier New"/>
                <a:cs typeface="Courier New"/>
              </a:rPr>
              <a:t>two</a:t>
            </a:r>
            <a:r>
              <a:rPr lang="fr-FR" sz="2000" baseline="0" dirty="0">
                <a:latin typeface="Courier New"/>
                <a:cs typeface="Courier New"/>
              </a:rPr>
              <a:t> </a:t>
            </a:r>
            <a:r>
              <a:rPr lang="fr-FR" sz="2000" baseline="0" dirty="0" err="1">
                <a:latin typeface="Courier New"/>
                <a:cs typeface="Courier New"/>
              </a:rPr>
              <a:t>other</a:t>
            </a:r>
            <a:r>
              <a:rPr lang="fr-FR" sz="2000" baseline="0" dirty="0">
                <a:latin typeface="Courier New"/>
                <a:cs typeface="Courier New"/>
              </a:rPr>
              <a:t> </a:t>
            </a:r>
            <a:r>
              <a:rPr lang="fr-FR" sz="2000" baseline="0" dirty="0" err="1">
                <a:latin typeface="Courier New"/>
                <a:cs typeface="Courier New"/>
              </a:rPr>
              <a:t>RDDs</a:t>
            </a:r>
            <a:r>
              <a:rPr lang="fr-FR" sz="2000" baseline="0" dirty="0">
                <a:latin typeface="Courier New"/>
                <a:cs typeface="Courier New"/>
              </a:rPr>
              <a:t>, </a:t>
            </a:r>
            <a:r>
              <a:rPr lang="fr-FR" sz="2000" baseline="0" dirty="0" err="1">
                <a:latin typeface="Courier New"/>
                <a:cs typeface="Courier New"/>
              </a:rPr>
              <a:t>then</a:t>
            </a:r>
            <a:r>
              <a:rPr lang="fr-FR" sz="2000" baseline="0" dirty="0">
                <a:latin typeface="Courier New"/>
                <a:cs typeface="Courier New"/>
              </a:rPr>
              <a:t> </a:t>
            </a:r>
            <a:r>
              <a:rPr lang="fr-FR" sz="2000" dirty="0">
                <a:latin typeface="Courier New"/>
                <a:cs typeface="Courier New"/>
              </a:rPr>
              <a:t>use </a:t>
            </a:r>
            <a:r>
              <a:rPr lang="fr-FR" sz="2000" dirty="0" err="1">
                <a:latin typeface="Courier New"/>
                <a:cs typeface="Courier New"/>
              </a:rPr>
              <a:t>another</a:t>
            </a:r>
            <a:r>
              <a:rPr lang="fr-FR" sz="2000" dirty="0">
                <a:latin typeface="Courier New"/>
                <a:cs typeface="Courier New"/>
              </a:rPr>
              <a:t> </a:t>
            </a:r>
            <a:r>
              <a:rPr lang="fr-FR" sz="2000" dirty="0" err="1">
                <a:latin typeface="Courier New"/>
                <a:cs typeface="Courier New"/>
              </a:rPr>
              <a:t>function</a:t>
            </a:r>
            <a:r>
              <a:rPr lang="fr-FR" sz="2000" dirty="0">
                <a:latin typeface="Courier New"/>
                <a:cs typeface="Courier New"/>
              </a:rPr>
              <a:t> to combine </a:t>
            </a:r>
            <a:r>
              <a:rPr lang="fr-FR" sz="2000" dirty="0" err="1">
                <a:latin typeface="Courier New"/>
                <a:cs typeface="Courier New"/>
              </a:rPr>
              <a:t>them</a:t>
            </a:r>
            <a:r>
              <a:rPr lang="fr-FR" sz="2000" dirty="0">
                <a:latin typeface="Courier New"/>
                <a:cs typeface="Courier New"/>
              </a:rPr>
              <a:t> </a:t>
            </a:r>
            <a:r>
              <a:rPr lang="fr-FR" sz="2000" dirty="0" err="1">
                <a:latin typeface="Courier New"/>
                <a:cs typeface="Courier New"/>
              </a:rPr>
              <a:t>into</a:t>
            </a:r>
            <a:r>
              <a:rPr lang="fr-FR" sz="2000" dirty="0">
                <a:latin typeface="Courier New"/>
                <a:cs typeface="Courier New"/>
              </a:rPr>
              <a:t> a single </a:t>
            </a:r>
            <a:r>
              <a:rPr lang="fr-FR" sz="2000" dirty="0" err="1">
                <a:latin typeface="Courier New"/>
                <a:cs typeface="Courier New"/>
              </a:rPr>
              <a:t>list</a:t>
            </a:r>
            <a:r>
              <a:rPr lang="fr-FR" sz="2000" dirty="0">
                <a:latin typeface="Courier New"/>
                <a:cs typeface="Courier New"/>
              </a:rPr>
              <a:t> as </a:t>
            </a:r>
            <a:r>
              <a:rPr lang="fr-FR" sz="2000" dirty="0" err="1">
                <a:latin typeface="Courier New"/>
                <a:cs typeface="Courier New"/>
              </a:rPr>
              <a:t>desired</a:t>
            </a:r>
            <a:r>
              <a:rPr lang="fr-FR" sz="2000" dirty="0">
                <a:latin typeface="Courier New"/>
                <a:cs typeface="Courier New"/>
              </a:rPr>
              <a:t>.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107</a:t>
            </a:fld>
            <a:endParaRPr lang="en-US" dirty="0">
              <a:solidFill>
                <a:prstClr val="black"/>
              </a:solidFill>
              <a:latin typeface="Calibri"/>
            </a:endParaRPr>
          </a:p>
        </p:txBody>
      </p:sp>
    </p:spTree>
    <p:extLst>
      <p:ext uri="{BB962C8B-B14F-4D97-AF65-F5344CB8AC3E}">
        <p14:creationId xmlns:p14="http://schemas.microsoft.com/office/powerpoint/2010/main" val="8000315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Spark provides support for inner, full outer, left outer, and right outer joins when working with Pair RDDs.  Here is an example of using </a:t>
            </a:r>
            <a:r>
              <a:rPr lang="en-US" baseline="0" dirty="0" err="1"/>
              <a:t>leftOuterJoin</a:t>
            </a:r>
            <a:r>
              <a:rPr lang="en-US" baseline="0" dirty="0"/>
              <a:t>():</a:t>
            </a:r>
            <a:br>
              <a:rPr lang="en-US" baseline="0" dirty="0"/>
            </a:br>
            <a:br>
              <a:rPr lang="en-US" baseline="0" dirty="0"/>
            </a:br>
            <a:r>
              <a:rPr lang="en-US" baseline="0" dirty="0"/>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endParaRPr lang="en-US" dirty="0">
              <a:latin typeface="Courier New"/>
              <a:cs typeface="Courier New"/>
            </a:endParaRPr>
          </a:p>
          <a:p>
            <a:pPr marL="0" indent="0">
              <a:buNone/>
            </a:pPr>
            <a:r>
              <a:rPr lang="en-US" dirty="0">
                <a:latin typeface="Courier New"/>
                <a:cs typeface="Courier New"/>
              </a:rPr>
              <a:t>	</a:t>
            </a:r>
            <a:r>
              <a:rPr lang="fr-FR" dirty="0" err="1">
                <a:latin typeface="Courier New"/>
                <a:cs typeface="Courier New"/>
              </a:rPr>
              <a:t>rddSong</a:t>
            </a:r>
            <a:r>
              <a:rPr lang="fr-FR" dirty="0">
                <a:latin typeface="Courier New"/>
                <a:cs typeface="Courier New"/>
              </a:rPr>
              <a:t> = </a:t>
            </a:r>
            <a:r>
              <a:rPr lang="fr-FR" dirty="0" err="1">
                <a:latin typeface="Courier New"/>
                <a:cs typeface="Courier New"/>
              </a:rPr>
              <a:t>sc.parallelize</a:t>
            </a:r>
            <a:r>
              <a:rPr lang="fr-FR" dirty="0">
                <a:latin typeface="Courier New"/>
                <a:cs typeface="Courier New"/>
              </a:rPr>
              <a:t>([("cat", 7), ("</a:t>
            </a:r>
            <a:r>
              <a:rPr lang="fr-FR" dirty="0" err="1">
                <a:latin typeface="Courier New"/>
                <a:cs typeface="Courier New"/>
              </a:rPr>
              <a:t>cradle</a:t>
            </a:r>
            <a:r>
              <a:rPr lang="fr-FR" dirty="0">
                <a:latin typeface="Courier New"/>
                <a:cs typeface="Courier New"/>
              </a:rPr>
              <a:t>", 9), ("</a:t>
            </a:r>
            <a:r>
              <a:rPr lang="fr-FR" dirty="0" err="1">
                <a:latin typeface="Courier New"/>
                <a:cs typeface="Courier New"/>
              </a:rPr>
              <a:t>spoon</a:t>
            </a:r>
            <a:r>
              <a:rPr lang="fr-FR" dirty="0">
                <a:latin typeface="Courier New"/>
                <a:cs typeface="Courier New"/>
              </a:rPr>
              <a:t>", 4)])</a:t>
            </a:r>
            <a:endParaRPr lang="en-US" sz="2400" dirty="0">
              <a:latin typeface="Courier New"/>
              <a:cs typeface="Courier New"/>
            </a:endParaRPr>
          </a:p>
          <a:p>
            <a:pPr marL="0" indent="0">
              <a:buNone/>
            </a:pP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rddSong.leftOuterJoin</a:t>
            </a:r>
            <a:r>
              <a:rPr lang="en-US" sz="2400" dirty="0">
                <a:latin typeface="Courier New"/>
                <a:cs typeface="Courier New"/>
              </a:rPr>
              <a:t>(</a:t>
            </a:r>
            <a:r>
              <a:rPr lang="en-US" sz="2400" dirty="0" err="1">
                <a:latin typeface="Courier New"/>
                <a:cs typeface="Courier New"/>
              </a:rPr>
              <a:t>zipWIRdd</a:t>
            </a:r>
            <a:r>
              <a:rPr lang="en-US" sz="2400" dirty="0">
                <a:latin typeface="Courier New"/>
                <a:cs typeface="Courier New"/>
              </a:rPr>
              <a:t>).collect()</a:t>
            </a:r>
          </a:p>
          <a:p>
            <a:pPr marL="0" indent="0">
              <a:buNone/>
            </a:pP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spoon</a:t>
            </a:r>
            <a:r>
              <a:rPr lang="tr-TR" sz="2400" dirty="0">
                <a:latin typeface="Courier New"/>
                <a:cs typeface="Courier New"/>
              </a:rPr>
              <a:t>', (</a:t>
            </a:r>
            <a:r>
              <a:rPr lang="en-US" sz="2400" dirty="0">
                <a:latin typeface="Courier New"/>
                <a:cs typeface="Courier New"/>
              </a:rPr>
              <a:t>4</a:t>
            </a:r>
            <a:r>
              <a:rPr lang="tr-TR" sz="2400" dirty="0">
                <a:latin typeface="Courier New"/>
                <a:cs typeface="Courier New"/>
              </a:rPr>
              <a:t>, </a:t>
            </a:r>
            <a:r>
              <a:rPr lang="en-US" sz="2400" dirty="0">
                <a:latin typeface="Courier New"/>
                <a:cs typeface="Courier New"/>
              </a:rPr>
              <a:t>2</a:t>
            </a:r>
            <a:r>
              <a:rPr lang="tr-TR" sz="2400" dirty="0">
                <a:latin typeface="Courier New"/>
                <a:cs typeface="Courier New"/>
              </a:rPr>
              <a:t>)), ('</a:t>
            </a:r>
            <a:r>
              <a:rPr lang="en-US" sz="2400" dirty="0">
                <a:latin typeface="Courier New"/>
                <a:cs typeface="Courier New"/>
              </a:rPr>
              <a:t>cradle</a:t>
            </a:r>
            <a:r>
              <a:rPr lang="tr-TR" sz="2400" dirty="0">
                <a:latin typeface="Courier New"/>
                <a:cs typeface="Courier New"/>
              </a:rPr>
              <a:t>', (</a:t>
            </a:r>
            <a:r>
              <a:rPr lang="en-US" sz="2400" dirty="0">
                <a:latin typeface="Courier New"/>
                <a:cs typeface="Courier New"/>
              </a:rPr>
              <a:t>9</a:t>
            </a:r>
            <a:r>
              <a:rPr lang="tr-TR" sz="2400" dirty="0">
                <a:latin typeface="Courier New"/>
                <a:cs typeface="Courier New"/>
              </a:rPr>
              <a:t>, </a:t>
            </a:r>
            <a:r>
              <a:rPr lang="en-US" sz="2400" dirty="0">
                <a:latin typeface="Courier New"/>
                <a:cs typeface="Courier New"/>
              </a:rPr>
              <a:t>none</a:t>
            </a:r>
            <a:r>
              <a:rPr lang="tr-TR" sz="2400" dirty="0">
                <a:latin typeface="Courier New"/>
                <a:cs typeface="Courier New"/>
              </a:rPr>
              <a:t>)), ('</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7</a:t>
            </a:r>
            <a:r>
              <a:rPr lang="tr-TR" sz="2400" dirty="0">
                <a:latin typeface="Courier New"/>
                <a:cs typeface="Courier New"/>
              </a:rPr>
              <a:t>, </a:t>
            </a:r>
            <a:r>
              <a:rPr lang="en-US" sz="2400" dirty="0">
                <a:latin typeface="Courier New"/>
                <a:cs typeface="Courier New"/>
              </a:rPr>
              <a:t>0</a:t>
            </a:r>
            <a:r>
              <a:rPr lang="tr-TR" sz="2400" dirty="0">
                <a:latin typeface="Courier New"/>
                <a:cs typeface="Courier New"/>
              </a:rPr>
              <a:t>))]</a:t>
            </a:r>
            <a:endParaRPr lang="en-US" sz="2400"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108</a:t>
            </a:fld>
            <a:endParaRPr lang="en-US" dirty="0">
              <a:solidFill>
                <a:prstClr val="black"/>
              </a:solidFill>
              <a:latin typeface="Calibri"/>
            </a:endParaRPr>
          </a:p>
        </p:txBody>
      </p:sp>
    </p:spTree>
    <p:extLst>
      <p:ext uri="{BB962C8B-B14F-4D97-AF65-F5344CB8AC3E}">
        <p14:creationId xmlns:p14="http://schemas.microsoft.com/office/powerpoint/2010/main" val="199580689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many, many other Spark APIs available for Pair RDDs that have not yet been covered in this class. To learn more about them, you can access the Spark documentation using the links below:</a:t>
            </a:r>
          </a:p>
          <a:p>
            <a:endParaRPr lang="en-US" dirty="0"/>
          </a:p>
          <a:p>
            <a:r>
              <a:rPr lang="en-US" dirty="0"/>
              <a:t>http://spark.apache.org/docs/&lt;version&gt;/api/</a:t>
            </a:r>
          </a:p>
          <a:p>
            <a:endParaRPr lang="en-US" dirty="0"/>
          </a:p>
          <a:p>
            <a:r>
              <a:rPr lang="en-US" dirty="0"/>
              <a:t>Version</a:t>
            </a:r>
            <a:r>
              <a:rPr lang="en-US" baseline="0" dirty="0"/>
              <a:t> can be and actual version number, such as "1.4.0" or "1.6.1", or alternatively you can use "latest" to view documentation on the newest release of Spark. For example: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http://spark.apache.org/docs/latest/api/</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there, simply</a:t>
            </a:r>
            <a:r>
              <a:rPr lang="en-US" baseline="0" dirty="0"/>
              <a:t> click on the appropriate programming language to view the documentation.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109</a:t>
            </a:fld>
            <a:endParaRPr lang="en-US" dirty="0">
              <a:solidFill>
                <a:prstClr val="black"/>
              </a:solidFill>
              <a:latin typeface="Calibri"/>
            </a:endParaRPr>
          </a:p>
        </p:txBody>
      </p:sp>
    </p:spTree>
    <p:extLst>
      <p:ext uri="{BB962C8B-B14F-4D97-AF65-F5344CB8AC3E}">
        <p14:creationId xmlns:p14="http://schemas.microsoft.com/office/powerpoint/2010/main" val="6533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465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data management</a:t>
            </a:r>
            <a:r>
              <a:rPr lang="en-US" sz="1200" kern="1200" baseline="0" dirty="0">
                <a:solidFill>
                  <a:schemeClr val="tx1"/>
                </a:solidFill>
                <a:effectLst/>
                <a:latin typeface="+mn-lt"/>
                <a:ea typeface="+mn-ea"/>
                <a:cs typeface="+mn-cs"/>
              </a:rPr>
              <a:t> frameworks: HDFS and YARN.</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HDFS is a Java-based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distributed file system that provides scalable,</a:t>
            </a:r>
            <a:r>
              <a:rPr lang="en-US" sz="1200" kern="1200" baseline="0" dirty="0">
                <a:solidFill>
                  <a:schemeClr val="tx1"/>
                </a:solidFill>
                <a:effectLst/>
                <a:latin typeface="+mn-lt"/>
                <a:ea typeface="+mn-ea"/>
                <a:cs typeface="+mn-cs"/>
              </a:rPr>
              <a:t> reliable, high-throughput access to application data stored across commodity servers. </a:t>
            </a:r>
            <a:r>
              <a:rPr lang="en-US" sz="1200" kern="1200" dirty="0">
                <a:solidFill>
                  <a:schemeClr val="tx1"/>
                </a:solidFill>
                <a:effectLst/>
                <a:latin typeface="+mn-lt"/>
                <a:ea typeface="+mn-ea"/>
                <a:cs typeface="+mn-cs"/>
              </a:rPr>
              <a:t>HDFS is </a:t>
            </a:r>
            <a:r>
              <a:rPr lang="en-US" dirty="0"/>
              <a:t>similar to many conventional file systems.  For example, it shares many similarities to the Linux file system. </a:t>
            </a:r>
            <a:r>
              <a:rPr lang="en-US" sz="1200" kern="1200" dirty="0">
                <a:solidFill>
                  <a:schemeClr val="tx1"/>
                </a:solidFill>
                <a:effectLst/>
                <a:latin typeface="+mn-lt"/>
                <a:ea typeface="+mn-ea"/>
                <a:cs typeface="+mn-cs"/>
              </a:rPr>
              <a:t>HDFS supports operations to read, write, and delete files. It supports operations to create, list, and delete directories. HDFS is described in more detail in another lesson.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YARN is a framework for cluster</a:t>
            </a:r>
            <a:r>
              <a:rPr lang="en-US" sz="1200" kern="1200" baseline="0" dirty="0">
                <a:solidFill>
                  <a:schemeClr val="tx1"/>
                </a:solidFill>
                <a:effectLst/>
                <a:latin typeface="+mn-lt"/>
                <a:ea typeface="+mn-ea"/>
                <a:cs typeface="+mn-cs"/>
              </a:rPr>
              <a:t> resource management and job scheduling. </a:t>
            </a:r>
            <a:r>
              <a:rPr lang="en-US" sz="1200" kern="1200" dirty="0">
                <a:solidFill>
                  <a:schemeClr val="tx1"/>
                </a:solidFill>
                <a:effectLst/>
                <a:latin typeface="+mn-lt"/>
                <a:ea typeface="+mn-ea"/>
                <a:cs typeface="+mn-cs"/>
              </a:rPr>
              <a:t>YARN is the architectural center of Hadoop that enables</a:t>
            </a:r>
            <a:r>
              <a:rPr lang="en-US" sz="1200" kern="1200" baseline="0" dirty="0">
                <a:solidFill>
                  <a:schemeClr val="tx1"/>
                </a:solidFill>
                <a:effectLst/>
                <a:latin typeface="+mn-lt"/>
                <a:ea typeface="+mn-ea"/>
                <a:cs typeface="+mn-cs"/>
              </a:rPr>
              <a:t> multiple data processing engines such as interactive SQL, real-time streaming, data science, and batch processing to co-exist on a single cluster. YARN is described</a:t>
            </a:r>
            <a:r>
              <a:rPr lang="en-US" sz="1200" kern="1200" dirty="0">
                <a:solidFill>
                  <a:schemeClr val="tx1"/>
                </a:solidFill>
                <a:effectLst/>
                <a:latin typeface="+mn-lt"/>
                <a:ea typeface="+mn-ea"/>
                <a:cs typeface="+mn-cs"/>
              </a:rPr>
              <a:t> in more detail in another lesson.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four operations</a:t>
            </a:r>
            <a:r>
              <a:rPr lang="en-US" sz="1200" kern="1200" baseline="0" dirty="0">
                <a:solidFill>
                  <a:schemeClr val="tx1"/>
                </a:solidFill>
                <a:effectLst/>
                <a:latin typeface="+mn-lt"/>
                <a:ea typeface="+mn-ea"/>
                <a:cs typeface="+mn-cs"/>
              </a:rPr>
              <a:t> frameworks are Apache Ambari, Apache ZooKeeper, Cloudbreak, and Apache Oozie.</a:t>
            </a: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Ambari is a completely open operational framework for provisioning, managing, and monitoring Hadoop clusters. It includes an intuitive collection of operator tools and a set of RESTful APIs that mask the complexity of Hadoop, simplifying the operation of clusters. The most visible Ambari component is the Ambari Web UI, a Web-based interface used to provision, manage, and monitor Hadoop clusters. The Ambari Web UI is the "face" of Hadoop management.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ZooKeeper is a coordination service for distributed applications and services. </a:t>
            </a:r>
            <a:r>
              <a:rPr lang="en-US" dirty="0"/>
              <a:t>Coordination services are hard to</a:t>
            </a:r>
            <a:r>
              <a:rPr lang="en-US" baseline="0" dirty="0"/>
              <a:t> build correctly, and are especially prone to errors such as race conditions and deadlock.  In addition, a</a:t>
            </a:r>
            <a:r>
              <a:rPr lang="en-US" dirty="0"/>
              <a:t> distributed system must be able</a:t>
            </a:r>
            <a:r>
              <a:rPr lang="en-US" baseline="0" dirty="0"/>
              <a:t> to conduct coordinated operations while dealing with such things as scalability concerns, security concerns, consistency issues, network outages, bandwidth limitations, and synchronization issues. </a:t>
            </a:r>
            <a:r>
              <a:rPr lang="en-US" dirty="0"/>
              <a:t> ZooKeeper is designed to help with these issues.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Cloudbreak</a:t>
            </a:r>
            <a:r>
              <a:rPr lang="en-US" baseline="0" dirty="0"/>
              <a:t> is a cloud agnostic tool for provisioning, managing, and monitoring of on-demand clusters. It automates the launching of elastic Hadoop clusters with policy-based autoscaling on the major cloud infrastructure platforms including Microsoft Azure, Amazon Web Services, Google Cloud Platform, OpenStack, and Docker containers.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Oozie is a server-based workflow engine used to execute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Hadoop jobs. Oozie enables Hadoop users to build and schedule complex data transformations by combining MapReduce, Apache Hive, Apache Pig, and Apache Sqoop jobs into a single, logical unit of work. Oozie can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also perform Java, Linux shell, distcp, SSH, email, and other operations. </a:t>
            </a:r>
            <a:r>
              <a:rPr lang="en-US" dirty="0">
                <a:effectLst/>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11</a:t>
            </a:fld>
            <a:endParaRPr lang="en-US" dirty="0"/>
          </a:p>
        </p:txBody>
      </p:sp>
    </p:spTree>
    <p:extLst>
      <p:ext uri="{BB962C8B-B14F-4D97-AF65-F5344CB8AC3E}">
        <p14:creationId xmlns:p14="http://schemas.microsoft.com/office/powerpoint/2010/main" val="194592878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110</a:t>
            </a:fld>
            <a:endParaRPr lang="en-US" dirty="0"/>
          </a:p>
        </p:txBody>
      </p:sp>
    </p:spTree>
    <p:extLst>
      <p:ext uri="{BB962C8B-B14F-4D97-AF65-F5344CB8AC3E}">
        <p14:creationId xmlns:p14="http://schemas.microsoft.com/office/powerpoint/2010/main" val="24231987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111</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228600" indent="-228600">
              <a:buAutoNum type="arabicPeriod"/>
            </a:pPr>
            <a:r>
              <a:rPr lang="en-US" baseline="0" dirty="0"/>
              <a:t>Pair RDD</a:t>
            </a:r>
          </a:p>
          <a:p>
            <a:pPr marL="228600" indent="-228600">
              <a:buAutoNum type="arabicPeriod"/>
            </a:pPr>
            <a:r>
              <a:rPr lang="en-US" baseline="0" dirty="0"/>
              <a:t>map(), </a:t>
            </a:r>
            <a:r>
              <a:rPr lang="en-US" baseline="0" dirty="0" err="1"/>
              <a:t>keyBy</a:t>
            </a:r>
            <a:r>
              <a:rPr lang="en-US" baseline="0" dirty="0"/>
              <a:t>(), </a:t>
            </a:r>
            <a:r>
              <a:rPr lang="en-US" baseline="0" dirty="0" err="1"/>
              <a:t>zipWithIndex</a:t>
            </a:r>
            <a:r>
              <a:rPr lang="en-US" baseline="0" dirty="0"/>
              <a:t>(), zip()</a:t>
            </a:r>
          </a:p>
          <a:p>
            <a:pPr marL="228600" indent="-228600">
              <a:buAutoNum type="arabicPeriod"/>
            </a:pPr>
            <a:r>
              <a:rPr lang="en-US" baseline="0" dirty="0"/>
              <a:t>True</a:t>
            </a:r>
          </a:p>
          <a:p>
            <a:pPr marL="228600" indent="-228600">
              <a:buAutoNum type="arabicPeriod"/>
            </a:pPr>
            <a:r>
              <a:rPr lang="en-US" baseline="0" dirty="0"/>
              <a:t>First use map() to reorder the key-value pair so that the key is now the value. Then use </a:t>
            </a:r>
            <a:r>
              <a:rPr lang="en-US" baseline="0" dirty="0" err="1"/>
              <a:t>sortByKey</a:t>
            </a:r>
            <a:r>
              <a:rPr lang="en-US" baseline="0" dirty="0"/>
              <a:t>() to sort. Finally, use map() again to swap the keys and values back to their original positions.</a:t>
            </a:r>
          </a:p>
          <a:p>
            <a:pPr marL="228600" indent="-228600">
              <a:buAutoNum type="arabicPeriod"/>
            </a:pPr>
            <a:r>
              <a:rPr lang="en-US" baseline="0" dirty="0" err="1"/>
              <a:t>reduceByKey</a:t>
            </a:r>
            <a:r>
              <a:rPr lang="en-US" baseline="0" dirty="0"/>
              <a:t>(), because it is more efficient - especially on large datasets.</a:t>
            </a:r>
          </a:p>
          <a:p>
            <a:pPr marL="228600" indent="-228600">
              <a:buAutoNum type="arabicPeriod"/>
            </a:pPr>
            <a:r>
              <a:rPr lang="en-US" baseline="0" dirty="0"/>
              <a:t>Run it twice, switching the order of the RDDs each time.</a:t>
            </a:r>
          </a:p>
          <a:p>
            <a:pPr marL="228600" indent="-228600">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112</a:t>
            </a:fld>
            <a:endParaRPr lang="en-US" dirty="0"/>
          </a:p>
        </p:txBody>
      </p:sp>
    </p:spTree>
    <p:extLst>
      <p:ext uri="{BB962C8B-B14F-4D97-AF65-F5344CB8AC3E}">
        <p14:creationId xmlns:p14="http://schemas.microsoft.com/office/powerpoint/2010/main" val="18562586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113</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114</a:t>
            </a:fld>
            <a:endParaRPr lang="en-US" dirty="0"/>
          </a:p>
        </p:txBody>
      </p:sp>
    </p:spTree>
    <p:extLst>
      <p:ext uri="{BB962C8B-B14F-4D97-AF65-F5344CB8AC3E}">
        <p14:creationId xmlns:p14="http://schemas.microsoft.com/office/powerpoint/2010/main" val="267150145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115</a:t>
            </a:fld>
            <a:endParaRPr lang="en-US"/>
          </a:p>
        </p:txBody>
      </p:sp>
    </p:spTree>
    <p:extLst>
      <p:ext uri="{BB962C8B-B14F-4D97-AF65-F5344CB8AC3E}">
        <p14:creationId xmlns:p14="http://schemas.microsoft.com/office/powerpoint/2010/main" val="33127812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775"/>
              </a:spcBef>
              <a:buNone/>
            </a:pPr>
            <a:r>
              <a:rPr lang="en-US" dirty="0">
                <a:latin typeface="Arial" charset="0"/>
                <a:ea typeface="ヒラギノ角ゴ Pro W3" charset="0"/>
                <a:cs typeface="ヒラギノ角ゴ Pro W3" charset="0"/>
              </a:rPr>
              <a:t>After completing this lesson, students should be able to:</a:t>
            </a:r>
          </a:p>
          <a:p>
            <a:pPr marL="0" indent="0" eaLnBrk="1" hangingPunct="1">
              <a:spcBef>
                <a:spcPts val="775"/>
              </a:spcBef>
              <a:buNone/>
            </a:pPr>
            <a:endParaRPr lang="en-US" dirty="0">
              <a:latin typeface="Arial" charset="0"/>
              <a:ea typeface="ヒラギノ角ゴ Pro W3" charset="0"/>
              <a:cs typeface="ヒラギノ角ゴ Pro W3" charset="0"/>
            </a:endParaRP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Describe Spark Streaming</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Create and view basic data streams </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Perform basic transformations on streaming data</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Utilize window transformations on streaming data</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116</a:t>
            </a:fld>
            <a:endParaRPr lang="en-US" dirty="0"/>
          </a:p>
        </p:txBody>
      </p:sp>
    </p:spTree>
    <p:extLst>
      <p:ext uri="{BB962C8B-B14F-4D97-AF65-F5344CB8AC3E}">
        <p14:creationId xmlns:p14="http://schemas.microsoft.com/office/powerpoint/2010/main" val="3659621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117</a:t>
            </a:fld>
            <a:endParaRPr lang="en-US"/>
          </a:p>
        </p:txBody>
      </p:sp>
    </p:spTree>
    <p:extLst>
      <p:ext uri="{BB962C8B-B14F-4D97-AF65-F5344CB8AC3E}">
        <p14:creationId xmlns:p14="http://schemas.microsoft.com/office/powerpoint/2010/main" val="30263915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a:p>
            <a:r>
              <a:rPr lang="en-US" dirty="0">
                <a:latin typeface="Calibri" charset="0"/>
              </a:rPr>
              <a:t>As</a:t>
            </a:r>
            <a:r>
              <a:rPr lang="en-US" baseline="0" dirty="0">
                <a:latin typeface="Calibri" charset="0"/>
              </a:rPr>
              <a:t> the name implies, Spark Streaming is a tool that enables a developer to utilize the Spark platform to ingest and process streaming data. Spark Streaming is composed of a receiver, which collects streaming data in small amounts called micro-batches, and then makes them available for processing via a collection of specialized RDDs called a DStream. These DStreams can then be manipulated and further processed via the Spark Streaming API, which is an extension of Spark Core, to produce various output types. </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B00DFBCA-CE20-3F45-BB4F-BB5F841D2F54}" type="slidenum">
              <a:rPr lang="en-US" smtClean="0">
                <a:solidFill>
                  <a:prstClr val="black"/>
                </a:solidFill>
                <a:latin typeface="Calibri"/>
              </a:rPr>
              <a:pPr>
                <a:defRPr/>
              </a:pPr>
              <a:t>118</a:t>
            </a:fld>
            <a:endParaRPr lang="en-US" dirty="0">
              <a:solidFill>
                <a:prstClr val="black"/>
              </a:solidFill>
              <a:latin typeface="Calibri"/>
            </a:endParaRPr>
          </a:p>
        </p:txBody>
      </p:sp>
    </p:spTree>
    <p:extLst>
      <p:ext uri="{BB962C8B-B14F-4D97-AF65-F5344CB8AC3E}">
        <p14:creationId xmlns:p14="http://schemas.microsoft.com/office/powerpoint/2010/main" val="16423977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A DStream is a collection of one or more specialized RDDs divided into discrete chunks based on time interval. When a streaming source communicates with Spark Streaming, the receiver caches</a:t>
            </a:r>
            <a:r>
              <a:rPr lang="en-US" baseline="0" dirty="0">
                <a:latin typeface="Calibri" charset="0"/>
              </a:rPr>
              <a:t> information for a specified time period, after which point the data is converted into a DStream and available for further processing</a:t>
            </a:r>
            <a:r>
              <a:rPr lang="en-US" dirty="0">
                <a:latin typeface="Calibri" charset="0"/>
              </a:rPr>
              <a:t>.  Each discrete time period (in the example</a:t>
            </a:r>
            <a:r>
              <a:rPr lang="en-US" baseline="0" dirty="0">
                <a:latin typeface="Calibri" charset="0"/>
              </a:rPr>
              <a:t> pictured, </a:t>
            </a:r>
            <a:r>
              <a:rPr lang="en-US" dirty="0">
                <a:latin typeface="Calibri" charset="0"/>
              </a:rPr>
              <a:t>every five</a:t>
            </a:r>
            <a:r>
              <a:rPr lang="en-US" baseline="0" dirty="0">
                <a:latin typeface="Calibri" charset="0"/>
              </a:rPr>
              <a:t> seconds) is a separate DStream.</a:t>
            </a:r>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pPr/>
              <a:t>119</a:t>
            </a:fld>
            <a:endParaRPr lang="en-US" dirty="0"/>
          </a:p>
        </p:txBody>
      </p:sp>
    </p:spTree>
    <p:extLst>
      <p:ext uri="{BB962C8B-B14F-4D97-AF65-F5344CB8AC3E}">
        <p14:creationId xmlns:p14="http://schemas.microsoft.com/office/powerpoint/2010/main" val="3609724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Pig is a high-level platform for extracting, transforming, or analyzing large datasets. Pig includes a scripted, procedural-based language that excels at building data pipelines to aggregate and add structure to data. Pig also provides data analysts with tools to analyze data.</a:t>
            </a:r>
          </a:p>
          <a:p>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Apache Hive is a data warehouse infrastructure built on top of Hadoop. It was designed to enable users with database experience to analyze data using familiar SQL-</a:t>
            </a:r>
            <a:r>
              <a:rPr lang="en-US" dirty="0"/>
              <a:t>based</a:t>
            </a:r>
            <a:r>
              <a:rPr lang="en-US" sz="1200" kern="1200" dirty="0">
                <a:solidFill>
                  <a:schemeClr val="tx1"/>
                </a:solidFill>
                <a:effectLst/>
                <a:latin typeface="+mn-lt"/>
                <a:ea typeface="+mn-ea"/>
                <a:cs typeface="+mn-cs"/>
              </a:rPr>
              <a:t> statements. Hive includes support for SQL:2011 analytics</a:t>
            </a:r>
            <a:r>
              <a:rPr lang="en-US" dirty="0"/>
              <a:t>. </a:t>
            </a:r>
            <a:r>
              <a:rPr lang="en-US" sz="1200" kern="1200" dirty="0">
                <a:solidFill>
                  <a:schemeClr val="tx1"/>
                </a:solidFill>
                <a:effectLst/>
                <a:latin typeface="+mn-lt"/>
                <a:ea typeface="+mn-ea"/>
                <a:cs typeface="+mn-cs"/>
              </a:rPr>
              <a:t>Hive and its SQL-based language enable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 enterprise to utilize existing SQL skillsets to quickly derive value from a Hadoop deployment.</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Apache HCatalog is a table information, schema, and metadata management system for Hive, Pig, MapReduce, and Tez. </a:t>
            </a:r>
            <a:r>
              <a:rPr lang="en-US" sz="1200" kern="1200" dirty="0">
                <a:solidFill>
                  <a:schemeClr val="tx1"/>
                </a:solidFill>
                <a:effectLst/>
                <a:latin typeface="+mn-lt"/>
                <a:ea typeface="+mn-ea"/>
                <a:cs typeface="+mn-cs"/>
              </a:rPr>
              <a:t>HCatalog is actually a module in Hive</a:t>
            </a:r>
            <a:r>
              <a:rPr lang="en-US" sz="1200" kern="1200" baseline="0" dirty="0">
                <a:solidFill>
                  <a:schemeClr val="tx1"/>
                </a:solidFill>
                <a:effectLst/>
                <a:latin typeface="+mn-lt"/>
                <a:ea typeface="+mn-ea"/>
                <a:cs typeface="+mn-cs"/>
              </a:rPr>
              <a:t> that </a:t>
            </a:r>
            <a:r>
              <a:rPr lang="en-US" sz="1200" kern="1200" dirty="0">
                <a:solidFill>
                  <a:schemeClr val="tx1"/>
                </a:solidFill>
                <a:effectLst/>
                <a:latin typeface="+mn-lt"/>
                <a:ea typeface="+mn-ea"/>
                <a:cs typeface="+mn-cs"/>
              </a:rPr>
              <a:t>enables non-Hive tools to access Hive metadata tables. </a:t>
            </a:r>
            <a:r>
              <a:rPr lang="en-US" dirty="0"/>
              <a:t>It includes a REST API, named</a:t>
            </a:r>
            <a:r>
              <a:rPr lang="en-US" baseline="0" dirty="0"/>
              <a:t> WebHCat, </a:t>
            </a:r>
            <a:r>
              <a:rPr lang="en-US" dirty="0"/>
              <a:t>to make table information and metadata available to other vendors’ tools.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Cascading is an application development framework for building data applications. Acting as an abstraction layer, Cascading converts applications built on Cascading into MapReduce jobs that run on top of Hadoop.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r>
              <a:rPr lang="en-US" kern="1200" dirty="0">
                <a:solidFill>
                  <a:schemeClr val="tx1"/>
                </a:solidFill>
                <a:effectLst/>
              </a:rPr>
              <a:t>Apache HBase is a non-relational database. Sometimes a non-relational database is referred to as a NoSQL database.</a:t>
            </a:r>
            <a:r>
              <a:rPr lang="en-US" kern="1200" baseline="0" dirty="0">
                <a:solidFill>
                  <a:schemeClr val="tx1"/>
                </a:solidFill>
                <a:effectLst/>
              </a:rPr>
              <a:t> </a:t>
            </a:r>
            <a:r>
              <a:rPr lang="en-US" dirty="0"/>
              <a:t>HBase was created for hosting very large tables with billions of rows and millions of columns.</a:t>
            </a:r>
            <a:r>
              <a:rPr lang="en-US" baseline="0" dirty="0"/>
              <a:t> </a:t>
            </a:r>
            <a:r>
              <a:rPr lang="en-US" kern="1200" dirty="0">
                <a:solidFill>
                  <a:schemeClr val="tx1"/>
                </a:solidFill>
                <a:effectLst/>
              </a:rPr>
              <a:t>HBase provides random, real-time access to data. </a:t>
            </a:r>
            <a:r>
              <a:rPr lang="en-US" dirty="0"/>
              <a:t>I</a:t>
            </a:r>
            <a:r>
              <a:rPr lang="en-US" kern="1200" dirty="0">
                <a:solidFill>
                  <a:schemeClr val="tx1"/>
                </a:solidFill>
                <a:effectLst/>
              </a:rPr>
              <a:t>t adds some transactional capabilities to Hadoop, allowing users to conduct table inserts, updates, scans, and deletes.</a:t>
            </a:r>
          </a:p>
          <a:p>
            <a:endParaRPr lang="en-US" kern="1200" baseline="0" dirty="0">
              <a:solidFill>
                <a:schemeClr val="tx1"/>
              </a:solidFill>
              <a:effectLst/>
            </a:endParaRPr>
          </a:p>
          <a:p>
            <a:r>
              <a:rPr lang="en-US" dirty="0"/>
              <a:t>Apache Phoenix </a:t>
            </a:r>
            <a:r>
              <a:rPr lang="en-US" kern="1200" dirty="0">
                <a:solidFill>
                  <a:schemeClr val="tx1"/>
                </a:solidFill>
              </a:rPr>
              <a:t>is a client-side SQL skin over HBase that provides direct, low-latency access to HBase. Entirely written in Java,</a:t>
            </a:r>
            <a:r>
              <a:rPr lang="en-US" kern="1200" baseline="0" dirty="0">
                <a:solidFill>
                  <a:schemeClr val="tx1"/>
                </a:solidFill>
              </a:rPr>
              <a:t> </a:t>
            </a:r>
            <a:r>
              <a:rPr lang="en-US" dirty="0"/>
              <a:t>Phoenix </a:t>
            </a:r>
            <a:r>
              <a:rPr lang="en-US" kern="1200" dirty="0">
                <a:solidFill>
                  <a:schemeClr val="tx1"/>
                </a:solidFill>
              </a:rPr>
              <a:t>enables querying and managing HBase tables using SQL </a:t>
            </a:r>
            <a:r>
              <a:rPr lang="en-US" dirty="0"/>
              <a:t>commands. </a:t>
            </a:r>
          </a:p>
          <a:p>
            <a:endParaRPr lang="en-US" baseline="0" dirty="0"/>
          </a:p>
          <a:p>
            <a:r>
              <a:rPr lang="en-US" baseline="0" dirty="0"/>
              <a:t>Apache Accumulo is a low-latency, large table data storage and retrieval system with cell-level security. Accumulo is based on Google’s Bigtable but it runs on YARN.</a:t>
            </a:r>
          </a:p>
          <a:p>
            <a:endParaRPr lang="en-US" baseline="0" dirty="0"/>
          </a:p>
          <a:p>
            <a:r>
              <a:rPr lang="en-US" kern="1200" dirty="0">
                <a:solidFill>
                  <a:schemeClr val="tx1"/>
                </a:solidFill>
                <a:effectLst/>
              </a:rPr>
              <a:t>Apache Storm is a distributed computation system for processing continuous streams of real-time data. Storm augments the batch processing capabilities provided by MapReduce and Tez by adding reliable, real-time data processing capabilities to a Hadoop cluster.</a:t>
            </a:r>
            <a:r>
              <a:rPr lang="en-US" dirty="0">
                <a:effectLst/>
              </a:rPr>
              <a:t> </a:t>
            </a:r>
            <a:endParaRPr lang="en-US" baseline="0" dirty="0"/>
          </a:p>
          <a:p>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Apache Solr</a:t>
            </a:r>
            <a:r>
              <a:rPr lang="en-US" kern="1200" baseline="0" dirty="0">
                <a:solidFill>
                  <a:schemeClr val="tx1"/>
                </a:solidFill>
                <a:effectLst/>
              </a:rPr>
              <a:t> is a distributed search platform capable of indexing petabytes of data. </a:t>
            </a:r>
            <a:r>
              <a:rPr lang="en-US" kern="1200" dirty="0">
                <a:solidFill>
                  <a:schemeClr val="tx1"/>
                </a:solidFill>
                <a:effectLst/>
              </a:rPr>
              <a:t>Solr</a:t>
            </a:r>
            <a:r>
              <a:rPr lang="en-US" kern="1200" baseline="0" dirty="0">
                <a:solidFill>
                  <a:schemeClr val="tx1"/>
                </a:solidFill>
                <a:effectLst/>
              </a:rPr>
              <a:t> provides u</a:t>
            </a:r>
            <a:r>
              <a:rPr lang="en-US" dirty="0"/>
              <a:t>ser-friendly, interactive search to help businesses find data patterns, relationships, and correlations across petabytes</a:t>
            </a:r>
            <a:r>
              <a:rPr lang="en-US" baseline="0" dirty="0"/>
              <a:t> of data</a:t>
            </a:r>
            <a:r>
              <a:rPr lang="en-US" dirty="0"/>
              <a:t>. </a:t>
            </a:r>
            <a:r>
              <a:rPr lang="en-US" kern="1200" dirty="0">
                <a:solidFill>
                  <a:schemeClr val="tx1"/>
                </a:solidFill>
                <a:effectLst/>
              </a:rPr>
              <a:t>Solr ensures that all employees in an organization, not just the technical</a:t>
            </a:r>
            <a:r>
              <a:rPr lang="en-US" kern="1200" baseline="0" dirty="0">
                <a:solidFill>
                  <a:schemeClr val="tx1"/>
                </a:solidFill>
                <a:effectLst/>
              </a:rPr>
              <a:t> ones,</a:t>
            </a:r>
            <a:r>
              <a:rPr lang="en-US" kern="1200" dirty="0">
                <a:solidFill>
                  <a:schemeClr val="tx1"/>
                </a:solidFill>
                <a:effectLst/>
              </a:rPr>
              <a:t> can take advantage of the insights that Big Data can provide. </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kern="1200" dirty="0">
              <a:solidFill>
                <a:schemeClr val="tx1"/>
              </a:solidFill>
              <a:effectLst/>
            </a:endParaRPr>
          </a:p>
          <a:p>
            <a:pPr marL="0" marR="0" lvl="1" indent="0" algn="l" defTabSz="457200" rtl="0" eaLnBrk="1" fontAlgn="auto" latinLnBrk="0" hangingPunct="1">
              <a:lnSpc>
                <a:spcPct val="100000"/>
              </a:lnSpc>
              <a:spcBef>
                <a:spcPts val="0"/>
              </a:spcBef>
              <a:spcAft>
                <a:spcPts val="0"/>
              </a:spcAft>
              <a:buClrTx/>
              <a:buSzTx/>
              <a:buFontTx/>
              <a:buNone/>
              <a:tabLst/>
              <a:defRPr/>
            </a:pPr>
            <a:r>
              <a:rPr lang="en-US" kern="1200" dirty="0">
                <a:solidFill>
                  <a:schemeClr val="tx1"/>
                </a:solidFill>
                <a:effectLst/>
              </a:rPr>
              <a:t>Apache Spark is an open source, general purpose processing engine that allows data scientists to build and run fast and sophisticated applications on Hadoop. Spark provides a set of simple and easy-to-understand programming APIs that are used to build applications at a rapid pace in Scala. </a:t>
            </a:r>
            <a:r>
              <a:rPr lang="en-US" dirty="0"/>
              <a:t>The Spark Engine supports a set of high-level tools that support SQL-like queries, streaming data applications, complex analytics such as machine learning, and graph algorithms. </a:t>
            </a:r>
            <a:endParaRPr lang="en-US" kern="1200" dirty="0">
              <a:solidFill>
                <a:schemeClr val="tx1"/>
              </a:solidFill>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12</a:t>
            </a:fld>
            <a:endParaRPr lang="en-US" dirty="0"/>
          </a:p>
        </p:txBody>
      </p:sp>
    </p:spTree>
    <p:extLst>
      <p:ext uri="{BB962C8B-B14F-4D97-AF65-F5344CB8AC3E}">
        <p14:creationId xmlns:p14="http://schemas.microsoft.com/office/powerpoint/2010/main" val="81653460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DStreams</a:t>
            </a:r>
            <a:r>
              <a:rPr lang="en-US" baseline="0" dirty="0"/>
              <a:t> have some differences compared to traditional RDDs. The first, and perhaps most consequential difference is that DStreams contain data and physically exist in memory from the moment of creation. Traditional RDDs, on the other hand, are sets of instructions that don't actually contain in-memory data until an action is performed. The second big difference is that, by default, DStreams only exist in memory until the next batch of data is ready to be processed. A third, minor difference is terminology: while you perform transformations on both RDDs and DStreams, RDDs create results via "actions" whereas DStreams use similar "outputs."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120</a:t>
            </a:fld>
            <a:endParaRPr lang="en-US" dirty="0"/>
          </a:p>
        </p:txBody>
      </p:sp>
    </p:spTree>
    <p:extLst>
      <p:ext uri="{BB962C8B-B14F-4D97-AF65-F5344CB8AC3E}">
        <p14:creationId xmlns:p14="http://schemas.microsoft.com/office/powerpoint/2010/main" val="38712604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DStreams</a:t>
            </a:r>
            <a:r>
              <a:rPr lang="en-US" baseline="0" dirty="0">
                <a:latin typeface="Calibri" charset="0"/>
              </a:rPr>
              <a:t> are fault tolerant, meaning they are written to a minimum of two executors at the moment of creation. The loss of a single executor will not result in the loss of the DStream.</a:t>
            </a:r>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730C275A-0AFF-864C-91E8-3842F3A264C9}" type="slidenum">
              <a:rPr lang="en-US" smtClean="0">
                <a:solidFill>
                  <a:prstClr val="black"/>
                </a:solidFill>
                <a:latin typeface="Calibri"/>
              </a:rPr>
              <a:pPr>
                <a:defRPr/>
              </a:pPr>
              <a:t>121</a:t>
            </a:fld>
            <a:endParaRPr lang="en-US" dirty="0">
              <a:solidFill>
                <a:prstClr val="black"/>
              </a:solidFill>
              <a:latin typeface="Calibri"/>
            </a:endParaRPr>
          </a:p>
        </p:txBody>
      </p:sp>
    </p:spTree>
    <p:extLst>
      <p:ext uri="{BB962C8B-B14F-4D97-AF65-F5344CB8AC3E}">
        <p14:creationId xmlns:p14="http://schemas.microsoft.com/office/powerpoint/2010/main" val="233699312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By default, receivers are highly available. If the executor running the receiver goes down, the receiver will be immediately restarted in</a:t>
            </a:r>
            <a:r>
              <a:rPr lang="en-US" baseline="0" dirty="0">
                <a:latin typeface="Calibri" charset="0"/>
              </a:rPr>
              <a:t> another executor. </a:t>
            </a:r>
            <a:endParaRPr lang="en-US" dirty="0">
              <a:latin typeface="Calibri" charset="0"/>
            </a:endParaRPr>
          </a:p>
          <a:p>
            <a:endParaRPr lang="en-US" dirty="0">
              <a:latin typeface="Calibri"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As mentioned</a:t>
            </a:r>
            <a:r>
              <a:rPr lang="en-US" baseline="0" dirty="0">
                <a:latin typeface="Calibri" charset="0"/>
              </a:rPr>
              <a:t> earlier, Spark Streaming performs micro-batching rather than true bit-by-bit streaming. Collecting and processing data in batches can be more efficient in terms of resource utilization, but comes at a cost of latency and risk of small amounts of lost data. Spark Streaming can be configured to process batch sizes as small as one second, which takes approximately another second to process, for a two-second delay from the moment the data is received until a response can be generated.  This introduces a small risk of data loss, which can be mitigated by the use of reliable receivers (available in the Scala and Java APIs only at the time of this writing) and intelligent data sources. </a:t>
            </a:r>
            <a:endParaRPr lang="en-US" dirty="0">
              <a:latin typeface="Calibri" charset="0"/>
            </a:endParaRPr>
          </a:p>
          <a:p>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730C275A-0AFF-864C-91E8-3842F3A264C9}" type="slidenum">
              <a:rPr lang="en-US" smtClean="0">
                <a:solidFill>
                  <a:prstClr val="black"/>
                </a:solidFill>
                <a:latin typeface="Calibri"/>
              </a:rPr>
              <a:pPr>
                <a:defRPr/>
              </a:pPr>
              <a:t>122</a:t>
            </a:fld>
            <a:endParaRPr lang="en-US" dirty="0">
              <a:solidFill>
                <a:prstClr val="black"/>
              </a:solidFill>
              <a:latin typeface="Calibri"/>
            </a:endParaRPr>
          </a:p>
        </p:txBody>
      </p:sp>
    </p:spTree>
    <p:extLst>
      <p:ext uri="{BB962C8B-B14F-4D97-AF65-F5344CB8AC3E}">
        <p14:creationId xmlns:p14="http://schemas.microsoft.com/office/powerpoint/2010/main" val="26840998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By default,</a:t>
            </a:r>
            <a:r>
              <a:rPr lang="en-US" baseline="0" dirty="0">
                <a:latin typeface="Calibri" charset="0"/>
              </a:rPr>
              <a:t> receivers are "unreliable." This means there is:</a:t>
            </a:r>
          </a:p>
          <a:p>
            <a:endParaRPr lang="en-US" baseline="0" dirty="0">
              <a:latin typeface="Calibri" charset="0"/>
            </a:endParaRPr>
          </a:p>
          <a:p>
            <a:pPr marL="628650" lvl="1" indent="-171450">
              <a:spcBef>
                <a:spcPts val="930"/>
              </a:spcBef>
              <a:buFont typeface="Arial" panose="020B0604020202020204" pitchFamily="34" charset="0"/>
              <a:buChar char="•"/>
            </a:pPr>
            <a:r>
              <a:rPr lang="en-US" dirty="0">
                <a:latin typeface="Arial" charset="0"/>
                <a:ea typeface="ヒラギノ角ゴ Pro W3" charset="0"/>
                <a:cs typeface="ヒラギノ角ゴ Pro W3" charset="0"/>
              </a:rPr>
              <a:t>No acknowledgment between receiver and source</a:t>
            </a:r>
          </a:p>
          <a:p>
            <a:pPr marL="628650" lvl="1" indent="-171450">
              <a:spcBef>
                <a:spcPts val="930"/>
              </a:spcBef>
              <a:buFont typeface="Arial" panose="020B0604020202020204" pitchFamily="34" charset="0"/>
              <a:buChar char="•"/>
            </a:pPr>
            <a:r>
              <a:rPr lang="en-US" dirty="0">
                <a:latin typeface="Arial" charset="0"/>
                <a:ea typeface="ヒラギノ角ゴ Pro W3" charset="0"/>
                <a:cs typeface="ヒラギノ角ゴ Pro W3" charset="0"/>
              </a:rPr>
              <a:t>No record of whether data has been successfully written </a:t>
            </a:r>
          </a:p>
          <a:p>
            <a:pPr marL="628650" lvl="1" indent="-171450">
              <a:spcBef>
                <a:spcPts val="930"/>
              </a:spcBef>
              <a:buFont typeface="Arial" panose="020B0604020202020204" pitchFamily="34" charset="0"/>
              <a:buChar char="•"/>
            </a:pPr>
            <a:r>
              <a:rPr lang="en-US" dirty="0">
                <a:latin typeface="Arial" charset="0"/>
                <a:ea typeface="ヒラギノ角ゴ Pro W3" charset="0"/>
                <a:cs typeface="ヒラギノ角ゴ Pro W3" charset="0"/>
              </a:rPr>
              <a:t>No ability to ask for retransmission for missed data</a:t>
            </a:r>
          </a:p>
          <a:p>
            <a:pPr marL="628650" lvl="1" indent="-171450">
              <a:spcBef>
                <a:spcPts val="930"/>
              </a:spcBef>
              <a:buFont typeface="Arial" panose="020B0604020202020204" pitchFamily="34" charset="0"/>
              <a:buChar char="•"/>
            </a:pPr>
            <a:r>
              <a:rPr lang="en-US" dirty="0">
                <a:latin typeface="Arial" charset="0"/>
                <a:ea typeface="ヒラギノ角ゴ Pro W3" charset="0"/>
                <a:cs typeface="ヒラギノ角ゴ Pro W3" charset="0"/>
              </a:rPr>
              <a:t>Possibility for data loss if receiver is lost</a:t>
            </a:r>
          </a:p>
          <a:p>
            <a:endParaRPr lang="en-US" dirty="0">
              <a:latin typeface="Calibri" charset="0"/>
            </a:endParaRPr>
          </a:p>
          <a:p>
            <a:r>
              <a:rPr lang="en-US" dirty="0">
                <a:latin typeface="Calibri" charset="0"/>
              </a:rPr>
              <a:t>To implement</a:t>
            </a:r>
            <a:r>
              <a:rPr lang="en-US" baseline="0" dirty="0">
                <a:latin typeface="Calibri" charset="0"/>
              </a:rPr>
              <a:t> a reliable receiver, a custom receiver must be created. A reliable receiver implements a handshake mechanism that acknowledges that data has been received and processed. Assuming the data source is also intelligent, it will wait to discard the data on the other side until this acknowledgement has been received, which also means it can retransmit it in the event of data loss. Custom receivers are available in the Scala and Java Spark Streaming APIs only, and are not available in Python. For more information on creating and implementing custom / reliable receivers, please refer to Spark Streaming documentation. </a:t>
            </a:r>
            <a:endParaRPr lang="en-US" dirty="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AF5D8A3B-E2C7-C94B-87A1-BC83C3643BFB}" type="slidenum">
              <a:rPr lang="en-US" smtClean="0">
                <a:solidFill>
                  <a:prstClr val="black"/>
                </a:solidFill>
                <a:latin typeface="Calibri"/>
              </a:rPr>
              <a:pPr>
                <a:defRPr/>
              </a:pPr>
              <a:t>123</a:t>
            </a:fld>
            <a:endParaRPr lang="en-US" dirty="0">
              <a:solidFill>
                <a:prstClr val="black"/>
              </a:solidFill>
              <a:latin typeface="Calibri"/>
            </a:endParaRPr>
          </a:p>
        </p:txBody>
      </p:sp>
    </p:spTree>
    <p:extLst>
      <p:ext uri="{BB962C8B-B14F-4D97-AF65-F5344CB8AC3E}">
        <p14:creationId xmlns:p14="http://schemas.microsoft.com/office/powerpoint/2010/main" val="18181700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Streaming can receive data</a:t>
            </a:r>
            <a:r>
              <a:rPr lang="en-US" baseline="0" dirty="0"/>
              <a:t> from multiple sources, both basic and advanced types. Basic sources include monitoring HDFS directories and ingesting any new files that are created as streamed data, text streaming via a TCP socket connection, and even setting up queues of traditional RDDs that can be used to test a streaming application. Advanced sources include Apache Kafka, Amazon Kinesis, Apache Flume, and MQTT.</a:t>
            </a:r>
          </a:p>
          <a:p>
            <a:endParaRPr lang="en-US" baseline="0" dirty="0"/>
          </a:p>
          <a:p>
            <a:r>
              <a:rPr lang="en-US" baseline="0" dirty="0"/>
              <a:t>Note: Additional data sources are available via the Scala and Java APIs. Please refer to the Spark Streaming documentation for additional information.</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124</a:t>
            </a:fld>
            <a:endParaRPr lang="en-US" dirty="0"/>
          </a:p>
        </p:txBody>
      </p:sp>
    </p:spTree>
    <p:extLst>
      <p:ext uri="{BB962C8B-B14F-4D97-AF65-F5344CB8AC3E}">
        <p14:creationId xmlns:p14="http://schemas.microsoft.com/office/powerpoint/2010/main" val="6761487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125</a:t>
            </a:fld>
            <a:endParaRPr lang="en-US"/>
          </a:p>
        </p:txBody>
      </p:sp>
    </p:spTree>
    <p:extLst>
      <p:ext uri="{BB962C8B-B14F-4D97-AF65-F5344CB8AC3E}">
        <p14:creationId xmlns:p14="http://schemas.microsoft.com/office/powerpoint/2010/main" val="38602847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Streaming</a:t>
            </a:r>
            <a:r>
              <a:rPr lang="en-US" baseline="0" dirty="0"/>
              <a:t> extends the Spark Core architecture model by layering in a </a:t>
            </a:r>
            <a:r>
              <a:rPr lang="en-US" baseline="0" dirty="0" err="1"/>
              <a:t>StreamingContext</a:t>
            </a:r>
            <a:r>
              <a:rPr lang="en-US" baseline="0" dirty="0"/>
              <a:t> on top of the </a:t>
            </a:r>
            <a:r>
              <a:rPr lang="en-US" baseline="0" dirty="0" err="1"/>
              <a:t>SparkContext</a:t>
            </a:r>
            <a:r>
              <a:rPr lang="en-US" baseline="0" dirty="0"/>
              <a:t>. The </a:t>
            </a:r>
            <a:r>
              <a:rPr lang="en-US" baseline="0" dirty="0" err="1"/>
              <a:t>StreamingContext</a:t>
            </a:r>
            <a:r>
              <a:rPr lang="en-US" baseline="0" dirty="0"/>
              <a:t> acts as the entry point for streaming applications. It is responsible for setting up the receiver and enables real-time transformations on DStreams. It also produces various types of output.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126</a:t>
            </a:fld>
            <a:endParaRPr lang="en-US" dirty="0"/>
          </a:p>
        </p:txBody>
      </p:sp>
    </p:spTree>
    <p:extLst>
      <p:ext uri="{BB962C8B-B14F-4D97-AF65-F5344CB8AC3E}">
        <p14:creationId xmlns:p14="http://schemas.microsoft.com/office/powerpoint/2010/main" val="7512104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running streaming applications, it is required to utilize</a:t>
            </a:r>
            <a:r>
              <a:rPr lang="en-US" baseline="0" dirty="0"/>
              <a:t> multiple CPU cores. A Spark Streaming application should have a number of cores equal to the number of DStreams being ingested plus a core for the receiver itself. Thus, if you have 20 DStreams, you should have 21 CPU cores available. This behavior can be controlled by modifying the MASTER environment variable, which in the REPL can be done at launch. For example, to utilize two cores in </a:t>
            </a:r>
            <a:r>
              <a:rPr lang="en-US" baseline="0" dirty="0" err="1"/>
              <a:t>pyspark</a:t>
            </a:r>
            <a:r>
              <a:rPr lang="en-US" baseline="0" dirty="0"/>
              <a:t>:</a:t>
            </a:r>
          </a:p>
          <a:p>
            <a:endParaRPr lang="en-US" baseline="0" dirty="0"/>
          </a:p>
          <a:p>
            <a:r>
              <a:rPr lang="en-US" baseline="0" dirty="0"/>
              <a:t># </a:t>
            </a:r>
            <a:r>
              <a:rPr lang="en-US" baseline="0" dirty="0" err="1"/>
              <a:t>pyspark</a:t>
            </a:r>
            <a:r>
              <a:rPr lang="en-US" baseline="0" dirty="0"/>
              <a:t> --master local[2]</a:t>
            </a:r>
            <a:endParaRPr lang="en-US" dirty="0"/>
          </a:p>
          <a:p>
            <a:endParaRPr lang="en-US" dirty="0"/>
          </a:p>
          <a:p>
            <a:endParaRPr lang="en-US" dirty="0"/>
          </a:p>
          <a:p>
            <a:r>
              <a:rPr lang="en-US" b="1" i="1" dirty="0"/>
              <a:t>Instructors Only: https://spark.apache.org/docs/latest/programming-guide.html</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127</a:t>
            </a:fld>
            <a:endParaRPr lang="en-US" dirty="0"/>
          </a:p>
        </p:txBody>
      </p:sp>
    </p:spTree>
    <p:extLst>
      <p:ext uri="{BB962C8B-B14F-4D97-AF65-F5344CB8AC3E}">
        <p14:creationId xmlns:p14="http://schemas.microsoft.com/office/powerpoint/2010/main" val="377916584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To launch the </a:t>
            </a:r>
            <a:r>
              <a:rPr lang="en-US" dirty="0" err="1">
                <a:latin typeface="Calibri" charset="0"/>
              </a:rPr>
              <a:t>StreamingContext</a:t>
            </a:r>
            <a:r>
              <a:rPr lang="en-US" dirty="0">
                <a:latin typeface="Calibri" charset="0"/>
              </a:rPr>
              <a:t>, you first need to import the </a:t>
            </a:r>
            <a:r>
              <a:rPr lang="en-US" dirty="0" err="1">
                <a:latin typeface="Calibri" charset="0"/>
              </a:rPr>
              <a:t>StreamingContext</a:t>
            </a:r>
            <a:r>
              <a:rPr lang="en-US" dirty="0">
                <a:latin typeface="Calibri" charset="0"/>
              </a:rPr>
              <a:t> API.</a:t>
            </a:r>
            <a:r>
              <a:rPr lang="en-US" baseline="0" dirty="0">
                <a:latin typeface="Calibri" charset="0"/>
              </a:rPr>
              <a:t> In </a:t>
            </a:r>
            <a:r>
              <a:rPr lang="en-US" baseline="0" dirty="0" err="1">
                <a:latin typeface="Calibri" charset="0"/>
              </a:rPr>
              <a:t>pyspark</a:t>
            </a:r>
            <a:r>
              <a:rPr lang="en-US" baseline="0" dirty="0">
                <a:latin typeface="Calibri" charset="0"/>
              </a:rPr>
              <a:t>, the code to perform this operation would be:</a:t>
            </a:r>
          </a:p>
          <a:p>
            <a:endParaRPr lang="en-US" baseline="0" dirty="0">
              <a:latin typeface="Calibri" charset="0"/>
            </a:endParaRPr>
          </a:p>
          <a:p>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pyspark.streaming</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Next, you create an</a:t>
            </a:r>
            <a:r>
              <a:rPr lang="en-US" baseline="0" dirty="0">
                <a:latin typeface="Courier New" panose="02070309020205020404" pitchFamily="49" charset="0"/>
                <a:cs typeface="Courier New" panose="02070309020205020404" pitchFamily="49" charset="0"/>
              </a:rPr>
              <a:t> instance of the </a:t>
            </a:r>
            <a:r>
              <a:rPr lang="en-US" baseline="0" dirty="0" err="1">
                <a:latin typeface="Courier New" panose="02070309020205020404" pitchFamily="49" charset="0"/>
                <a:cs typeface="Courier New" panose="02070309020205020404" pitchFamily="49" charset="0"/>
              </a:rPr>
              <a:t>StreamingContext</a:t>
            </a:r>
            <a:r>
              <a:rPr lang="en-US" baseline="0" dirty="0">
                <a:latin typeface="Courier New" panose="02070309020205020404" pitchFamily="49" charset="0"/>
                <a:cs typeface="Courier New" panose="02070309020205020404" pitchFamily="49" charset="0"/>
              </a:rPr>
              <a:t>. When doing so, you supply the name of the </a:t>
            </a:r>
            <a:r>
              <a:rPr lang="en-US" baseline="0" dirty="0" err="1">
                <a:latin typeface="Courier New" panose="02070309020205020404" pitchFamily="49" charset="0"/>
                <a:cs typeface="Courier New" panose="02070309020205020404" pitchFamily="49" charset="0"/>
              </a:rPr>
              <a:t>SparkContext</a:t>
            </a:r>
            <a:r>
              <a:rPr lang="en-US" baseline="0" dirty="0">
                <a:latin typeface="Courier New" panose="02070309020205020404" pitchFamily="49" charset="0"/>
                <a:cs typeface="Courier New" panose="02070309020205020404" pitchFamily="49" charset="0"/>
              </a:rPr>
              <a:t> in use, as well as the time interval (in seconds) for the receiver to collect data for micro-batch processing. When using a REPL, the </a:t>
            </a:r>
            <a:r>
              <a:rPr lang="en-US" baseline="0" dirty="0" err="1">
                <a:latin typeface="Courier New" panose="02070309020205020404" pitchFamily="49" charset="0"/>
                <a:cs typeface="Courier New" panose="02070309020205020404" pitchFamily="49" charset="0"/>
              </a:rPr>
              <a:t>SparkContext</a:t>
            </a:r>
            <a:r>
              <a:rPr lang="en-US" baseline="0" dirty="0">
                <a:latin typeface="Courier New" panose="02070309020205020404" pitchFamily="49" charset="0"/>
                <a:cs typeface="Courier New" panose="02070309020205020404" pitchFamily="49" charset="0"/>
              </a:rPr>
              <a:t> will be named </a:t>
            </a:r>
            <a:r>
              <a:rPr lang="en-US" baseline="0" dirty="0" err="1">
                <a:latin typeface="Courier New" panose="02070309020205020404" pitchFamily="49" charset="0"/>
                <a:cs typeface="Courier New" panose="02070309020205020404" pitchFamily="49" charset="0"/>
              </a:rPr>
              <a:t>sc</a:t>
            </a:r>
            <a:r>
              <a:rPr lang="en-US" baseline="0" dirty="0">
                <a:latin typeface="Courier New" panose="02070309020205020404" pitchFamily="49" charset="0"/>
                <a:cs typeface="Courier New" panose="02070309020205020404" pitchFamily="49" charset="0"/>
              </a:rPr>
              <a:t> by default. For example, when creating an instance of </a:t>
            </a:r>
            <a:r>
              <a:rPr lang="en-US" baseline="0" dirty="0" err="1">
                <a:latin typeface="Courier New" panose="02070309020205020404" pitchFamily="49" charset="0"/>
                <a:cs typeface="Courier New" panose="02070309020205020404" pitchFamily="49" charset="0"/>
              </a:rPr>
              <a:t>StreamingContext</a:t>
            </a:r>
            <a:r>
              <a:rPr lang="en-US" baseline="0" dirty="0">
                <a:latin typeface="Courier New" panose="02070309020205020404" pitchFamily="49" charset="0"/>
                <a:cs typeface="Courier New" panose="02070309020205020404" pitchFamily="49" charset="0"/>
              </a:rPr>
              <a:t> named </a:t>
            </a:r>
            <a:r>
              <a:rPr lang="en-US" baseline="0" dirty="0" err="1">
                <a:latin typeface="Courier New" panose="02070309020205020404" pitchFamily="49" charset="0"/>
                <a:cs typeface="Courier New" panose="02070309020205020404" pitchFamily="49" charset="0"/>
              </a:rPr>
              <a:t>ssc</a:t>
            </a:r>
            <a:r>
              <a:rPr lang="en-US" baseline="0" dirty="0">
                <a:latin typeface="Courier New" panose="02070309020205020404" pitchFamily="49" charset="0"/>
                <a:cs typeface="Courier New" panose="02070309020205020404" pitchFamily="49" charset="0"/>
              </a:rPr>
              <a:t>, in the </a:t>
            </a:r>
            <a:r>
              <a:rPr lang="en-US" baseline="0" dirty="0" err="1">
                <a:latin typeface="Courier New" panose="02070309020205020404" pitchFamily="49" charset="0"/>
                <a:cs typeface="Courier New" panose="02070309020205020404" pitchFamily="49" charset="0"/>
              </a:rPr>
              <a:t>pyspark</a:t>
            </a:r>
            <a:r>
              <a:rPr lang="en-US" baseline="0" dirty="0">
                <a:latin typeface="Courier New" panose="02070309020205020404" pitchFamily="49" charset="0"/>
                <a:cs typeface="Courier New" panose="02070309020205020404" pitchFamily="49" charset="0"/>
              </a:rPr>
              <a:t> REPL, with a micro-batch interval of one second, you would use the following code:</a:t>
            </a:r>
          </a:p>
          <a:p>
            <a:endParaRPr lang="en-US" baseline="0" dirty="0">
              <a:latin typeface="Courier New" panose="02070309020205020404" pitchFamily="49" charset="0"/>
              <a:cs typeface="Courier New" panose="02070309020205020404" pitchFamily="49" charset="0"/>
            </a:endParaRPr>
          </a:p>
          <a:p>
            <a:r>
              <a:rPr lang="en-US" baseline="0" dirty="0" err="1">
                <a:latin typeface="Courier New" panose="02070309020205020404" pitchFamily="49" charset="0"/>
                <a:cs typeface="Courier New" panose="02070309020205020404" pitchFamily="49" charset="0"/>
              </a:rPr>
              <a:t>ssc</a:t>
            </a:r>
            <a:r>
              <a:rPr lang="en-US" baseline="0" dirty="0">
                <a:latin typeface="Courier New" panose="02070309020205020404" pitchFamily="49" charset="0"/>
                <a:cs typeface="Courier New" panose="02070309020205020404" pitchFamily="49" charset="0"/>
              </a:rPr>
              <a:t> = </a:t>
            </a:r>
            <a:r>
              <a:rPr lang="en-US" baseline="0" dirty="0" err="1">
                <a:latin typeface="Courier New" panose="02070309020205020404" pitchFamily="49" charset="0"/>
                <a:cs typeface="Courier New" panose="02070309020205020404" pitchFamily="49" charset="0"/>
              </a:rPr>
              <a:t>StreamingContext</a:t>
            </a:r>
            <a:r>
              <a:rPr lang="en-US" baseline="0" dirty="0">
                <a:latin typeface="Courier New" panose="02070309020205020404" pitchFamily="49" charset="0"/>
                <a:cs typeface="Courier New" panose="02070309020205020404" pitchFamily="49" charset="0"/>
              </a:rPr>
              <a:t>(</a:t>
            </a:r>
            <a:r>
              <a:rPr lang="en-US" baseline="0" dirty="0" err="1">
                <a:latin typeface="Courier New" panose="02070309020205020404" pitchFamily="49" charset="0"/>
                <a:cs typeface="Courier New" panose="02070309020205020404" pitchFamily="49" charset="0"/>
              </a:rPr>
              <a:t>sc</a:t>
            </a:r>
            <a:r>
              <a:rPr lang="en-US" baseline="0" dirty="0">
                <a:latin typeface="Courier New" panose="02070309020205020404" pitchFamily="49" charset="0"/>
                <a:cs typeface="Courier New" panose="02070309020205020404" pitchFamily="49" charset="0"/>
              </a:rPr>
              <a:t>, 1)</a:t>
            </a:r>
          </a:p>
          <a:p>
            <a:endParaRPr lang="en-US" baseline="0" dirty="0">
              <a:latin typeface="Courier New" panose="02070309020205020404" pitchFamily="49" charset="0"/>
              <a:cs typeface="Courier New" panose="02070309020205020404" pitchFamily="49" charset="0"/>
            </a:endParaRPr>
          </a:p>
          <a:p>
            <a:r>
              <a:rPr lang="en-US" baseline="0" dirty="0">
                <a:latin typeface="Courier New" panose="02070309020205020404" pitchFamily="49" charset="0"/>
                <a:cs typeface="Courier New" panose="02070309020205020404" pitchFamily="49" charset="0"/>
              </a:rPr>
              <a:t>*Note: This operation will return an error if the </a:t>
            </a:r>
            <a:r>
              <a:rPr lang="en-US" baseline="0" dirty="0" err="1">
                <a:latin typeface="Courier New" panose="02070309020205020404" pitchFamily="49" charset="0"/>
                <a:cs typeface="Courier New" panose="02070309020205020404" pitchFamily="49" charset="0"/>
              </a:rPr>
              <a:t>StreamingContext</a:t>
            </a:r>
            <a:r>
              <a:rPr lang="en-US" baseline="0" dirty="0">
                <a:latin typeface="Courier New" panose="02070309020205020404" pitchFamily="49" charset="0"/>
                <a:cs typeface="Courier New" panose="02070309020205020404" pitchFamily="49" charset="0"/>
              </a:rPr>
              <a:t> API has not been imported. </a:t>
            </a:r>
          </a:p>
          <a:p>
            <a:endParaRPr lang="en-US" baseline="0" dirty="0">
              <a:latin typeface="Courier New" panose="02070309020205020404" pitchFamily="49" charset="0"/>
              <a:cs typeface="Courier New" panose="02070309020205020404" pitchFamily="49" charset="0"/>
            </a:endParaRPr>
          </a:p>
          <a:p>
            <a:r>
              <a:rPr lang="en-US" dirty="0">
                <a:latin typeface="Calibri" charset="0"/>
              </a:rPr>
              <a:t>Both the name of the </a:t>
            </a:r>
            <a:r>
              <a:rPr lang="en-US" dirty="0" err="1">
                <a:latin typeface="Calibri" charset="0"/>
              </a:rPr>
              <a:t>SparkStreaming</a:t>
            </a:r>
            <a:r>
              <a:rPr lang="en-US" dirty="0">
                <a:latin typeface="Calibri" charset="0"/>
              </a:rPr>
              <a:t> instance and the time interval can be modified to fit your purposes. Here's</a:t>
            </a:r>
            <a:r>
              <a:rPr lang="en-US" baseline="0" dirty="0">
                <a:latin typeface="Calibri" charset="0"/>
              </a:rPr>
              <a:t> an example of creating a </a:t>
            </a:r>
            <a:r>
              <a:rPr lang="en-US" baseline="0" dirty="0" err="1">
                <a:latin typeface="Calibri" charset="0"/>
              </a:rPr>
              <a:t>StreamingContext</a:t>
            </a:r>
            <a:r>
              <a:rPr lang="en-US" baseline="0" dirty="0">
                <a:latin typeface="Calibri" charset="0"/>
              </a:rPr>
              <a:t> instance with a 10-second micro-batch interval:</a:t>
            </a:r>
          </a:p>
          <a:p>
            <a:endParaRPr lang="en-US" baseline="0" dirty="0">
              <a:latin typeface="Calibri"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sscTen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10)</a:t>
            </a:r>
          </a:p>
          <a:p>
            <a:endParaRPr lang="en-US" dirty="0">
              <a:latin typeface="Calibri" charset="0"/>
            </a:endParaRPr>
          </a:p>
          <a:p>
            <a:r>
              <a:rPr lang="en-US" dirty="0">
                <a:latin typeface="Calibri" charset="0"/>
              </a:rPr>
              <a:t>It is important to note, that while multiple instances of </a:t>
            </a:r>
            <a:r>
              <a:rPr lang="en-US" dirty="0" err="1">
                <a:latin typeface="Calibri" charset="0"/>
              </a:rPr>
              <a:t>StreamingContext</a:t>
            </a:r>
            <a:r>
              <a:rPr lang="en-US" baseline="0" dirty="0">
                <a:latin typeface="Calibri" charset="0"/>
              </a:rPr>
              <a:t> can be defined,</a:t>
            </a:r>
            <a:r>
              <a:rPr lang="en-US" dirty="0">
                <a:latin typeface="Calibri" charset="0"/>
              </a:rPr>
              <a:t> only a single instance of </a:t>
            </a:r>
            <a:r>
              <a:rPr lang="en-US" dirty="0" err="1">
                <a:latin typeface="Calibri" charset="0"/>
              </a:rPr>
              <a:t>SparkContext</a:t>
            </a:r>
            <a:r>
              <a:rPr lang="en-US" dirty="0">
                <a:latin typeface="Calibri" charset="0"/>
              </a:rPr>
              <a:t> can run per JVM. Once running, another instance will fail to launch. In fact, once the current instance has been stopped, it cannot be launched again</a:t>
            </a:r>
            <a:r>
              <a:rPr lang="en-US" baseline="0" dirty="0">
                <a:latin typeface="Calibri" charset="0"/>
              </a:rPr>
              <a:t> in the same JVM. Thus, while the REPL is a useful tool for learning and perhaps testing Spark Streaming applications, in production it would be problematic because every time a developer wanted to test a slightly different application, it would require stopping and restarting the REPL itself. </a:t>
            </a:r>
            <a:endParaRPr lang="en-US" dirty="0">
              <a:latin typeface="Calibri" charset="0"/>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pPr/>
              <a:t>128</a:t>
            </a:fld>
            <a:endParaRPr lang="en-US" dirty="0"/>
          </a:p>
        </p:txBody>
      </p:sp>
    </p:spTree>
    <p:extLst>
      <p:ext uri="{BB962C8B-B14F-4D97-AF65-F5344CB8AC3E}">
        <p14:creationId xmlns:p14="http://schemas.microsoft.com/office/powerpoint/2010/main" val="23041535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stream by monitoring an HDFS directory and ingesting</a:t>
            </a:r>
            <a:r>
              <a:rPr lang="en-US" baseline="0" dirty="0"/>
              <a:t> any new files that appear, choose a variable name for the DStream, then call the </a:t>
            </a:r>
            <a:r>
              <a:rPr lang="en-US" baseline="0" dirty="0" err="1"/>
              <a:t>textFileStream</a:t>
            </a:r>
            <a:r>
              <a:rPr lang="en-US" baseline="0" dirty="0"/>
              <a:t>() function from the </a:t>
            </a:r>
            <a:r>
              <a:rPr lang="en-US" baseline="0" dirty="0" err="1"/>
              <a:t>StreamingContext</a:t>
            </a:r>
            <a:r>
              <a:rPr lang="en-US" baseline="0" dirty="0"/>
              <a:t> API and supply the full path to the appropriate HDFS directory. For example:</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hdfsInputDS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ssc.textFileStream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someHDFSdirectory</a:t>
            </a:r>
            <a:r>
              <a:rPr lang="en-US" dirty="0">
                <a:latin typeface="Courier New" panose="02070309020205020404" pitchFamily="49" charset="0"/>
                <a:cs typeface="Courier New" panose="02070309020205020404" pitchFamily="49" charset="0"/>
              </a:rPr>
              <a:t>")</a:t>
            </a:r>
          </a:p>
          <a:p>
            <a:endParaRPr lang="en-US" dirty="0"/>
          </a:p>
          <a:p>
            <a:r>
              <a:rPr lang="en-US" dirty="0"/>
              <a:t>Note: If the HDFS directory exists on the cluster</a:t>
            </a:r>
            <a:r>
              <a:rPr lang="en-US" baseline="0" dirty="0"/>
              <a:t> the application is attached to, only the path needs to be provided. If it exists on a separate cluster, prepend the path with "</a:t>
            </a:r>
            <a:r>
              <a:rPr lang="en-US" baseline="0" dirty="0" err="1"/>
              <a:t>hdfs</a:t>
            </a:r>
            <a:r>
              <a:rPr lang="en-US" baseline="0" dirty="0"/>
              <a:t>:/nodename:8020/…"</a:t>
            </a:r>
          </a:p>
          <a:p>
            <a:endParaRPr lang="en-US" baseline="0" dirty="0"/>
          </a:p>
          <a:p>
            <a:r>
              <a:rPr lang="en-US" baseline="0" dirty="0"/>
              <a:t>To create a stream by monitoring a TCP socket source, choose a variable name for the DStream, then call the </a:t>
            </a:r>
            <a:r>
              <a:rPr lang="en-US" baseline="0" dirty="0" err="1"/>
              <a:t>socketTextStream</a:t>
            </a:r>
            <a:r>
              <a:rPr lang="en-US" baseline="0" dirty="0"/>
              <a:t>() function and supply the source hostname or IP address (whichever is appropriate in your situation) and the port number to monitor. For example:</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tcpInputDS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ssc.socketTextStream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someHostname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portNumber</a:t>
            </a:r>
            <a:r>
              <a:rPr lang="en-US" dirty="0">
                <a:latin typeface="Courier New" panose="02070309020205020404" pitchFamily="49" charset="0"/>
                <a:cs typeface="Courier New" panose="02070309020205020404" pitchFamily="49" charset="0"/>
              </a:rPr>
              <a:t>)</a:t>
            </a:r>
          </a:p>
          <a:p>
            <a:endParaRPr lang="en-US" dirty="0"/>
          </a:p>
          <a:p>
            <a:r>
              <a:rPr lang="en-US" dirty="0"/>
              <a:t>Note that in both examples, the name of the </a:t>
            </a:r>
            <a:r>
              <a:rPr lang="en-US" dirty="0" err="1"/>
              <a:t>StreamingContext</a:t>
            </a:r>
            <a:r>
              <a:rPr lang="en-US" dirty="0"/>
              <a:t> instance had to be specified before calling the function. Otherwise, the application would have tried to call this from the default </a:t>
            </a:r>
            <a:r>
              <a:rPr lang="en-US" dirty="0" err="1"/>
              <a:t>SparkContext</a:t>
            </a:r>
            <a:r>
              <a:rPr lang="en-US" dirty="0"/>
              <a:t>, and since these functions to not exist outside of Spark Streaming,</a:t>
            </a:r>
            <a:r>
              <a:rPr lang="en-US" baseline="0" dirty="0"/>
              <a:t> and error would have been returned.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129</a:t>
            </a:fld>
            <a:endParaRPr lang="en-US" dirty="0"/>
          </a:p>
        </p:txBody>
      </p:sp>
    </p:spTree>
    <p:extLst>
      <p:ext uri="{BB962C8B-B14F-4D97-AF65-F5344CB8AC3E}">
        <p14:creationId xmlns:p14="http://schemas.microsoft.com/office/powerpoint/2010/main" val="171975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effectLst/>
              </a:rPr>
              <a:t>Apache Falcon is a data governance</a:t>
            </a:r>
            <a:r>
              <a:rPr lang="en-US" baseline="0" dirty="0">
                <a:effectLst/>
              </a:rPr>
              <a:t> tool. </a:t>
            </a:r>
            <a:r>
              <a:rPr lang="en-US" dirty="0"/>
              <a:t>It provides a workflow orchestration framework designed for data motion, coordination of data pipelines, lifecycle management, and data discovery.</a:t>
            </a:r>
            <a:r>
              <a:rPr lang="en-US" baseline="0" dirty="0"/>
              <a:t> Falcon enables data stewards</a:t>
            </a:r>
            <a:r>
              <a:rPr lang="en-US" dirty="0"/>
              <a:t> and Hadoop administrators </a:t>
            </a:r>
            <a:r>
              <a:rPr lang="en-US" baseline="0" dirty="0"/>
              <a:t>to quickly onboard data and configure its associated processing and management on Hadoop clusters.</a:t>
            </a:r>
            <a:endParaRPr lang="en-US" dirty="0"/>
          </a:p>
          <a:p>
            <a:endParaRPr lang="en-US" dirty="0"/>
          </a:p>
          <a:p>
            <a:pPr lvl="0"/>
            <a:r>
              <a:rPr lang="en-US" dirty="0"/>
              <a:t>WebHDFS uses the standard HTTP verbs GET, PUT, POST, and DELETE to access, operate, and manage HDFS. Using WebHDFS, a user can create, list, and delete directories as well as create, read, append, and delete files. A user can also manage file and directory ownership and permissions. Administrators can manage HDFS. </a:t>
            </a:r>
          </a:p>
          <a:p>
            <a:pPr lvl="0"/>
            <a:endParaRPr lang="en-US" dirty="0"/>
          </a:p>
          <a:p>
            <a:pPr lvl="0"/>
            <a:r>
              <a:rPr lang="en-US" sz="1200" kern="1200" dirty="0">
                <a:solidFill>
                  <a:schemeClr val="tx1"/>
                </a:solidFill>
                <a:effectLst/>
                <a:latin typeface="+mn-lt"/>
                <a:ea typeface="+mn-ea"/>
                <a:cs typeface="+mn-cs"/>
              </a:rPr>
              <a:t>The HDFS NFS Gateway allows access to HDFS as though it were part of an NFS client’s local file system. </a:t>
            </a:r>
            <a:r>
              <a:rPr lang="en-US" dirty="0"/>
              <a:t>The NFS client mounts the root directory of the HDFS cluster as a volume and then uses local command-line commands, scripts, or file explorer applications to manipulate HDFS files and directories.</a:t>
            </a:r>
          </a:p>
          <a:p>
            <a:pPr lvl="0"/>
            <a:endParaRPr lang="en-US" dirty="0"/>
          </a:p>
          <a:p>
            <a:pPr lvl="0"/>
            <a:r>
              <a:rPr lang="en-US" dirty="0"/>
              <a:t>Apache Flume is a distributed, reliable, and available service that efficiently collects, aggregates, and moves streaming data.</a:t>
            </a:r>
            <a:r>
              <a:rPr lang="en-US" baseline="0" dirty="0"/>
              <a:t> </a:t>
            </a:r>
            <a:r>
              <a:rPr lang="en-US" dirty="0"/>
              <a:t>It is a distributed service because it can can be deployed across many systems. </a:t>
            </a:r>
            <a:r>
              <a:rPr lang="en-US" baseline="0" dirty="0"/>
              <a:t>The benefits of a distributed system include increased</a:t>
            </a:r>
            <a:r>
              <a:rPr lang="en-US" dirty="0"/>
              <a:t> scalability and redundancy. It is reliable because its architecture and components are designed to prevent data loss.</a:t>
            </a:r>
            <a:r>
              <a:rPr lang="en-US" baseline="0" dirty="0"/>
              <a:t> </a:t>
            </a:r>
            <a:r>
              <a:rPr lang="en-US" dirty="0"/>
              <a:t>It is highly-available because it uses redundancy to limit downtime.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Apache Sqoop is a collection of related tools. The primary tools are the import and export tools. </a:t>
            </a:r>
            <a:r>
              <a:rPr lang="en-US" dirty="0"/>
              <a:t>Writing your own scripts or MapReduce program to move data between Hadoop and a database or an enterprise data warehouse is an error prone and non-trivial task. </a:t>
            </a:r>
            <a:r>
              <a:rPr lang="en-US" sz="1200" kern="1200" dirty="0">
                <a:solidFill>
                  <a:schemeClr val="tx1"/>
                </a:solidFill>
                <a:effectLst/>
                <a:latin typeface="+mn-lt"/>
                <a:ea typeface="+mn-ea"/>
                <a:cs typeface="+mn-cs"/>
              </a:rPr>
              <a:t>Sqoop import and export tools are designed to reliably transfer data between Hadoop and relational databases or enterprise</a:t>
            </a:r>
            <a:r>
              <a:rPr lang="en-US" sz="1200" kern="1200" baseline="0" dirty="0">
                <a:solidFill>
                  <a:schemeClr val="tx1"/>
                </a:solidFill>
                <a:effectLst/>
                <a:latin typeface="+mn-lt"/>
                <a:ea typeface="+mn-ea"/>
                <a:cs typeface="+mn-cs"/>
              </a:rPr>
              <a:t> data warehouse</a:t>
            </a:r>
            <a:r>
              <a:rPr lang="en-US" sz="1200" kern="1200" dirty="0">
                <a:solidFill>
                  <a:schemeClr val="tx1"/>
                </a:solidFill>
                <a:effectLst/>
                <a:latin typeface="+mn-lt"/>
                <a:ea typeface="+mn-ea"/>
                <a:cs typeface="+mn-cs"/>
              </a:rPr>
              <a:t> systems.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Apache Kafka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 fast, scalable, durable, and</a:t>
            </a:r>
            <a:r>
              <a:rPr lang="en-US" sz="1200" kern="1200" baseline="0" dirty="0">
                <a:solidFill>
                  <a:schemeClr val="tx1"/>
                </a:solidFill>
                <a:effectLst/>
                <a:latin typeface="+mn-lt"/>
                <a:ea typeface="+mn-ea"/>
                <a:cs typeface="+mn-cs"/>
              </a:rPr>
              <a:t> fault-tolerant publish-subscribe messaging system. Kafka is often used in place of traditional message brokers like Java Messaging Service (JMS) or Advance Message Queueing Protocol (AMQP) because of its higher throughput, reliability, and replication. </a:t>
            </a:r>
            <a:endParaRPr lang="en-US" sz="1200" kern="1200" dirty="0">
              <a:solidFill>
                <a:schemeClr val="tx1"/>
              </a:solidFill>
              <a:effectLst/>
              <a:latin typeface="+mn-lt"/>
              <a:ea typeface="+mn-ea"/>
              <a:cs typeface="+mn-cs"/>
            </a:endParaRPr>
          </a:p>
          <a:p>
            <a:endParaRPr lang="en-US" dirty="0"/>
          </a:p>
          <a:p>
            <a:r>
              <a:rPr lang="en-US" dirty="0"/>
              <a:t>Apache Atla</a:t>
            </a:r>
            <a:r>
              <a:rPr lang="en-US" baseline="0" dirty="0"/>
              <a:t>s is a scalable and extensible set of core foundational governance services that enable and enterprise to meet their compliance requirements within Hadoop and enables integration with the complete enterprise data ecosystem.</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13</a:t>
            </a:fld>
            <a:endParaRPr lang="en-US" dirty="0"/>
          </a:p>
        </p:txBody>
      </p:sp>
    </p:spTree>
    <p:extLst>
      <p:ext uri="{BB962C8B-B14F-4D97-AF65-F5344CB8AC3E}">
        <p14:creationId xmlns:p14="http://schemas.microsoft.com/office/powerpoint/2010/main" val="33896924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print streaming output to the console / terminal window, in Python use the "pretty print" function, </a:t>
            </a:r>
            <a:r>
              <a:rPr lang="en-US" dirty="0" err="1"/>
              <a:t>pprint</a:t>
            </a:r>
            <a:r>
              <a:rPr lang="en-US" dirty="0"/>
              <a:t>().</a:t>
            </a:r>
            <a:r>
              <a:rPr lang="en-US" baseline="0" dirty="0"/>
              <a:t> In Scala/Java the same function is simply named print(). For example:</a:t>
            </a:r>
          </a:p>
          <a:p>
            <a:endParaRPr lang="en-US" baseline="0" dirty="0"/>
          </a:p>
          <a:p>
            <a:pPr marL="628650" lvl="1" indent="-171450">
              <a:buFont typeface="Arial" panose="020B0604020202020204" pitchFamily="34" charset="0"/>
              <a:buChar char="•"/>
            </a:pPr>
            <a:r>
              <a:rPr lang="en-US" dirty="0"/>
              <a:t>Python: </a:t>
            </a:r>
            <a:r>
              <a:rPr lang="en-US" dirty="0" err="1">
                <a:latin typeface="Courier New" panose="02070309020205020404" pitchFamily="49" charset="0"/>
                <a:cs typeface="Courier New" panose="02070309020205020404" pitchFamily="49" charset="0"/>
              </a:rPr>
              <a:t>DSvariableName.pprint</a:t>
            </a:r>
            <a:r>
              <a:rPr lang="en-US" dirty="0">
                <a:latin typeface="Courier New" panose="02070309020205020404" pitchFamily="49" charset="0"/>
                <a:cs typeface="Courier New" panose="02070309020205020404" pitchFamily="49" charset="0"/>
              </a:rPr>
              <a:t>()</a:t>
            </a:r>
          </a:p>
          <a:p>
            <a:pPr marL="628650" lvl="1" indent="-171450">
              <a:buFont typeface="Arial" panose="020B0604020202020204" pitchFamily="34" charset="0"/>
              <a:buChar char="•"/>
            </a:pPr>
            <a:r>
              <a:rPr lang="en-US" dirty="0"/>
              <a:t>Scala/Java: </a:t>
            </a:r>
            <a:r>
              <a:rPr lang="en-US" dirty="0" err="1">
                <a:latin typeface="Courier New" panose="02070309020205020404" pitchFamily="49" charset="0"/>
                <a:cs typeface="Courier New" panose="02070309020205020404" pitchFamily="49" charset="0"/>
              </a:rPr>
              <a:t>DSvariableName.print</a:t>
            </a:r>
            <a:r>
              <a:rPr lang="en-US" dirty="0">
                <a:latin typeface="Courier New" panose="02070309020205020404" pitchFamily="49" charset="0"/>
                <a:cs typeface="Courier New" panose="02070309020205020404" pitchFamily="49" charset="0"/>
              </a:rPr>
              <a:t>()</a:t>
            </a:r>
          </a:p>
          <a:p>
            <a:endParaRPr lang="en-US" dirty="0"/>
          </a:p>
          <a:p>
            <a:r>
              <a:rPr lang="en-US" dirty="0"/>
              <a:t>When printing output to the console, we suggest setting the log level for the </a:t>
            </a:r>
            <a:r>
              <a:rPr lang="en-US" dirty="0" err="1"/>
              <a:t>SparkContext</a:t>
            </a:r>
            <a:r>
              <a:rPr lang="en-US" dirty="0"/>
              <a:t> to "ERROR" in order to reduce screen output.</a:t>
            </a:r>
            <a:r>
              <a:rPr lang="en-US" baseline="0" dirty="0"/>
              <a:t> Otherwise, lots of information besides what is being streamed will appear and clutter up the screen. To do this, use the </a:t>
            </a:r>
            <a:r>
              <a:rPr lang="en-US" baseline="0" dirty="0" err="1"/>
              <a:t>SparkContext</a:t>
            </a:r>
            <a:r>
              <a:rPr lang="en-US" baseline="0" dirty="0"/>
              <a:t> </a:t>
            </a:r>
            <a:r>
              <a:rPr lang="en-US" baseline="0" dirty="0" err="1"/>
              <a:t>setLogLevel</a:t>
            </a:r>
            <a:r>
              <a:rPr lang="en-US" baseline="0" dirty="0"/>
              <a:t> function as follows:</a:t>
            </a:r>
          </a:p>
          <a:p>
            <a:endParaRPr lang="en-US" baseline="0" dirty="0"/>
          </a:p>
          <a:p>
            <a:r>
              <a:rPr lang="en-US" baseline="0" dirty="0" err="1"/>
              <a:t>sc.setLogLevel</a:t>
            </a:r>
            <a:r>
              <a:rPr lang="en-US" baseline="0" dirty="0"/>
              <a:t>("ERROR")</a:t>
            </a:r>
          </a:p>
          <a:p>
            <a:endParaRPr lang="en-US" baseline="0" dirty="0"/>
          </a:p>
          <a:p>
            <a:r>
              <a:rPr lang="en-US" dirty="0"/>
              <a:t>To save the output as a time-stamped</a:t>
            </a:r>
            <a:r>
              <a:rPr lang="en-US" baseline="0" dirty="0"/>
              <a:t> text file on HDFS, use the </a:t>
            </a:r>
            <a:r>
              <a:rPr lang="en-US" baseline="0" dirty="0" err="1"/>
              <a:t>saveAsTextFiles</a:t>
            </a:r>
            <a:r>
              <a:rPr lang="en-US" baseline="0" dirty="0"/>
              <a:t> function. Make sure the application has write permissions to the HDFS directory selected. The syntax for this operation is:</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DSVariable.saveAsTextFiles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HDFSlocation</a:t>
            </a:r>
            <a:r>
              <a:rPr lang="en-US" dirty="0">
                <a:latin typeface="Courier New" panose="02070309020205020404" pitchFamily="49" charset="0"/>
                <a:cs typeface="Courier New" panose="02070309020205020404" pitchFamily="49" charset="0"/>
              </a:rPr>
              <a:t>/prefix", "</a:t>
            </a:r>
            <a:r>
              <a:rPr lang="en-US" dirty="0" err="1">
                <a:latin typeface="Courier New" panose="02070309020205020404" pitchFamily="49" charset="0"/>
                <a:cs typeface="Courier New" panose="02070309020205020404" pitchFamily="49" charset="0"/>
              </a:rPr>
              <a:t>optionalSuffix</a:t>
            </a:r>
            <a:r>
              <a:rPr lang="en-US" dirty="0">
                <a:latin typeface="Courier New" panose="02070309020205020404" pitchFamily="49" charset="0"/>
                <a:cs typeface="Courier New" panose="02070309020205020404" pitchFamily="49" charset="0"/>
              </a:rPr>
              <a:t>")</a:t>
            </a:r>
          </a:p>
          <a:p>
            <a:endParaRPr lang="en-US" dirty="0"/>
          </a:p>
          <a:p>
            <a:r>
              <a:rPr lang="en-US" dirty="0"/>
              <a:t>The output will be generated on a per-DStream basis, with whatever you select as the prefix prepending the rest of the file name, which will be "-&lt;timestamp&gt;."</a:t>
            </a:r>
            <a:r>
              <a:rPr lang="en-US" baseline="0" dirty="0"/>
              <a:t> In addition, you can choose to add a suffix to each file as well, which will appear at the end of the file. Prefixes and suffixes are useful, particularly if multiple data streams are being written to the same directory.</a:t>
            </a:r>
          </a:p>
          <a:p>
            <a:endParaRPr lang="en-US" baseline="0" dirty="0"/>
          </a:p>
          <a:p>
            <a:r>
              <a:rPr lang="en-US" baseline="0" dirty="0"/>
              <a:t>It is also noteworthy that these outputs are not exclusive. You can choose to output to the console *and* to HDFS without issue.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130</a:t>
            </a:fld>
            <a:endParaRPr lang="en-US" dirty="0"/>
          </a:p>
        </p:txBody>
      </p:sp>
    </p:spTree>
    <p:extLst>
      <p:ext uri="{BB962C8B-B14F-4D97-AF65-F5344CB8AC3E}">
        <p14:creationId xmlns:p14="http://schemas.microsoft.com/office/powerpoint/2010/main" val="348500240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1" hangingPunct="1">
              <a:defRPr/>
            </a:pPr>
            <a:r>
              <a:rPr lang="en-US" dirty="0"/>
              <a:t>With streaming</a:t>
            </a:r>
            <a:r>
              <a:rPr lang="en-US" baseline="0" dirty="0"/>
              <a:t> applications, all operations must be defined before the stream is started. Thus, the interactivity benefit of the REPL becomes lost. Once all transformations and outputs have been defined, to launch a streaming application simply call the </a:t>
            </a:r>
            <a:r>
              <a:rPr lang="en-US" baseline="0" dirty="0" err="1"/>
              <a:t>SparkContext</a:t>
            </a:r>
            <a:r>
              <a:rPr lang="en-US" baseline="0" dirty="0"/>
              <a:t> instance and use the start function. The application can be stopped in the same fashion using the stop function. For example:</a:t>
            </a:r>
          </a:p>
          <a:p>
            <a:pPr algn="l" eaLnBrk="1" hangingPunct="1">
              <a:defRPr/>
            </a:pPr>
            <a:endParaRPr lang="en-US" baseline="0" dirty="0"/>
          </a:p>
          <a:p>
            <a:pPr marL="171450" indent="-171450">
              <a:buFont typeface="Arial" panose="020B0604020202020204" pitchFamily="34" charset="0"/>
              <a:buChar char="•"/>
            </a:pPr>
            <a:r>
              <a:rPr lang="en-US" dirty="0"/>
              <a:t>When ready:  </a:t>
            </a:r>
            <a:r>
              <a:rPr lang="en-US" dirty="0" err="1">
                <a:latin typeface="Courier New" panose="02070309020205020404" pitchFamily="49" charset="0"/>
                <a:cs typeface="Courier New" panose="02070309020205020404" pitchFamily="49" charset="0"/>
              </a:rPr>
              <a:t>ssc.start</a:t>
            </a:r>
            <a:r>
              <a:rPr lang="en-US" dirty="0">
                <a:latin typeface="Courier New" panose="02070309020205020404" pitchFamily="49" charset="0"/>
                <a:cs typeface="Courier New" panose="02070309020205020404" pitchFamily="49" charset="0"/>
              </a:rPr>
              <a:t>()</a:t>
            </a:r>
          </a:p>
          <a:p>
            <a:pPr marL="171450" indent="-171450">
              <a:buFont typeface="Arial" panose="020B0604020202020204" pitchFamily="34" charset="0"/>
              <a:buChar char="•"/>
            </a:pPr>
            <a:endParaRPr lang="en-US" dirty="0">
              <a:latin typeface="Courier New" panose="02070309020205020404" pitchFamily="49" charset="0"/>
              <a:cs typeface="Courier New" panose="02070309020205020404" pitchFamily="49" charset="0"/>
            </a:endParaRPr>
          </a:p>
          <a:p>
            <a:pPr marL="171450" indent="-171450">
              <a:buFont typeface="Arial" panose="020B0604020202020204" pitchFamily="34" charset="0"/>
              <a:buChar char="•"/>
            </a:pPr>
            <a:r>
              <a:rPr lang="en-US" dirty="0"/>
              <a:t>When finished:  </a:t>
            </a:r>
            <a:r>
              <a:rPr lang="en-US" dirty="0" err="1">
                <a:latin typeface="Courier New" panose="02070309020205020404" pitchFamily="49" charset="0"/>
                <a:cs typeface="Courier New" panose="02070309020205020404" pitchFamily="49" charset="0"/>
              </a:rPr>
              <a:t>ssc.stop</a:t>
            </a:r>
            <a:r>
              <a:rPr lang="en-US" dirty="0">
                <a:latin typeface="Courier New" panose="02070309020205020404" pitchFamily="49" charset="0"/>
                <a:cs typeface="Courier New" panose="02070309020205020404" pitchFamily="49" charset="0"/>
              </a:rPr>
              <a:t>()</a:t>
            </a:r>
          </a:p>
          <a:p>
            <a:pPr algn="l" eaLnBrk="1" hangingPunct="1">
              <a:defRPr/>
            </a:pPr>
            <a:endParaRPr lang="en-US" dirty="0"/>
          </a:p>
          <a:p>
            <a:pPr algn="l" eaLnBrk="1" hangingPunct="1">
              <a:defRPr/>
            </a:pPr>
            <a:r>
              <a:rPr lang="en-US" dirty="0"/>
              <a:t>In</a:t>
            </a:r>
            <a:r>
              <a:rPr lang="en-US" baseline="0" dirty="0"/>
              <a:t> a REPL, the streaming application will also stop if the terminal it is running in is closed.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131</a:t>
            </a:fld>
            <a:endParaRPr lang="en-US" dirty="0"/>
          </a:p>
        </p:txBody>
      </p:sp>
    </p:spTree>
    <p:extLst>
      <p:ext uri="{BB962C8B-B14F-4D97-AF65-F5344CB8AC3E}">
        <p14:creationId xmlns:p14="http://schemas.microsoft.com/office/powerpoint/2010/main" val="5512033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a simple streaming program created using the</a:t>
            </a:r>
            <a:r>
              <a:rPr lang="en-US" baseline="0" dirty="0"/>
              <a:t> </a:t>
            </a:r>
            <a:r>
              <a:rPr lang="en-US" baseline="0" dirty="0" err="1"/>
              <a:t>pyspark</a:t>
            </a:r>
            <a:r>
              <a:rPr lang="en-US" baseline="0" dirty="0"/>
              <a:t> REPL:</a:t>
            </a:r>
          </a:p>
          <a:p>
            <a:endParaRPr lang="en-US" baseline="0" dirty="0"/>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pyspark</a:t>
            </a:r>
            <a:r>
              <a:rPr lang="en-US" sz="1200" dirty="0">
                <a:latin typeface="Courier New" panose="02070309020205020404" pitchFamily="49" charset="0"/>
                <a:cs typeface="Courier New" panose="02070309020205020404" pitchFamily="49" charset="0"/>
              </a:rPr>
              <a:t> --master local[2]</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sc.setLogLevel</a:t>
            </a:r>
            <a:r>
              <a:rPr lang="en-US" sz="1200" dirty="0">
                <a:latin typeface="Courier New" panose="02070309020205020404" pitchFamily="49" charset="0"/>
                <a:cs typeface="Courier New" panose="02070309020205020404" pitchFamily="49" charset="0"/>
              </a:rPr>
              <a:t>("ERROR")</a:t>
            </a:r>
          </a:p>
          <a:p>
            <a:pPr marL="0" indent="0">
              <a:buNone/>
            </a:pPr>
            <a:r>
              <a:rPr lang="en-US" sz="1200" dirty="0">
                <a:latin typeface="Courier New" panose="02070309020205020404" pitchFamily="49" charset="0"/>
                <a:cs typeface="Courier New" panose="02070309020205020404" pitchFamily="49" charset="0"/>
              </a:rPr>
              <a:t>&gt;&gt;&gt; from </a:t>
            </a:r>
            <a:r>
              <a:rPr lang="en-US" sz="1200" dirty="0" err="1">
                <a:latin typeface="Courier New" panose="02070309020205020404" pitchFamily="49" charset="0"/>
                <a:cs typeface="Courier New" panose="02070309020205020404" pitchFamily="49" charset="0"/>
              </a:rPr>
              <a:t>pyspark.streaming</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StreamingContext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sscFive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StreamingContext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 5)</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hdfsInputDS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sscFive.textFileStream</a:t>
            </a:r>
            <a:r>
              <a:rPr lang="en-US" sz="1200" dirty="0">
                <a:latin typeface="Courier New" panose="02070309020205020404" pitchFamily="49" charset="0"/>
                <a:cs typeface="Courier New" panose="02070309020205020404" pitchFamily="49" charset="0"/>
              </a:rPr>
              <a:t>("/user/root/test/")</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hdfsInputDS.saveAsTextFiles</a:t>
            </a:r>
            <a:r>
              <a:rPr lang="en-US" sz="1200" dirty="0">
                <a:latin typeface="Courier New" panose="02070309020205020404" pitchFamily="49" charset="0"/>
                <a:cs typeface="Courier New" panose="02070309020205020404" pitchFamily="49" charset="0"/>
              </a:rPr>
              <a:t>("/user/root/test/stream/name")</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hdfsInputDS.pprint</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sscFive.start</a:t>
            </a:r>
            <a:r>
              <a:rPr lang="en-US" sz="1200" dirty="0">
                <a:latin typeface="Courier New" panose="02070309020205020404" pitchFamily="49" charset="0"/>
                <a:cs typeface="Courier New" panose="02070309020205020404" pitchFamily="49" charset="0"/>
              </a:rPr>
              <a:t>()</a:t>
            </a:r>
          </a:p>
          <a:p>
            <a:endParaRPr lang="en-US" dirty="0"/>
          </a:p>
          <a:p>
            <a:r>
              <a:rPr lang="en-US" dirty="0"/>
              <a:t>In this application, the </a:t>
            </a:r>
            <a:r>
              <a:rPr lang="en-US" dirty="0" err="1"/>
              <a:t>pyspark</a:t>
            </a:r>
            <a:r>
              <a:rPr lang="en-US" dirty="0"/>
              <a:t> REPL is called with the MASTER variable configured to use two CPU cores on the local machine. The </a:t>
            </a:r>
            <a:r>
              <a:rPr lang="en-US" dirty="0" err="1"/>
              <a:t>SparkContext</a:t>
            </a:r>
            <a:r>
              <a:rPr lang="en-US" dirty="0"/>
              <a:t> log level is set to "ERROR", and then the </a:t>
            </a:r>
            <a:r>
              <a:rPr lang="en-US" dirty="0" err="1"/>
              <a:t>StreamingContext</a:t>
            </a:r>
            <a:r>
              <a:rPr lang="en-US" dirty="0"/>
              <a:t> API is imported. Then, an instance</a:t>
            </a:r>
            <a:r>
              <a:rPr lang="en-US" baseline="0" dirty="0"/>
              <a:t> of </a:t>
            </a:r>
            <a:r>
              <a:rPr lang="en-US" baseline="0" dirty="0" err="1"/>
              <a:t>StreamingContext</a:t>
            </a:r>
            <a:r>
              <a:rPr lang="en-US" baseline="0" dirty="0"/>
              <a:t> named </a:t>
            </a:r>
            <a:r>
              <a:rPr lang="en-US" baseline="0" dirty="0" err="1"/>
              <a:t>sscFive</a:t>
            </a:r>
            <a:r>
              <a:rPr lang="en-US" baseline="0" dirty="0"/>
              <a:t> is created, with a micro-batch time interval of five seconds. A DStream is defined using the </a:t>
            </a:r>
            <a:r>
              <a:rPr lang="en-US" baseline="0" dirty="0" err="1"/>
              <a:t>textFileStream</a:t>
            </a:r>
            <a:r>
              <a:rPr lang="en-US" baseline="0" dirty="0"/>
              <a:t> function to monitor the local HDFS directory /user/root/test/. Those inputs are then output as text files with a prefix of "name" (no suffix is defined) to the local HDFS directory /user/root/test/stream/. Finally, the inputs are also output to the console using </a:t>
            </a:r>
            <a:r>
              <a:rPr lang="en-US" baseline="0" dirty="0" err="1"/>
              <a:t>pprint</a:t>
            </a:r>
            <a:r>
              <a:rPr lang="en-US" baseline="0" dirty="0"/>
              <a:t>(). Then the application is launched.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132</a:t>
            </a:fld>
            <a:endParaRPr lang="en-US" dirty="0"/>
          </a:p>
        </p:txBody>
      </p:sp>
    </p:spTree>
    <p:extLst>
      <p:ext uri="{BB962C8B-B14F-4D97-AF65-F5344CB8AC3E}">
        <p14:creationId xmlns:p14="http://schemas.microsoft.com/office/powerpoint/2010/main" val="22343076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133</a:t>
            </a:fld>
            <a:endParaRPr lang="en-US" dirty="0"/>
          </a:p>
        </p:txBody>
      </p:sp>
    </p:spTree>
    <p:extLst>
      <p:ext uri="{BB962C8B-B14F-4D97-AF65-F5344CB8AC3E}">
        <p14:creationId xmlns:p14="http://schemas.microsoft.com/office/powerpoint/2010/main" val="18621016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134</a:t>
            </a:fld>
            <a:endParaRPr lang="en-US"/>
          </a:p>
        </p:txBody>
      </p:sp>
    </p:spTree>
    <p:extLst>
      <p:ext uri="{BB962C8B-B14F-4D97-AF65-F5344CB8AC3E}">
        <p14:creationId xmlns:p14="http://schemas.microsoft.com/office/powerpoint/2010/main" val="387371906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Transformations</a:t>
            </a:r>
            <a:r>
              <a:rPr lang="en-US" baseline="0" dirty="0">
                <a:latin typeface="Calibri" charset="0"/>
              </a:rPr>
              <a:t> allow modification of DStream data to create new DStreams with different output. </a:t>
            </a:r>
            <a:r>
              <a:rPr lang="en-US" dirty="0">
                <a:latin typeface="Calibri" charset="0"/>
              </a:rPr>
              <a:t>DStream transformations are similar in nature and scope to traditional RDD transformations. In fact, many of the same functions in Spark Core also exist in Spark Streaming.</a:t>
            </a:r>
            <a:r>
              <a:rPr lang="en-US" baseline="0" dirty="0">
                <a:latin typeface="Calibri" charset="0"/>
              </a:rPr>
              <a:t> The following functions should look familiar:</a:t>
            </a:r>
          </a:p>
          <a:p>
            <a:endParaRPr lang="en-US" dirty="0">
              <a:latin typeface="Calibri" charset="0"/>
            </a:endParaRP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map()</a:t>
            </a:r>
          </a:p>
          <a:p>
            <a:pPr marL="628650" lvl="1" indent="-1714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a:t>
            </a: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filter()</a:t>
            </a: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repartition()</a:t>
            </a: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union()</a:t>
            </a: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count()</a:t>
            </a:r>
          </a:p>
          <a:p>
            <a:pPr marL="628650" lvl="1" indent="-171450">
              <a:buFont typeface="Arial" panose="020B0604020202020204" pitchFamily="34" charset="0"/>
              <a:buChar char="•"/>
            </a:pPr>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a:t>
            </a:r>
          </a:p>
          <a:p>
            <a:pPr marL="628650" lvl="1" indent="-171450">
              <a:buFont typeface="Arial" panose="020B0604020202020204" pitchFamily="34" charset="0"/>
              <a:buChar char="•"/>
            </a:pPr>
            <a:r>
              <a:rPr lang="en-US" dirty="0">
                <a:latin typeface="Courier New" panose="02070309020205020404" pitchFamily="49" charset="0"/>
                <a:cs typeface="Courier New" panose="02070309020205020404" pitchFamily="49" charset="0"/>
              </a:rPr>
              <a:t>join()</a:t>
            </a:r>
          </a:p>
          <a:p>
            <a:pPr marL="628650" lvl="1" indent="-171450">
              <a:buFont typeface="Arial" panose="020B0604020202020204" pitchFamily="34" charset="0"/>
              <a:buChar char="•"/>
            </a:pPr>
            <a:r>
              <a:rPr lang="en-US" dirty="0"/>
              <a:t>Etc.</a:t>
            </a:r>
          </a:p>
          <a:p>
            <a:endParaRPr lang="en-US" dirty="0">
              <a:latin typeface="Calibri" charset="0"/>
            </a:endParaRPr>
          </a:p>
          <a:p>
            <a:endParaRPr lang="en-US" dirty="0">
              <a:latin typeface="Calibri" charset="0"/>
            </a:endParaRPr>
          </a:p>
          <a:p>
            <a:r>
              <a:rPr lang="en-US" b="1" i="1" dirty="0">
                <a:latin typeface="Calibri" charset="0"/>
              </a:rPr>
              <a:t>Instructors Only: http://spark.apache.org/docs/latest/api/python/pyspark.streaming.html#pyspark.streaming.DStream</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135</a:t>
            </a:fld>
            <a:endParaRPr lang="en-US" dirty="0"/>
          </a:p>
        </p:txBody>
      </p:sp>
    </p:spTree>
    <p:extLst>
      <p:ext uri="{BB962C8B-B14F-4D97-AF65-F5344CB8AC3E}">
        <p14:creationId xmlns:p14="http://schemas.microsoft.com/office/powerpoint/2010/main" val="365185894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here is a Spark</a:t>
            </a:r>
            <a:r>
              <a:rPr lang="en-US" baseline="0" dirty="0"/>
              <a:t> Streaming application that utilizes the </a:t>
            </a:r>
            <a:r>
              <a:rPr lang="en-US" baseline="0" dirty="0" err="1"/>
              <a:t>flatMap</a:t>
            </a:r>
            <a:r>
              <a:rPr lang="en-US" baseline="0" dirty="0"/>
              <a:t> function and prints output to the console.</a:t>
            </a:r>
          </a:p>
          <a:p>
            <a:endParaRPr lang="en-US" baseline="0" dirty="0"/>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pyspark</a:t>
            </a:r>
            <a:r>
              <a:rPr lang="en-US" sz="1200" dirty="0">
                <a:latin typeface="Courier New" panose="02070309020205020404" pitchFamily="49" charset="0"/>
                <a:cs typeface="Courier New" panose="02070309020205020404" pitchFamily="49" charset="0"/>
              </a:rPr>
              <a:t> --master local[2]</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sc.setLogLevel</a:t>
            </a:r>
            <a:r>
              <a:rPr lang="en-US" sz="1200" dirty="0">
                <a:latin typeface="Courier New" panose="02070309020205020404" pitchFamily="49" charset="0"/>
                <a:cs typeface="Courier New" panose="02070309020205020404" pitchFamily="49" charset="0"/>
              </a:rPr>
              <a:t>("ERROR")</a:t>
            </a:r>
          </a:p>
          <a:p>
            <a:pPr marL="0" indent="0">
              <a:buNone/>
            </a:pPr>
            <a:r>
              <a:rPr lang="en-US" sz="1200" dirty="0">
                <a:latin typeface="Courier New" panose="02070309020205020404" pitchFamily="49" charset="0"/>
                <a:cs typeface="Courier New" panose="02070309020205020404" pitchFamily="49" charset="0"/>
              </a:rPr>
              <a:t>&gt;&gt;&gt; from </a:t>
            </a:r>
            <a:r>
              <a:rPr lang="en-US" sz="1200" dirty="0" err="1">
                <a:latin typeface="Courier New" panose="02070309020205020404" pitchFamily="49" charset="0"/>
                <a:cs typeface="Courier New" panose="02070309020205020404" pitchFamily="49" charset="0"/>
              </a:rPr>
              <a:t>pyspark.streaming</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StreamingContext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StreamingContext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 5)</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hdfsInputDS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ssc.textFileStream</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someHDFSdirectory</a:t>
            </a:r>
            <a:r>
              <a:rPr lang="en-US" sz="1200" dirty="0">
                <a:latin typeface="Courier New" panose="02070309020205020404" pitchFamily="49" charset="0"/>
                <a:cs typeface="Courier New" panose="02070309020205020404" pitchFamily="49" charset="0"/>
              </a:rPr>
              <a:t>")</a:t>
            </a:r>
          </a:p>
          <a:p>
            <a:pPr marL="0" indent="0">
              <a:spcBef>
                <a:spcPts val="930"/>
              </a:spcBef>
              <a:buNone/>
            </a:pPr>
            <a:r>
              <a:rPr lang="en-US" sz="1200" b="1" dirty="0">
                <a:latin typeface="Courier New" panose="02070309020205020404" pitchFamily="49" charset="0"/>
                <a:cs typeface="Courier New" panose="02070309020205020404" pitchFamily="49" charset="0"/>
              </a:rPr>
              <a:t>&gt;&gt;&gt;</a:t>
            </a:r>
            <a:r>
              <a:rPr lang="en-US" sz="1200" b="1" baseline="0" dirty="0">
                <a:latin typeface="Courier New" panose="02070309020205020404" pitchFamily="49" charset="0"/>
                <a:cs typeface="Courier New" panose="02070309020205020404" pitchFamily="49" charset="0"/>
              </a:rPr>
              <a:t> </a:t>
            </a:r>
            <a:r>
              <a:rPr lang="en-US" b="1" dirty="0" err="1">
                <a:latin typeface="Courier New" charset="0"/>
                <a:ea typeface="ヒラギノ角ゴ Pro W3" charset="0"/>
                <a:cs typeface="Courier New" charset="0"/>
              </a:rPr>
              <a:t>flatMapDS</a:t>
            </a:r>
            <a:r>
              <a:rPr lang="en-US" b="1" dirty="0">
                <a:latin typeface="Courier New" charset="0"/>
                <a:ea typeface="ヒラギノ角ゴ Pro W3" charset="0"/>
                <a:cs typeface="Courier New" charset="0"/>
              </a:rPr>
              <a:t> = </a:t>
            </a:r>
            <a:r>
              <a:rPr lang="en-US" b="1" dirty="0" err="1">
                <a:latin typeface="Courier New" charset="0"/>
                <a:ea typeface="ヒラギノ角ゴ Pro W3" charset="0"/>
                <a:cs typeface="Courier New" charset="0"/>
              </a:rPr>
              <a:t>hdfsInputDS.flatMap</a:t>
            </a:r>
            <a:r>
              <a:rPr lang="en-US" b="1" dirty="0">
                <a:latin typeface="Courier New" charset="0"/>
                <a:ea typeface="ヒラギノ角ゴ Pro W3" charset="0"/>
                <a:cs typeface="Courier New" charset="0"/>
              </a:rPr>
              <a:t>(lambda line: </a:t>
            </a:r>
            <a:r>
              <a:rPr lang="en-US" b="1" dirty="0" err="1">
                <a:latin typeface="Courier New" charset="0"/>
                <a:ea typeface="ヒラギノ角ゴ Pro W3" charset="0"/>
                <a:cs typeface="Courier New" charset="0"/>
              </a:rPr>
              <a:t>line.split</a:t>
            </a:r>
            <a:r>
              <a:rPr lang="en-US" b="1" dirty="0">
                <a:latin typeface="Courier New" charset="0"/>
                <a:ea typeface="ヒラギノ角ゴ Pro W3" charset="0"/>
                <a:cs typeface="Courier New" charset="0"/>
              </a:rPr>
              <a:t>(" ")</a:t>
            </a:r>
          </a:p>
          <a:p>
            <a:pPr marL="0" indent="0">
              <a:spcBef>
                <a:spcPts val="930"/>
              </a:spcBef>
              <a:buNone/>
            </a:pPr>
            <a:r>
              <a:rPr lang="en-US" b="1" dirty="0">
                <a:latin typeface="Courier New" charset="0"/>
                <a:ea typeface="ヒラギノ角ゴ Pro W3" charset="0"/>
                <a:cs typeface="Courier New" charset="0"/>
              </a:rPr>
              <a:t>&gt;&gt;&gt;</a:t>
            </a:r>
            <a:r>
              <a:rPr lang="en-US" b="1" baseline="0" dirty="0">
                <a:latin typeface="Courier New" charset="0"/>
                <a:ea typeface="ヒラギノ角ゴ Pro W3" charset="0"/>
                <a:cs typeface="Courier New" charset="0"/>
              </a:rPr>
              <a:t> </a:t>
            </a:r>
            <a:r>
              <a:rPr lang="en-US" b="1" dirty="0" err="1">
                <a:latin typeface="Courier New" charset="0"/>
                <a:ea typeface="ヒラギノ角ゴ Pro W3" charset="0"/>
                <a:cs typeface="Courier New" charset="0"/>
              </a:rPr>
              <a:t>flatMapDS.pprint</a:t>
            </a:r>
            <a:r>
              <a:rPr lang="en-US" b="1" dirty="0">
                <a:latin typeface="Courier New" charset="0"/>
                <a:ea typeface="ヒラギノ角ゴ Pro W3" charset="0"/>
                <a:cs typeface="Courier New" charset="0"/>
              </a:rPr>
              <a:t>()</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ssc.start</a:t>
            </a:r>
            <a:r>
              <a:rPr lang="en-US" sz="1200" dirty="0">
                <a:latin typeface="Courier New" panose="02070309020205020404" pitchFamily="49" charset="0"/>
                <a:cs typeface="Courier New" panose="02070309020205020404" pitchFamily="49" charset="0"/>
              </a:rPr>
              <a:t>()</a:t>
            </a:r>
          </a:p>
          <a:p>
            <a:endParaRPr lang="en-US" dirty="0"/>
          </a:p>
          <a:p>
            <a:r>
              <a:rPr lang="en-US" dirty="0"/>
              <a:t>Note</a:t>
            </a:r>
            <a:r>
              <a:rPr lang="en-US" baseline="0" dirty="0"/>
              <a:t> that the first five lines of code are similar to the application example from the previous section. In this example, then, the original DStream transformed into a new DStream named </a:t>
            </a:r>
            <a:r>
              <a:rPr lang="en-US" baseline="0" dirty="0" err="1"/>
              <a:t>flatMapDS</a:t>
            </a:r>
            <a:r>
              <a:rPr lang="en-US" baseline="0" dirty="0"/>
              <a:t>, and the new DStream is output to the console.</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136</a:t>
            </a:fld>
            <a:endParaRPr lang="en-US" dirty="0"/>
          </a:p>
        </p:txBody>
      </p:sp>
    </p:spTree>
    <p:extLst>
      <p:ext uri="{BB962C8B-B14F-4D97-AF65-F5344CB8AC3E}">
        <p14:creationId xmlns:p14="http://schemas.microsoft.com/office/powerpoint/2010/main" val="24146051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union function also works in</a:t>
            </a:r>
            <a:r>
              <a:rPr lang="en-US" baseline="0" dirty="0"/>
              <a:t> the same way as it does with traditional RDDs. In this example, we create two DStreams and combine them with union(). Note that we used the same HDFS location in the example, so the output would simply be the same input written twice. </a:t>
            </a:r>
          </a:p>
          <a:p>
            <a:endParaRPr lang="en-US" baseline="0" dirty="0"/>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pyspark</a:t>
            </a:r>
            <a:r>
              <a:rPr lang="en-US" sz="1200" dirty="0">
                <a:latin typeface="Courier New" panose="02070309020205020404" pitchFamily="49" charset="0"/>
                <a:cs typeface="Courier New" panose="02070309020205020404" pitchFamily="49" charset="0"/>
              </a:rPr>
              <a:t> --master local[2]</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sc.setLogLevel</a:t>
            </a:r>
            <a:r>
              <a:rPr lang="en-US" sz="1200" dirty="0">
                <a:latin typeface="Courier New" panose="02070309020205020404" pitchFamily="49" charset="0"/>
                <a:cs typeface="Courier New" panose="02070309020205020404" pitchFamily="49" charset="0"/>
              </a:rPr>
              <a:t>("ERROR")</a:t>
            </a:r>
          </a:p>
          <a:p>
            <a:pPr marL="0" indent="0">
              <a:buNone/>
            </a:pPr>
            <a:r>
              <a:rPr lang="en-US" sz="1200" dirty="0">
                <a:latin typeface="Courier New" panose="02070309020205020404" pitchFamily="49" charset="0"/>
                <a:cs typeface="Courier New" panose="02070309020205020404" pitchFamily="49" charset="0"/>
              </a:rPr>
              <a:t>&gt;&gt;&gt; from </a:t>
            </a:r>
            <a:r>
              <a:rPr lang="en-US" sz="1200" dirty="0" err="1">
                <a:latin typeface="Courier New" panose="02070309020205020404" pitchFamily="49" charset="0"/>
                <a:cs typeface="Courier New" panose="02070309020205020404" pitchFamily="49" charset="0"/>
              </a:rPr>
              <a:t>pyspark.streaming</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StreamingContext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StreamingContext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 5)</a:t>
            </a:r>
          </a:p>
          <a:p>
            <a:pPr marL="0" indent="0">
              <a:buNone/>
            </a:pPr>
            <a:r>
              <a:rPr lang="en-US" sz="1200" b="1" dirty="0">
                <a:latin typeface="Courier New" panose="02070309020205020404" pitchFamily="49" charset="0"/>
                <a:cs typeface="Courier New" panose="02070309020205020404" pitchFamily="49" charset="0"/>
              </a:rPr>
              <a:t>&gt;&gt;&gt;</a:t>
            </a:r>
            <a:r>
              <a:rPr lang="en-US" sz="1200" b="1" baseline="0"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input1 = </a:t>
            </a:r>
            <a:r>
              <a:rPr lang="en-US" b="1" dirty="0" err="1">
                <a:latin typeface="Courier New" panose="02070309020205020404" pitchFamily="49" charset="0"/>
                <a:cs typeface="Courier New" panose="02070309020205020404" pitchFamily="49" charset="0"/>
              </a:rPr>
              <a:t>ssc.textFileStream</a:t>
            </a:r>
            <a:r>
              <a:rPr lang="en-US" b="1" dirty="0">
                <a:latin typeface="Courier New" panose="02070309020205020404" pitchFamily="49" charset="0"/>
                <a:cs typeface="Courier New" panose="02070309020205020404" pitchFamily="49" charset="0"/>
              </a:rPr>
              <a:t>("/user/root/test/")</a:t>
            </a:r>
          </a:p>
          <a:p>
            <a:pPr marL="0" indent="0">
              <a:buNone/>
            </a:pPr>
            <a:r>
              <a:rPr lang="en-US" b="1" dirty="0">
                <a:latin typeface="Courier New" panose="02070309020205020404" pitchFamily="49" charset="0"/>
                <a:cs typeface="Courier New" panose="02070309020205020404" pitchFamily="49" charset="0"/>
              </a:rPr>
              <a:t>&gt;&gt;&gt; input2 = </a:t>
            </a:r>
            <a:r>
              <a:rPr lang="en-US" b="1" dirty="0" err="1">
                <a:latin typeface="Courier New" panose="02070309020205020404" pitchFamily="49" charset="0"/>
                <a:cs typeface="Courier New" panose="02070309020205020404" pitchFamily="49" charset="0"/>
              </a:rPr>
              <a:t>ssc.textFileStream</a:t>
            </a:r>
            <a:r>
              <a:rPr lang="en-US" b="1" dirty="0">
                <a:latin typeface="Courier New" panose="02070309020205020404" pitchFamily="49" charset="0"/>
                <a:cs typeface="Courier New" panose="02070309020205020404" pitchFamily="49" charset="0"/>
              </a:rPr>
              <a:t>("/user/root/test/")</a:t>
            </a:r>
          </a:p>
          <a:p>
            <a:pPr marL="0" indent="0">
              <a:buNone/>
            </a:pPr>
            <a:r>
              <a:rPr lang="en-US" b="1" dirty="0">
                <a:latin typeface="Courier New" panose="02070309020205020404" pitchFamily="49" charset="0"/>
                <a:cs typeface="Courier New" panose="02070309020205020404" pitchFamily="49" charset="0"/>
              </a:rPr>
              <a:t>&gt;&gt;&gt; combined = input1.union(input2)</a:t>
            </a:r>
          </a:p>
          <a:p>
            <a:pPr marL="0" indent="0">
              <a:buNone/>
            </a:pPr>
            <a:r>
              <a:rPr lang="en-US" b="1" dirty="0">
                <a:latin typeface="Courier New" panose="02070309020205020404" pitchFamily="49" charset="0"/>
                <a:cs typeface="Courier New" panose="02070309020205020404" pitchFamily="49" charset="0"/>
              </a:rPr>
              <a:t>&gt;&gt;&gt;</a:t>
            </a:r>
            <a:r>
              <a:rPr lang="en-US" b="1" baseline="0"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combined.pprint</a:t>
            </a:r>
            <a:r>
              <a:rPr lang="en-US" b="1"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&gt;&gt;&gt;</a:t>
            </a:r>
            <a:r>
              <a:rPr lang="en-US" baseline="0"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ssc.start</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137</a:t>
            </a:fld>
            <a:endParaRPr lang="en-US" dirty="0"/>
          </a:p>
        </p:txBody>
      </p:sp>
    </p:spTree>
    <p:extLst>
      <p:ext uri="{BB962C8B-B14F-4D97-AF65-F5344CB8AC3E}">
        <p14:creationId xmlns:p14="http://schemas.microsoft.com/office/powerpoint/2010/main" val="420892073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a:t>
            </a:r>
            <a:r>
              <a:rPr lang="en-US" baseline="0" dirty="0"/>
              <a:t> to traditional RDDs, DStreams can be transformed into key-value pairs using </a:t>
            </a:r>
            <a:r>
              <a:rPr lang="en-US" baseline="0" dirty="0" err="1"/>
              <a:t>flatMap</a:t>
            </a:r>
            <a:r>
              <a:rPr lang="en-US" baseline="0" dirty="0"/>
              <a:t>() followed by map(). Here's an example:</a:t>
            </a:r>
          </a:p>
          <a:p>
            <a:endParaRPr lang="en-US" baseline="0" dirty="0"/>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pyspark</a:t>
            </a:r>
            <a:r>
              <a:rPr lang="en-US" sz="1200" dirty="0">
                <a:latin typeface="Courier New" panose="02070309020205020404" pitchFamily="49" charset="0"/>
                <a:cs typeface="Courier New" panose="02070309020205020404" pitchFamily="49" charset="0"/>
              </a:rPr>
              <a:t> --master local[2]</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sc.setLogLevel</a:t>
            </a:r>
            <a:r>
              <a:rPr lang="en-US" sz="1200" dirty="0">
                <a:latin typeface="Courier New" panose="02070309020205020404" pitchFamily="49" charset="0"/>
                <a:cs typeface="Courier New" panose="02070309020205020404" pitchFamily="49" charset="0"/>
              </a:rPr>
              <a:t>("ERROR")</a:t>
            </a:r>
          </a:p>
          <a:p>
            <a:pPr marL="0" indent="0">
              <a:buNone/>
            </a:pPr>
            <a:r>
              <a:rPr lang="en-US" sz="1200" dirty="0">
                <a:latin typeface="Courier New" panose="02070309020205020404" pitchFamily="49" charset="0"/>
                <a:cs typeface="Courier New" panose="02070309020205020404" pitchFamily="49" charset="0"/>
              </a:rPr>
              <a:t>&gt;&gt;&gt; from </a:t>
            </a:r>
            <a:r>
              <a:rPr lang="en-US" sz="1200" dirty="0" err="1">
                <a:latin typeface="Courier New" panose="02070309020205020404" pitchFamily="49" charset="0"/>
                <a:cs typeface="Courier New" panose="02070309020205020404" pitchFamily="49" charset="0"/>
              </a:rPr>
              <a:t>pyspark.streaming</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StreamingContext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StreamingContext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 5)</a:t>
            </a:r>
          </a:p>
          <a:p>
            <a:pPr marL="0" indent="0">
              <a:buNone/>
            </a:pPr>
            <a:r>
              <a:rPr lang="en-US" sz="1200" b="0" dirty="0">
                <a:latin typeface="Courier New" panose="02070309020205020404" pitchFamily="49" charset="0"/>
                <a:cs typeface="Courier New" panose="02070309020205020404" pitchFamily="49" charset="0"/>
              </a:rPr>
              <a:t>&gt;&gt;&gt; </a:t>
            </a:r>
            <a:r>
              <a:rPr lang="en-US" sz="1200" b="0" dirty="0" err="1">
                <a:latin typeface="Courier New" panose="02070309020205020404" pitchFamily="49" charset="0"/>
                <a:cs typeface="Courier New" panose="02070309020205020404" pitchFamily="49" charset="0"/>
              </a:rPr>
              <a:t>hdfsInputDS</a:t>
            </a:r>
            <a:r>
              <a:rPr lang="en-US" sz="1200" b="0" dirty="0">
                <a:latin typeface="Courier New" panose="02070309020205020404" pitchFamily="49" charset="0"/>
                <a:cs typeface="Courier New" panose="02070309020205020404" pitchFamily="49" charset="0"/>
              </a:rPr>
              <a:t> = </a:t>
            </a:r>
            <a:r>
              <a:rPr lang="en-US" sz="1200" b="0" dirty="0" err="1">
                <a:latin typeface="Courier New" panose="02070309020205020404" pitchFamily="49" charset="0"/>
                <a:cs typeface="Courier New" panose="02070309020205020404" pitchFamily="49" charset="0"/>
              </a:rPr>
              <a:t>ssc.textFileStream</a:t>
            </a:r>
            <a:r>
              <a:rPr lang="en-US" sz="1200" b="0" dirty="0">
                <a:latin typeface="Courier New" panose="02070309020205020404" pitchFamily="49" charset="0"/>
                <a:cs typeface="Courier New" panose="02070309020205020404" pitchFamily="49" charset="0"/>
              </a:rPr>
              <a:t>("</a:t>
            </a:r>
            <a:r>
              <a:rPr lang="en-US" sz="1200" b="0" dirty="0" err="1">
                <a:latin typeface="Courier New" panose="02070309020205020404" pitchFamily="49" charset="0"/>
                <a:cs typeface="Courier New" panose="02070309020205020404" pitchFamily="49" charset="0"/>
              </a:rPr>
              <a:t>someHDFSdirectory</a:t>
            </a:r>
            <a:r>
              <a:rPr lang="en-US" sz="1200" b="0" dirty="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kvPairDS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hdfsInputDS.flatMap</a:t>
            </a:r>
            <a:r>
              <a:rPr lang="en-US" sz="1200" b="1" dirty="0">
                <a:latin typeface="Courier New" panose="02070309020205020404" pitchFamily="49" charset="0"/>
                <a:cs typeface="Courier New" panose="02070309020205020404" pitchFamily="49" charset="0"/>
              </a:rPr>
              <a:t>(lambda line: </a:t>
            </a:r>
            <a:r>
              <a:rPr lang="en-US" sz="1200" b="1" dirty="0" err="1">
                <a:latin typeface="Courier New" panose="02070309020205020404" pitchFamily="49" charset="0"/>
                <a:cs typeface="Courier New" panose="02070309020205020404" pitchFamily="49" charset="0"/>
              </a:rPr>
              <a:t>line.split</a:t>
            </a:r>
            <a:r>
              <a:rPr lang="en-US" sz="1200" b="1" dirty="0">
                <a:latin typeface="Courier New" panose="02070309020205020404" pitchFamily="49" charset="0"/>
                <a:cs typeface="Courier New" panose="02070309020205020404" pitchFamily="49" charset="0"/>
              </a:rPr>
              <a:t>(" ").map(lambda word: (word, 1))</a:t>
            </a:r>
          </a:p>
          <a:p>
            <a:pPr marL="0" indent="0">
              <a:buNone/>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kvPairDS.pprint</a:t>
            </a:r>
            <a:r>
              <a:rPr lang="en-US" sz="1200" b="1"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ssc.start</a:t>
            </a:r>
            <a:r>
              <a:rPr lang="en-US" sz="1200"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138</a:t>
            </a:fld>
            <a:endParaRPr lang="en-US" dirty="0"/>
          </a:p>
        </p:txBody>
      </p:sp>
    </p:spTree>
    <p:extLst>
      <p:ext uri="{BB962C8B-B14F-4D97-AF65-F5344CB8AC3E}">
        <p14:creationId xmlns:p14="http://schemas.microsoft.com/office/powerpoint/2010/main" val="16011168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again, like traditional RDDs, key-value pair DStreams can be reduced using the </a:t>
            </a:r>
            <a:r>
              <a:rPr lang="en-US" dirty="0" err="1"/>
              <a:t>reduceByKey</a:t>
            </a:r>
            <a:r>
              <a:rPr lang="en-US" dirty="0"/>
              <a:t> function. Here's an example: </a:t>
            </a:r>
          </a:p>
          <a:p>
            <a:endParaRPr lang="en-US" dirty="0"/>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pyspark</a:t>
            </a:r>
            <a:r>
              <a:rPr lang="en-US" sz="1200" dirty="0">
                <a:latin typeface="Courier New" panose="02070309020205020404" pitchFamily="49" charset="0"/>
                <a:cs typeface="Courier New" panose="02070309020205020404" pitchFamily="49" charset="0"/>
              </a:rPr>
              <a:t> --master local[2]</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sc.setLogLevel</a:t>
            </a:r>
            <a:r>
              <a:rPr lang="en-US" sz="1200" dirty="0">
                <a:latin typeface="Courier New" panose="02070309020205020404" pitchFamily="49" charset="0"/>
                <a:cs typeface="Courier New" panose="02070309020205020404" pitchFamily="49" charset="0"/>
              </a:rPr>
              <a:t>("ERROR")</a:t>
            </a:r>
          </a:p>
          <a:p>
            <a:pPr marL="0" indent="0">
              <a:buNone/>
            </a:pPr>
            <a:r>
              <a:rPr lang="en-US" sz="1200" dirty="0">
                <a:latin typeface="Courier New" panose="02070309020205020404" pitchFamily="49" charset="0"/>
                <a:cs typeface="Courier New" panose="02070309020205020404" pitchFamily="49" charset="0"/>
              </a:rPr>
              <a:t>&gt;&gt;&gt; from </a:t>
            </a:r>
            <a:r>
              <a:rPr lang="en-US" sz="1200" dirty="0" err="1">
                <a:latin typeface="Courier New" panose="02070309020205020404" pitchFamily="49" charset="0"/>
                <a:cs typeface="Courier New" panose="02070309020205020404" pitchFamily="49" charset="0"/>
              </a:rPr>
              <a:t>pyspark.streaming</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StreamingContext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StreamingContext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 5)</a:t>
            </a:r>
          </a:p>
          <a:p>
            <a:pPr marL="0" indent="0">
              <a:buNone/>
            </a:pPr>
            <a:r>
              <a:rPr lang="en-US" sz="1200" b="0" dirty="0">
                <a:latin typeface="Courier New" panose="02070309020205020404" pitchFamily="49" charset="0"/>
                <a:cs typeface="Courier New" panose="02070309020205020404" pitchFamily="49" charset="0"/>
              </a:rPr>
              <a:t>&gt;&gt;&gt; </a:t>
            </a:r>
            <a:r>
              <a:rPr lang="en-US" sz="1200" b="0" dirty="0" err="1">
                <a:latin typeface="Courier New" panose="02070309020205020404" pitchFamily="49" charset="0"/>
                <a:cs typeface="Courier New" panose="02070309020205020404" pitchFamily="49" charset="0"/>
              </a:rPr>
              <a:t>hdfsInputDS</a:t>
            </a:r>
            <a:r>
              <a:rPr lang="en-US" sz="1200" b="0" dirty="0">
                <a:latin typeface="Courier New" panose="02070309020205020404" pitchFamily="49" charset="0"/>
                <a:cs typeface="Courier New" panose="02070309020205020404" pitchFamily="49" charset="0"/>
              </a:rPr>
              <a:t> = </a:t>
            </a:r>
            <a:r>
              <a:rPr lang="en-US" sz="1200" b="0" dirty="0" err="1">
                <a:latin typeface="Courier New" panose="02070309020205020404" pitchFamily="49" charset="0"/>
                <a:cs typeface="Courier New" panose="02070309020205020404" pitchFamily="49" charset="0"/>
              </a:rPr>
              <a:t>ssc.textFileStream</a:t>
            </a:r>
            <a:r>
              <a:rPr lang="en-US" sz="1200" b="0" dirty="0">
                <a:latin typeface="Courier New" panose="02070309020205020404" pitchFamily="49" charset="0"/>
                <a:cs typeface="Courier New" panose="02070309020205020404" pitchFamily="49" charset="0"/>
              </a:rPr>
              <a:t>("</a:t>
            </a:r>
            <a:r>
              <a:rPr lang="en-US" sz="1200" b="0" dirty="0" err="1">
                <a:latin typeface="Courier New" panose="02070309020205020404" pitchFamily="49" charset="0"/>
                <a:cs typeface="Courier New" panose="02070309020205020404" pitchFamily="49" charset="0"/>
              </a:rPr>
              <a:t>someHDFSdirectory</a:t>
            </a:r>
            <a:r>
              <a:rPr lang="en-US" sz="1200" b="0" dirty="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kvPairDS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hdfsInputDS.flatMap</a:t>
            </a:r>
            <a:r>
              <a:rPr lang="en-US" sz="1200" b="1" dirty="0">
                <a:latin typeface="Courier New" panose="02070309020205020404" pitchFamily="49" charset="0"/>
                <a:cs typeface="Courier New" panose="02070309020205020404" pitchFamily="49" charset="0"/>
              </a:rPr>
              <a:t>(lambda line: </a:t>
            </a:r>
            <a:r>
              <a:rPr lang="en-US" sz="1200" b="1" dirty="0" err="1">
                <a:latin typeface="Courier New" panose="02070309020205020404" pitchFamily="49" charset="0"/>
                <a:cs typeface="Courier New" panose="02070309020205020404" pitchFamily="49" charset="0"/>
              </a:rPr>
              <a:t>line.split</a:t>
            </a:r>
            <a:r>
              <a:rPr lang="en-US" sz="1200" b="1" dirty="0">
                <a:latin typeface="Courier New" panose="02070309020205020404" pitchFamily="49" charset="0"/>
                <a:cs typeface="Courier New" panose="02070309020205020404" pitchFamily="49" charset="0"/>
              </a:rPr>
              <a:t>(" ").map(lambda word: (word, 1))</a:t>
            </a:r>
          </a:p>
          <a:p>
            <a:pPr marL="0" indent="0">
              <a:buNone/>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kvReduced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kvPairDS.reduceByKey</a:t>
            </a:r>
            <a:r>
              <a:rPr lang="en-US" sz="1200" b="1" dirty="0">
                <a:latin typeface="Courier New" panose="02070309020205020404" pitchFamily="49" charset="0"/>
                <a:cs typeface="Courier New" panose="02070309020205020404" pitchFamily="49" charset="0"/>
              </a:rPr>
              <a:t>(lambda </a:t>
            </a:r>
            <a:r>
              <a:rPr lang="en-US" sz="1200" b="1" dirty="0" err="1">
                <a:latin typeface="Courier New" panose="02070309020205020404" pitchFamily="49" charset="0"/>
                <a:cs typeface="Courier New" panose="02070309020205020404" pitchFamily="49" charset="0"/>
              </a:rPr>
              <a:t>a,b</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a+b</a:t>
            </a:r>
            <a:r>
              <a:rPr lang="en-US" sz="1200" b="1" dirty="0">
                <a:latin typeface="Courier New" panose="02070309020205020404" pitchFamily="49" charset="0"/>
                <a:cs typeface="Courier New" panose="02070309020205020404" pitchFamily="49" charset="0"/>
              </a:rPr>
              <a:t>)</a:t>
            </a:r>
          </a:p>
          <a:p>
            <a:pPr marL="0" indent="0">
              <a:buNone/>
            </a:pPr>
            <a:r>
              <a:rPr lang="en-US" sz="1200" b="1" dirty="0">
                <a:latin typeface="Courier New" panose="02070309020205020404" pitchFamily="49" charset="0"/>
                <a:cs typeface="Courier New" panose="02070309020205020404" pitchFamily="49" charset="0"/>
              </a:rPr>
              <a:t>&gt;&gt;&gt; </a:t>
            </a:r>
            <a:r>
              <a:rPr lang="en-US" sz="1200" b="1" dirty="0" err="1">
                <a:latin typeface="Courier New" panose="02070309020205020404" pitchFamily="49" charset="0"/>
                <a:cs typeface="Courier New" panose="02070309020205020404" pitchFamily="49" charset="0"/>
              </a:rPr>
              <a:t>kvReduced.pprint</a:t>
            </a:r>
            <a:r>
              <a:rPr lang="en-US" sz="1200" b="1"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ssc.start</a:t>
            </a:r>
            <a:r>
              <a:rPr lang="en-US" sz="1200" dirty="0">
                <a:latin typeface="Courier New" panose="02070309020205020404" pitchFamily="49" charset="0"/>
                <a:cs typeface="Courier New" panose="02070309020205020404" pitchFamily="49" charset="0"/>
              </a:rPr>
              <a:t>()</a:t>
            </a:r>
          </a:p>
          <a:p>
            <a:endParaRPr lang="en-US" dirty="0"/>
          </a:p>
          <a:p>
            <a:r>
              <a:rPr lang="en-US" dirty="0"/>
              <a:t>This coding pattern is often used to write</a:t>
            </a:r>
            <a:r>
              <a:rPr lang="en-US" baseline="0" dirty="0"/>
              <a:t> word count applications.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139</a:t>
            </a:fld>
            <a:endParaRPr lang="en-US" dirty="0"/>
          </a:p>
        </p:txBody>
      </p:sp>
    </p:spTree>
    <p:extLst>
      <p:ext uri="{BB962C8B-B14F-4D97-AF65-F5344CB8AC3E}">
        <p14:creationId xmlns:p14="http://schemas.microsoft.com/office/powerpoint/2010/main" val="305342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HDFS also contributes</a:t>
            </a:r>
            <a:r>
              <a:rPr lang="en-US" baseline="0" dirty="0"/>
              <a:t> security features to Hadoop. HDFS include file and directory permissions, access control lists, and transparent data encryption. Access to data and services often depends on having the correct HDFS permissions and encryption keys.</a:t>
            </a:r>
          </a:p>
          <a:p>
            <a:endParaRPr lang="en-US" baseline="0" dirty="0"/>
          </a:p>
          <a:p>
            <a:r>
              <a:rPr lang="en-US" baseline="0" dirty="0"/>
              <a:t>YARN also contributes security features to Hadoop. YARN includes access control lists that control access to cluster memory and CPU resources, along with access to YARN administrative capabilities.</a:t>
            </a:r>
          </a:p>
          <a:p>
            <a:endParaRPr lang="en-US" baseline="0" dirty="0"/>
          </a:p>
          <a:p>
            <a:r>
              <a:rPr lang="en-US" baseline="0" dirty="0"/>
              <a:t>Hive can be configured to control access to table columns and rows.</a:t>
            </a:r>
          </a:p>
          <a:p>
            <a:endParaRPr lang="en-US" baseline="0" dirty="0"/>
          </a:p>
          <a:p>
            <a:r>
              <a:rPr lang="en-US" baseline="0" dirty="0"/>
              <a:t>Falcon is a data governance tool that also includes access controls that limit who may submit automated workflow jobs on a Hadoop cluster.</a:t>
            </a:r>
          </a:p>
          <a:p>
            <a:endParaRPr lang="en-US" baseline="0" dirty="0"/>
          </a:p>
          <a:p>
            <a:r>
              <a:rPr lang="en-US" dirty="0"/>
              <a:t>Apache Knox</a:t>
            </a:r>
            <a:r>
              <a:rPr lang="en-US" baseline="0" dirty="0"/>
              <a:t> is a perimeter gateway protecting a Hadoop cluster. It provides a single point of authentication into a Hadoop cluster.</a:t>
            </a:r>
          </a:p>
          <a:p>
            <a:endParaRPr lang="en-US" baseline="0" dirty="0"/>
          </a:p>
          <a:p>
            <a:r>
              <a:rPr lang="en-US" dirty="0"/>
              <a:t>Apache Ranger is a centralized security</a:t>
            </a:r>
            <a:r>
              <a:rPr lang="en-US" baseline="0" dirty="0"/>
              <a:t> framework offering fine-grained policy controls for HDFS, Hive, HBase, Knox, Storm, Kafka, and Solr. Using the Ranger Console, security administrators can easily manage policies for access to files, directories, databases, tables, and columns. These policies can be set for individual users or groups and then enforced within Hadoop.</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14</a:t>
            </a:fld>
            <a:endParaRPr lang="en-US" dirty="0"/>
          </a:p>
        </p:txBody>
      </p:sp>
    </p:spTree>
    <p:extLst>
      <p:ext uri="{BB962C8B-B14F-4D97-AF65-F5344CB8AC3E}">
        <p14:creationId xmlns:p14="http://schemas.microsoft.com/office/powerpoint/2010/main" val="9314807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140</a:t>
            </a:fld>
            <a:endParaRPr lang="en-US" dirty="0"/>
          </a:p>
        </p:txBody>
      </p:sp>
    </p:spTree>
    <p:extLst>
      <p:ext uri="{BB962C8B-B14F-4D97-AF65-F5344CB8AC3E}">
        <p14:creationId xmlns:p14="http://schemas.microsoft.com/office/powerpoint/2010/main" val="156965961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141</a:t>
            </a:fld>
            <a:endParaRPr lang="en-US"/>
          </a:p>
        </p:txBody>
      </p:sp>
    </p:spTree>
    <p:extLst>
      <p:ext uri="{BB962C8B-B14F-4D97-AF65-F5344CB8AC3E}">
        <p14:creationId xmlns:p14="http://schemas.microsoft.com/office/powerpoint/2010/main" val="21023524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discussed, by default DStreams are discarded from memory when the next batch of data arrives.</a:t>
            </a:r>
            <a:r>
              <a:rPr lang="en-US" baseline="0" dirty="0"/>
              <a:t> This behavior is fine assuming </a:t>
            </a:r>
            <a:r>
              <a:rPr lang="en-US" dirty="0"/>
              <a:t>all operations / transformations are performed are on single DStreams, which are not dependent on previous data. This mode of operation is </a:t>
            </a:r>
            <a:r>
              <a:rPr lang="en-US" dirty="0" err="1"/>
              <a:t>is</a:t>
            </a:r>
            <a:r>
              <a:rPr lang="en-US" dirty="0"/>
              <a:t> referred to as working with "stateless" operations / transformations. </a:t>
            </a:r>
          </a:p>
          <a:p>
            <a:pPr lvl="1"/>
            <a:endParaRPr lang="en-US" dirty="0"/>
          </a:p>
          <a:p>
            <a:r>
              <a:rPr lang="en-US" dirty="0"/>
              <a:t>However, it is sometimes beneficial or necessary to perform transformations and gather output across overlapping time slices, or even across an entire collected dataset. For example, you might want to compute a running average every 15 seconds using the last 45 seconds worth of data. This is referred to as working with "</a:t>
            </a:r>
            <a:r>
              <a:rPr lang="en-US" dirty="0" err="1"/>
              <a:t>stateful</a:t>
            </a:r>
            <a:r>
              <a:rPr lang="en-US" dirty="0"/>
              <a:t>" operations / transformations. </a:t>
            </a:r>
          </a:p>
          <a:p>
            <a:pPr lvl="1"/>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142</a:t>
            </a:fld>
            <a:endParaRPr lang="en-US" dirty="0"/>
          </a:p>
        </p:txBody>
      </p:sp>
    </p:spTree>
    <p:extLst>
      <p:ext uri="{BB962C8B-B14F-4D97-AF65-F5344CB8AC3E}">
        <p14:creationId xmlns:p14="http://schemas.microsoft.com/office/powerpoint/2010/main" val="34232709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Checkpointing</a:t>
            </a:r>
            <a:r>
              <a:rPr lang="en-US" dirty="0"/>
              <a:t> is used in </a:t>
            </a:r>
            <a:r>
              <a:rPr lang="en-US" dirty="0" err="1"/>
              <a:t>stateful</a:t>
            </a:r>
            <a:r>
              <a:rPr lang="en-US" baseline="0" dirty="0"/>
              <a:t> streaming operations maintain state in the event of a system failure, such as loss of an executor. To enable </a:t>
            </a:r>
            <a:r>
              <a:rPr lang="en-US" baseline="0" dirty="0" err="1"/>
              <a:t>checkpointing</a:t>
            </a:r>
            <a:r>
              <a:rPr lang="en-US" baseline="0" dirty="0"/>
              <a:t>, you can simply specify an HDFS directory to write checkpoint data to using the checkpoint function. For example:</a:t>
            </a:r>
          </a:p>
          <a:p>
            <a:endParaRPr lang="en-US" baseline="0" dirty="0"/>
          </a:p>
          <a:p>
            <a:r>
              <a:rPr lang="en-US" dirty="0" err="1">
                <a:latin typeface="Courier New" panose="02070309020205020404" pitchFamily="49" charset="0"/>
                <a:cs typeface="Courier New" panose="02070309020205020404" pitchFamily="49" charset="0"/>
              </a:rPr>
              <a:t>ssc.checkpoint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someHDFSdirectory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Trying to write a </a:t>
            </a:r>
            <a:r>
              <a:rPr lang="en-US" dirty="0" err="1">
                <a:latin typeface="Courier New" panose="02070309020205020404" pitchFamily="49" charset="0"/>
                <a:cs typeface="Courier New" panose="02070309020205020404" pitchFamily="49" charset="0"/>
              </a:rPr>
              <a:t>stateful</a:t>
            </a:r>
            <a:r>
              <a:rPr lang="en-US" dirty="0">
                <a:latin typeface="Courier New" panose="02070309020205020404" pitchFamily="49" charset="0"/>
                <a:cs typeface="Courier New" panose="02070309020205020404" pitchFamily="49" charset="0"/>
              </a:rPr>
              <a:t> application without specifying a checkpoint directory will result in an error once the application is launched.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143</a:t>
            </a:fld>
            <a:endParaRPr lang="en-US" dirty="0"/>
          </a:p>
        </p:txBody>
      </p:sp>
    </p:spTree>
    <p:extLst>
      <p:ext uri="{BB962C8B-B14F-4D97-AF65-F5344CB8AC3E}">
        <p14:creationId xmlns:p14="http://schemas.microsoft.com/office/powerpoint/2010/main" val="33426733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60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Window functions are </a:t>
            </a:r>
            <a:r>
              <a:rPr lang="en-US" dirty="0" err="1">
                <a:latin typeface="Calibri" charset="0"/>
              </a:rPr>
              <a:t>stateful</a:t>
            </a:r>
            <a:r>
              <a:rPr lang="en-US" dirty="0">
                <a:latin typeface="Calibri" charset="0"/>
              </a:rPr>
              <a:t> operations that run on a set of </a:t>
            </a:r>
            <a:r>
              <a:rPr lang="en-US" dirty="0" err="1">
                <a:latin typeface="Calibri" charset="0"/>
              </a:rPr>
              <a:t>Dstreams</a:t>
            </a:r>
            <a:r>
              <a:rPr lang="en-US" dirty="0">
                <a:latin typeface="Calibri" charset="0"/>
              </a:rPr>
              <a:t>, combining the results of a group.  In the diagram, each window is composed of the last 3 DStreams. The window length,</a:t>
            </a:r>
            <a:r>
              <a:rPr lang="en-US" baseline="0" dirty="0">
                <a:latin typeface="Calibri" charset="0"/>
              </a:rPr>
              <a:t> which is the size measured in seconds, and the time interval to collect the results are set during the window creation. Both of these values must be a multiple of the </a:t>
            </a:r>
            <a:r>
              <a:rPr lang="en-US" baseline="0" dirty="0" err="1">
                <a:latin typeface="Calibri" charset="0"/>
              </a:rPr>
              <a:t>StreamingContext</a:t>
            </a:r>
            <a:r>
              <a:rPr lang="en-US" baseline="0" dirty="0">
                <a:latin typeface="Calibri" charset="0"/>
              </a:rPr>
              <a:t> micro-batch interval value.  For example, if the micro-batch interval is set to five seconds, the window size and interval must be some multiple of five. If this were the case for the example pictured, each window would have a size of 15 seconds, and could be processed at either 5 or 10-second intervals. </a:t>
            </a:r>
          </a:p>
          <a:p>
            <a:endParaRPr lang="en-US" baseline="0" dirty="0">
              <a:latin typeface="Calibri" charset="0"/>
            </a:endParaRPr>
          </a:p>
          <a:p>
            <a:r>
              <a:rPr lang="en-US" baseline="0" dirty="0">
                <a:latin typeface="Calibri" charset="0"/>
              </a:rPr>
              <a:t>Note: Technically, you could also process a 15-second window in 15-second intervals, however this is functionally equivalent to setting the </a:t>
            </a:r>
            <a:r>
              <a:rPr lang="en-US" baseline="0" dirty="0" err="1">
                <a:latin typeface="Calibri" charset="0"/>
              </a:rPr>
              <a:t>StreamingContext</a:t>
            </a:r>
            <a:r>
              <a:rPr lang="en-US" baseline="0" dirty="0">
                <a:latin typeface="Calibri" charset="0"/>
              </a:rPr>
              <a:t> interval to 15 seconds and not using the window function at all.  </a:t>
            </a:r>
          </a:p>
          <a:p>
            <a:endParaRPr lang="en-US" baseline="0" dirty="0">
              <a:latin typeface="Calibri" charset="0"/>
            </a:endParaRPr>
          </a:p>
          <a:p>
            <a:r>
              <a:rPr lang="en-US" baseline="0" dirty="0">
                <a:latin typeface="Calibri" charset="0"/>
              </a:rPr>
              <a:t>Important: For basic inputs, window() does not work as expected using </a:t>
            </a:r>
            <a:r>
              <a:rPr lang="en-US" baseline="0" dirty="0" err="1">
                <a:latin typeface="Calibri" charset="0"/>
              </a:rPr>
              <a:t>textFileStream</a:t>
            </a:r>
            <a:r>
              <a:rPr lang="en-US" baseline="0" dirty="0">
                <a:latin typeface="Calibri" charset="0"/>
              </a:rPr>
              <a:t>(). An application will process the first file stream correctly, but then lock up when a second file is added to the HDFS directory. Because of this, all labs and examples will use the </a:t>
            </a:r>
            <a:r>
              <a:rPr lang="en-US" baseline="0" dirty="0" err="1">
                <a:latin typeface="Calibri" charset="0"/>
              </a:rPr>
              <a:t>socketTextStream</a:t>
            </a:r>
            <a:r>
              <a:rPr lang="en-US" baseline="0" dirty="0">
                <a:latin typeface="Calibri" charset="0"/>
              </a:rPr>
              <a:t> function.</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EF3F030-82FF-3943-8F6A-093363F10CB7}" type="slidenum">
              <a:rPr lang="en-US" smtClean="0">
                <a:solidFill>
                  <a:prstClr val="black"/>
                </a:solidFill>
                <a:latin typeface="Calibri"/>
              </a:rPr>
              <a:pPr>
                <a:defRPr/>
              </a:pPr>
              <a:t>144</a:t>
            </a:fld>
            <a:endParaRPr lang="en-US" dirty="0">
              <a:solidFill>
                <a:prstClr val="black"/>
              </a:solidFill>
              <a:latin typeface="Calibri"/>
            </a:endParaRPr>
          </a:p>
        </p:txBody>
      </p:sp>
    </p:spTree>
    <p:extLst>
      <p:ext uri="{BB962C8B-B14F-4D97-AF65-F5344CB8AC3E}">
        <p14:creationId xmlns:p14="http://schemas.microsoft.com/office/powerpoint/2010/main" val="22361073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rPr>
              <a:t>Two basic window transformations can be performed using the window and </a:t>
            </a:r>
            <a:r>
              <a:rPr lang="en-US" dirty="0" err="1">
                <a:latin typeface="Calibri" charset="0"/>
              </a:rPr>
              <a:t>countByWindow</a:t>
            </a:r>
            <a:r>
              <a:rPr lang="en-US" dirty="0">
                <a:latin typeface="Calibri" charset="0"/>
              </a:rPr>
              <a:t> functions. </a:t>
            </a:r>
          </a:p>
          <a:p>
            <a:endParaRPr lang="en-US" dirty="0">
              <a:latin typeface="Calibri" charset="0"/>
            </a:endParaRPr>
          </a:p>
          <a:p>
            <a:r>
              <a:rPr lang="en-US" dirty="0">
                <a:latin typeface="Calibri" charset="0"/>
              </a:rPr>
              <a:t>The window function takes the window length and collection interval as arguments, and returns a new DStream based on the values provided. Functionally, this is similar to the union() transformation, as the data across multiple DStreams is combined into a single unit.</a:t>
            </a:r>
            <a:r>
              <a:rPr lang="en-US" baseline="0" dirty="0">
                <a:latin typeface="Calibri" charset="0"/>
              </a:rPr>
              <a:t> The difference is that with streaming, the union function only operates on DStreams created simultaneously, whereas the window function combines the same DStream created across multiple micro-batches. The basic syntax is window(</a:t>
            </a:r>
            <a:r>
              <a:rPr lang="en-US" baseline="0" dirty="0" err="1">
                <a:latin typeface="Calibri" charset="0"/>
              </a:rPr>
              <a:t>windowLength</a:t>
            </a:r>
            <a:r>
              <a:rPr lang="en-US" baseline="0" dirty="0">
                <a:latin typeface="Calibri" charset="0"/>
              </a:rPr>
              <a:t>, interval). An example of creating a window of 30 seconds collected every 10 seconds would look like the following:</a:t>
            </a:r>
            <a:br>
              <a:rPr lang="en-US" baseline="0" dirty="0">
                <a:latin typeface="Calibri" charset="0"/>
              </a:rPr>
            </a:br>
            <a:endParaRPr lang="en-US" dirty="0">
              <a:latin typeface="Calibri"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windowDS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streamingDS.window</a:t>
            </a:r>
            <a:r>
              <a:rPr lang="en-US" dirty="0">
                <a:latin typeface="Courier New" panose="02070309020205020404" pitchFamily="49" charset="0"/>
                <a:cs typeface="Courier New" panose="02070309020205020404" pitchFamily="49" charset="0"/>
              </a:rPr>
              <a:t>(30,10)</a:t>
            </a:r>
          </a:p>
          <a:p>
            <a:endParaRPr lang="en-US" dirty="0"/>
          </a:p>
          <a:p>
            <a:r>
              <a:rPr lang="en-US" dirty="0"/>
              <a:t>The </a:t>
            </a:r>
            <a:r>
              <a:rPr lang="en-US" dirty="0" err="1"/>
              <a:t>countByWindow</a:t>
            </a:r>
            <a:r>
              <a:rPr lang="en-US" dirty="0"/>
              <a:t> function is equivalent to the window function</a:t>
            </a:r>
            <a:r>
              <a:rPr lang="en-US" baseline="0" dirty="0"/>
              <a:t> followed by the Spark Streaming count function, and returns a count of the number of elements in the stream. However, if the number of elements is large, this will be a more efficient way of generating a count. The arguments are the same as window(), and has the following syntax: </a:t>
            </a:r>
            <a:r>
              <a:rPr lang="en-US" dirty="0" err="1">
                <a:latin typeface="Courier New" panose="02070309020205020404" pitchFamily="49" charset="0"/>
                <a:cs typeface="Courier New" panose="02070309020205020404" pitchFamily="49" charset="0"/>
              </a:rPr>
              <a:t>countByWindow</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windowLength</a:t>
            </a:r>
            <a:r>
              <a:rPr lang="en-US" dirty="0">
                <a:latin typeface="Courier New" panose="02070309020205020404" pitchFamily="49" charset="0"/>
                <a:cs typeface="Courier New" panose="02070309020205020404" pitchFamily="49" charset="0"/>
              </a:rPr>
              <a:t>, interval).</a:t>
            </a:r>
            <a:r>
              <a:rPr lang="en-US" baseline="0" dirty="0">
                <a:latin typeface="Courier New" panose="02070309020205020404" pitchFamily="49" charset="0"/>
                <a:cs typeface="Courier New" panose="02070309020205020404" pitchFamily="49" charset="0"/>
              </a:rPr>
              <a:t> An example:</a:t>
            </a:r>
          </a:p>
          <a:p>
            <a:endParaRPr lang="en-US" baseline="0"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windowCountDS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streamingDS.countByWindow</a:t>
            </a:r>
            <a:r>
              <a:rPr lang="en-US" dirty="0">
                <a:latin typeface="Courier New" panose="02070309020205020404" pitchFamily="49" charset="0"/>
                <a:cs typeface="Courier New" panose="02070309020205020404" pitchFamily="49" charset="0"/>
              </a:rPr>
              <a:t>(30,10)</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145</a:t>
            </a:fld>
            <a:endParaRPr lang="en-US" dirty="0"/>
          </a:p>
        </p:txBody>
      </p:sp>
    </p:spTree>
    <p:extLst>
      <p:ext uri="{BB962C8B-B14F-4D97-AF65-F5344CB8AC3E}">
        <p14:creationId xmlns:p14="http://schemas.microsoft.com/office/powerpoint/2010/main" val="69780638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sample application</a:t>
            </a:r>
            <a:r>
              <a:rPr lang="en-US" baseline="0" dirty="0"/>
              <a:t> that uses window() to generate a count of all elements in a data stream, first separating them out using </a:t>
            </a:r>
            <a:r>
              <a:rPr lang="en-US" baseline="0" dirty="0" err="1"/>
              <a:t>flatMap</a:t>
            </a:r>
            <a:r>
              <a:rPr lang="en-US" baseline="0" dirty="0"/>
              <a:t>(). (Without </a:t>
            </a:r>
            <a:r>
              <a:rPr lang="en-US" baseline="0" dirty="0" err="1"/>
              <a:t>flatMap</a:t>
            </a:r>
            <a:r>
              <a:rPr lang="en-US" baseline="0" dirty="0"/>
              <a:t>(), the number of DStreams would be counted instead.) It generates this output every five seconds, using the last 15 seconds worth of DStream data. Note that the DStream interval is set to one second for the </a:t>
            </a:r>
            <a:r>
              <a:rPr lang="en-US" baseline="0" dirty="0" err="1"/>
              <a:t>StreamingContext</a:t>
            </a:r>
            <a:r>
              <a:rPr lang="en-US" baseline="0" dirty="0"/>
              <a:t>:</a:t>
            </a:r>
          </a:p>
          <a:p>
            <a:endParaRPr lang="en-US" baseline="0"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pyspark</a:t>
            </a:r>
            <a:r>
              <a:rPr lang="en-US" dirty="0">
                <a:latin typeface="Courier New" panose="02070309020205020404" pitchFamily="49" charset="0"/>
                <a:cs typeface="Courier New" panose="02070309020205020404" pitchFamily="49" charset="0"/>
              </a:rPr>
              <a:t> --master local[2]</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sc.setLogLevel</a:t>
            </a:r>
            <a:r>
              <a:rPr lang="en-US" dirty="0">
                <a:latin typeface="Courier New" panose="02070309020205020404" pitchFamily="49" charset="0"/>
                <a:cs typeface="Courier New" panose="02070309020205020404" pitchFamily="49" charset="0"/>
              </a:rPr>
              <a:t>("ERROR")</a:t>
            </a:r>
          </a:p>
          <a:p>
            <a:pPr marL="0" indent="0">
              <a:buNone/>
            </a:pPr>
            <a:r>
              <a:rPr lang="en-US" dirty="0">
                <a:latin typeface="Courier New" panose="02070309020205020404" pitchFamily="49" charset="0"/>
                <a:cs typeface="Courier New" panose="02070309020205020404" pitchFamily="49" charset="0"/>
              </a:rPr>
              <a:t>&gt;&gt;&gt; from </a:t>
            </a:r>
            <a:r>
              <a:rPr lang="en-US" dirty="0" err="1">
                <a:latin typeface="Courier New" panose="02070309020205020404" pitchFamily="49" charset="0"/>
                <a:cs typeface="Courier New" panose="02070309020205020404" pitchFamily="49" charset="0"/>
              </a:rPr>
              <a:t>pyspark.streaming</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StreamingContext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1)</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ssc.checkpoint</a:t>
            </a:r>
            <a:r>
              <a:rPr lang="en-US" dirty="0">
                <a:latin typeface="Courier New" panose="02070309020205020404" pitchFamily="49" charset="0"/>
                <a:cs typeface="Courier New" panose="02070309020205020404" pitchFamily="49" charset="0"/>
              </a:rPr>
              <a:t>("/user/root/test/checkpoint/")</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tcpInputDS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ssc.socketTextStream</a:t>
            </a:r>
            <a:r>
              <a:rPr lang="en-US" dirty="0">
                <a:latin typeface="Courier New" panose="02070309020205020404" pitchFamily="49" charset="0"/>
                <a:cs typeface="Courier New" panose="02070309020205020404" pitchFamily="49" charset="0"/>
              </a:rPr>
              <a:t>("sandbox",9999)</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windowDS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tcpInputDS.window</a:t>
            </a:r>
            <a:r>
              <a:rPr lang="en-US" dirty="0">
                <a:latin typeface="Courier New" panose="02070309020205020404" pitchFamily="49" charset="0"/>
                <a:cs typeface="Courier New" panose="02070309020205020404" pitchFamily="49" charset="0"/>
              </a:rPr>
              <a:t>(15, 5).</a:t>
            </a:r>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")).count()</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windowDS.pprint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ssc.start</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146</a:t>
            </a:fld>
            <a:endParaRPr lang="en-US" dirty="0"/>
          </a:p>
        </p:txBody>
      </p:sp>
    </p:spTree>
    <p:extLst>
      <p:ext uri="{BB962C8B-B14F-4D97-AF65-F5344CB8AC3E}">
        <p14:creationId xmlns:p14="http://schemas.microsoft.com/office/powerpoint/2010/main" val="163377751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marL="0" lvl="1">
              <a:defRPr/>
            </a:pPr>
            <a:r>
              <a:rPr lang="en-US" dirty="0">
                <a:latin typeface="Courier New"/>
                <a:cs typeface="Courier New"/>
              </a:rPr>
              <a:t>You can also work with key-value pair windows, and there are some specialized functions designed to do</a:t>
            </a:r>
            <a:r>
              <a:rPr lang="en-US" baseline="0" dirty="0">
                <a:latin typeface="Courier New"/>
                <a:cs typeface="Courier New"/>
              </a:rPr>
              <a:t> just that. One such example is </a:t>
            </a:r>
            <a:r>
              <a:rPr lang="en-US" baseline="0" dirty="0" err="1">
                <a:latin typeface="Courier New"/>
                <a:cs typeface="Courier New"/>
              </a:rPr>
              <a:t>reduceByKeyAndWindow</a:t>
            </a:r>
            <a:r>
              <a:rPr lang="en-US" baseline="0" dirty="0">
                <a:latin typeface="Courier New"/>
                <a:cs typeface="Courier New"/>
              </a:rPr>
              <a:t>(), which behaves similarly to the </a:t>
            </a:r>
            <a:r>
              <a:rPr lang="en-US" baseline="0" dirty="0" err="1">
                <a:latin typeface="Courier New"/>
                <a:cs typeface="Courier New"/>
              </a:rPr>
              <a:t>reduceByKey</a:t>
            </a:r>
            <a:r>
              <a:rPr lang="en-US" baseline="0" dirty="0">
                <a:latin typeface="Courier New"/>
                <a:cs typeface="Courier New"/>
              </a:rPr>
              <a:t> function discussed previously, but over a specified window and collection interval. For example, take a look at the following application:</a:t>
            </a:r>
          </a:p>
          <a:p>
            <a:pPr marL="0" lvl="1">
              <a:defRPr/>
            </a:pPr>
            <a:endParaRPr lang="en-US" baseline="0" dirty="0">
              <a:latin typeface="Courier New"/>
              <a:cs typeface="Courier New"/>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pyspark</a:t>
            </a:r>
            <a:r>
              <a:rPr lang="en-US" dirty="0">
                <a:latin typeface="Courier New" panose="02070309020205020404" pitchFamily="49" charset="0"/>
                <a:cs typeface="Courier New" panose="02070309020205020404" pitchFamily="49" charset="0"/>
              </a:rPr>
              <a:t> --master local[2]</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sc.setLogLevel</a:t>
            </a:r>
            <a:r>
              <a:rPr lang="en-US" dirty="0">
                <a:latin typeface="Courier New" panose="02070309020205020404" pitchFamily="49" charset="0"/>
                <a:cs typeface="Courier New" panose="02070309020205020404" pitchFamily="49" charset="0"/>
              </a:rPr>
              <a:t>("ERROR")</a:t>
            </a:r>
          </a:p>
          <a:p>
            <a:pPr marL="0" indent="0">
              <a:buNone/>
            </a:pPr>
            <a:r>
              <a:rPr lang="en-US" dirty="0">
                <a:latin typeface="Courier New" panose="02070309020205020404" pitchFamily="49" charset="0"/>
                <a:cs typeface="Courier New" panose="02070309020205020404" pitchFamily="49" charset="0"/>
              </a:rPr>
              <a:t>&gt;&gt;&gt; from </a:t>
            </a:r>
            <a:r>
              <a:rPr lang="en-US" dirty="0" err="1">
                <a:latin typeface="Courier New" panose="02070309020205020404" pitchFamily="49" charset="0"/>
                <a:cs typeface="Courier New" panose="02070309020205020404" pitchFamily="49" charset="0"/>
              </a:rPr>
              <a:t>pyspark.streaming</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StreamingContext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1)</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ssc.checkpoint</a:t>
            </a:r>
            <a:r>
              <a:rPr lang="en-US" dirty="0">
                <a:latin typeface="Courier New" panose="02070309020205020404" pitchFamily="49" charset="0"/>
                <a:cs typeface="Courier New" panose="02070309020205020404" pitchFamily="49" charset="0"/>
              </a:rPr>
              <a:t>("/user/root/test/checkpoint/")</a:t>
            </a:r>
          </a:p>
          <a:p>
            <a:pPr marL="0" indent="0">
              <a:buNone/>
            </a:pPr>
            <a:r>
              <a:rPr lang="en-US" dirty="0">
                <a:latin typeface="Courier New" panose="02070309020205020404" pitchFamily="49" charset="0"/>
                <a:cs typeface="Courier New" panose="02070309020205020404" pitchFamily="49" charset="0"/>
              </a:rPr>
              <a:t>&gt;&gt;&gt; </a:t>
            </a:r>
            <a:r>
              <a:rPr lang="en-US" dirty="0" err="1">
                <a:latin typeface="Courier New" panose="02070309020205020404" pitchFamily="49" charset="0"/>
                <a:cs typeface="Courier New" panose="02070309020205020404" pitchFamily="49" charset="0"/>
              </a:rPr>
              <a:t>tcpInDS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ssc.socketTextStream</a:t>
            </a:r>
            <a:r>
              <a:rPr lang="en-US" dirty="0">
                <a:latin typeface="Courier New" panose="02070309020205020404" pitchFamily="49" charset="0"/>
                <a:cs typeface="Courier New" panose="02070309020205020404" pitchFamily="49" charset="0"/>
              </a:rPr>
              <a:t>("sandbox",9999)</a:t>
            </a:r>
          </a:p>
          <a:p>
            <a:pPr marL="0" indent="0">
              <a:buNone/>
            </a:pPr>
            <a:r>
              <a:rPr lang="en-US" sz="2000" b="1" dirty="0">
                <a:latin typeface="Courier New" panose="02070309020205020404" pitchFamily="49" charset="0"/>
                <a:cs typeface="Courier New" panose="02070309020205020404" pitchFamily="49" charset="0"/>
              </a:rPr>
              <a:t>&gt;&gt;&gt; </a:t>
            </a:r>
            <a:r>
              <a:rPr lang="en-US" sz="2000" b="1" dirty="0" err="1">
                <a:latin typeface="Courier New" panose="02070309020205020404" pitchFamily="49" charset="0"/>
                <a:cs typeface="Courier New" panose="02070309020205020404" pitchFamily="49" charset="0"/>
              </a:rPr>
              <a:t>redPrWinDS</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tcpInDS.flatMap</a:t>
            </a:r>
            <a:r>
              <a:rPr lang="en-US" sz="2000" b="1" dirty="0">
                <a:latin typeface="Courier New" panose="02070309020205020404" pitchFamily="49" charset="0"/>
                <a:cs typeface="Courier New" panose="02070309020205020404" pitchFamily="49" charset="0"/>
              </a:rPr>
              <a:t>(lambda line: </a:t>
            </a:r>
            <a:r>
              <a:rPr lang="en-US" sz="2000" b="1" dirty="0" err="1">
                <a:latin typeface="Courier New" panose="02070309020205020404" pitchFamily="49" charset="0"/>
                <a:cs typeface="Courier New" panose="02070309020205020404" pitchFamily="49" charset="0"/>
              </a:rPr>
              <a:t>line.split</a:t>
            </a:r>
            <a:r>
              <a:rPr lang="en-US" sz="2000" b="1" dirty="0">
                <a:latin typeface="Courier New" panose="02070309020205020404" pitchFamily="49" charset="0"/>
                <a:cs typeface="Courier New" panose="02070309020205020404" pitchFamily="49" charset="0"/>
              </a:rPr>
              <a:t>(" ")).map(lambda word: (word, 1)). </a:t>
            </a:r>
            <a:r>
              <a:rPr lang="en-US" sz="2000" b="1" dirty="0" err="1">
                <a:latin typeface="Courier New" panose="02070309020205020404" pitchFamily="49" charset="0"/>
                <a:cs typeface="Courier New" panose="02070309020205020404" pitchFamily="49" charset="0"/>
              </a:rPr>
              <a:t>reduceByKeyAndWindow</a:t>
            </a:r>
            <a:r>
              <a:rPr lang="en-US" sz="2000" b="1" dirty="0">
                <a:latin typeface="Courier New" panose="02070309020205020404" pitchFamily="49" charset="0"/>
                <a:cs typeface="Courier New" panose="02070309020205020404" pitchFamily="49" charset="0"/>
              </a:rPr>
              <a:t>(lambda </a:t>
            </a:r>
            <a:r>
              <a:rPr lang="en-US" sz="2000" b="1" dirty="0" err="1">
                <a:latin typeface="Courier New" panose="02070309020205020404" pitchFamily="49" charset="0"/>
                <a:cs typeface="Courier New" panose="02070309020205020404" pitchFamily="49" charset="0"/>
              </a:rPr>
              <a:t>a,b</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a+b</a:t>
            </a:r>
            <a:r>
              <a:rPr lang="en-US" sz="2000" b="1" dirty="0">
                <a:latin typeface="Courier New" panose="02070309020205020404" pitchFamily="49" charset="0"/>
                <a:cs typeface="Courier New" panose="02070309020205020404" pitchFamily="49" charset="0"/>
              </a:rPr>
              <a:t>, lambda </a:t>
            </a:r>
            <a:r>
              <a:rPr lang="en-US" sz="2000" b="1" dirty="0" err="1">
                <a:latin typeface="Courier New" panose="02070309020205020404" pitchFamily="49" charset="0"/>
                <a:cs typeface="Courier New" panose="02070309020205020404" pitchFamily="49" charset="0"/>
              </a:rPr>
              <a:t>a,b</a:t>
            </a:r>
            <a:r>
              <a:rPr lang="en-US" sz="2000" b="1" dirty="0">
                <a:latin typeface="Courier New" panose="02070309020205020404" pitchFamily="49" charset="0"/>
                <a:cs typeface="Courier New" panose="02070309020205020404" pitchFamily="49" charset="0"/>
              </a:rPr>
              <a:t>: a-b, 10, 2)</a:t>
            </a:r>
          </a:p>
          <a:p>
            <a:pPr marL="0" indent="0">
              <a:buNone/>
            </a:pPr>
            <a:r>
              <a:rPr lang="en-US" sz="2000" b="1" dirty="0">
                <a:latin typeface="Courier New" panose="02070309020205020404" pitchFamily="49" charset="0"/>
                <a:cs typeface="Courier New" panose="02070309020205020404" pitchFamily="49" charset="0"/>
              </a:rPr>
              <a:t>&gt;&gt;&gt; </a:t>
            </a:r>
            <a:r>
              <a:rPr lang="en-US" sz="2000" b="1" dirty="0" err="1">
                <a:latin typeface="Courier New" panose="02070309020205020404" pitchFamily="49" charset="0"/>
                <a:cs typeface="Courier New" panose="02070309020205020404" pitchFamily="49" charset="0"/>
              </a:rPr>
              <a:t>redPrWinDS.pprint</a:t>
            </a:r>
            <a:r>
              <a:rPr lang="en-US" sz="2000" b="1"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&gt;&gt;&gt; </a:t>
            </a:r>
            <a:r>
              <a:rPr lang="en-US" sz="2000" dirty="0" err="1">
                <a:latin typeface="Courier New" panose="02070309020205020404" pitchFamily="49" charset="0"/>
                <a:cs typeface="Courier New" panose="02070309020205020404" pitchFamily="49" charset="0"/>
              </a:rPr>
              <a:t>ssc.start</a:t>
            </a:r>
            <a:r>
              <a:rPr lang="en-US" sz="2000" dirty="0">
                <a:latin typeface="Courier New" panose="02070309020205020404" pitchFamily="49" charset="0"/>
                <a:cs typeface="Courier New" panose="02070309020205020404" pitchFamily="49" charset="0"/>
              </a:rPr>
              <a:t>()</a:t>
            </a:r>
          </a:p>
          <a:p>
            <a:pPr marL="0" lvl="1">
              <a:defRPr/>
            </a:pPr>
            <a:endParaRPr lang="en-US" baseline="0" dirty="0">
              <a:latin typeface="Courier New"/>
              <a:cs typeface="Courier New"/>
            </a:endParaRPr>
          </a:p>
          <a:p>
            <a:pPr marL="0" lvl="1">
              <a:defRPr/>
            </a:pPr>
            <a:r>
              <a:rPr lang="en-US" baseline="0" dirty="0">
                <a:latin typeface="Courier New"/>
                <a:cs typeface="Courier New"/>
              </a:rPr>
              <a:t>To generate the reduced key-value pair, the DStream is transformed using </a:t>
            </a:r>
            <a:r>
              <a:rPr lang="en-US" baseline="0" dirty="0" err="1">
                <a:latin typeface="Courier New"/>
                <a:cs typeface="Courier New"/>
              </a:rPr>
              <a:t>flatMap</a:t>
            </a:r>
            <a:r>
              <a:rPr lang="en-US" baseline="0" dirty="0">
                <a:latin typeface="Courier New"/>
                <a:cs typeface="Courier New"/>
              </a:rPr>
              <a:t>(), then converted to a key-value pair using map(). Then, the </a:t>
            </a:r>
            <a:r>
              <a:rPr lang="en-US" baseline="0" dirty="0" err="1">
                <a:latin typeface="Courier New"/>
                <a:cs typeface="Courier New"/>
              </a:rPr>
              <a:t>reduceByKeyAndWindow</a:t>
            </a:r>
            <a:r>
              <a:rPr lang="en-US" baseline="0" dirty="0">
                <a:latin typeface="Courier New"/>
                <a:cs typeface="Courier New"/>
              </a:rPr>
              <a:t> function is called. </a:t>
            </a:r>
          </a:p>
          <a:p>
            <a:pPr marL="0" lvl="1">
              <a:defRPr/>
            </a:pPr>
            <a:endParaRPr lang="en-US" baseline="0" dirty="0">
              <a:latin typeface="Courier New"/>
              <a:cs typeface="Courier New"/>
            </a:endParaRPr>
          </a:p>
          <a:p>
            <a:pPr marL="0" lvl="1">
              <a:defRPr/>
            </a:pPr>
            <a:r>
              <a:rPr lang="en-US" baseline="0" dirty="0">
                <a:latin typeface="Courier New"/>
                <a:cs typeface="Courier New"/>
              </a:rPr>
              <a:t>Note that the </a:t>
            </a:r>
            <a:r>
              <a:rPr lang="en-US" baseline="0" dirty="0" err="1">
                <a:latin typeface="Courier New"/>
                <a:cs typeface="Courier New"/>
              </a:rPr>
              <a:t>reduceByKeyAndWindow</a:t>
            </a:r>
            <a:r>
              <a:rPr lang="en-US" baseline="0" dirty="0">
                <a:latin typeface="Courier New"/>
                <a:cs typeface="Courier New"/>
              </a:rPr>
              <a:t> function actually takes two functions as arguments prior to the window size and interval arguments. The first argument is the function that should be applied to the DStream. The second argument is the *inverse* of the first function, and is applied to the data that has fallen out of the window. The value of each window is thus calculated incrementally as the window slides across DStreams without having to </a:t>
            </a:r>
            <a:r>
              <a:rPr lang="en-US" baseline="0" dirty="0" err="1">
                <a:latin typeface="Courier New"/>
                <a:cs typeface="Courier New"/>
              </a:rPr>
              <a:t>recompute</a:t>
            </a:r>
            <a:r>
              <a:rPr lang="en-US" baseline="0" dirty="0">
                <a:latin typeface="Courier New"/>
                <a:cs typeface="Courier New"/>
              </a:rPr>
              <a:t> the data across all of the DStreams in the window each time.  </a:t>
            </a:r>
          </a:p>
          <a:p>
            <a:pPr marL="0" lvl="1">
              <a:defRPr/>
            </a:pPr>
            <a:endParaRPr lang="en-US" dirty="0">
              <a:latin typeface="Courier New"/>
              <a:cs typeface="Courier New"/>
            </a:endParaRPr>
          </a:p>
          <a:p>
            <a:pPr marL="0" lvl="1">
              <a:defRPr/>
            </a:pPr>
            <a:endParaRPr lang="en-US" dirty="0">
              <a:latin typeface="Courier New"/>
              <a:cs typeface="Courier New"/>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latin typeface="Courier New"/>
                <a:cs typeface="Courier New"/>
              </a:rPr>
              <a:t>NEED TO VERIFY (do not include in book):  </a:t>
            </a:r>
            <a:r>
              <a:rPr lang="en-US" b="1" dirty="0"/>
              <a:t>THERE</a:t>
            </a:r>
            <a:r>
              <a:rPr lang="en-US" b="1" baseline="0" dirty="0"/>
              <a:t> ARE TWO VERSIONS OF THIS FUNCTION - those which have an inverse (where two functions are supplied, as on the slide) and those that do not, in which case only a single function is supplied. NEED TO VERIFY IF THIS IS THE SAME IN SCALA. NEED TO VERIFY THAT non-invertible functions work and are recognized by taking only three arguments. In Python, if the function is invertible, the operation will not work as expected if the inverse function is not supplied.  </a:t>
            </a:r>
            <a:r>
              <a:rPr lang="en-US" b="1" dirty="0"/>
              <a:t>http://spark.apache.org/docs/latest/streaming-programming-guide.html#transform-operation</a:t>
            </a:r>
          </a:p>
        </p:txBody>
      </p:sp>
      <p:sp>
        <p:nvSpPr>
          <p:cNvPr id="4" name="Slide Number Placeholder 3"/>
          <p:cNvSpPr>
            <a:spLocks noGrp="1"/>
          </p:cNvSpPr>
          <p:nvPr>
            <p:ph type="sldNum" sz="quarter" idx="5"/>
          </p:nvPr>
        </p:nvSpPr>
        <p:spPr/>
        <p:txBody>
          <a:bodyPr/>
          <a:lstStyle/>
          <a:p>
            <a:pPr>
              <a:defRPr/>
            </a:pPr>
            <a:fld id="{72322EA7-C8D5-0447-8A6F-AC05E9301B6B}" type="slidenum">
              <a:rPr lang="en-US" smtClean="0">
                <a:solidFill>
                  <a:prstClr val="black"/>
                </a:solidFill>
                <a:latin typeface="Calibri"/>
              </a:rPr>
              <a:pPr>
                <a:defRPr/>
              </a:pPr>
              <a:t>147</a:t>
            </a:fld>
            <a:endParaRPr lang="en-US" dirty="0">
              <a:solidFill>
                <a:prstClr val="black"/>
              </a:solidFill>
              <a:latin typeface="Calibri"/>
            </a:endParaRPr>
          </a:p>
        </p:txBody>
      </p:sp>
    </p:spTree>
    <p:extLst>
      <p:ext uri="{BB962C8B-B14F-4D97-AF65-F5344CB8AC3E}">
        <p14:creationId xmlns:p14="http://schemas.microsoft.com/office/powerpoint/2010/main" val="32690225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148</a:t>
            </a:fld>
            <a:endParaRPr lang="en-US" dirty="0"/>
          </a:p>
        </p:txBody>
      </p:sp>
    </p:spTree>
    <p:extLst>
      <p:ext uri="{BB962C8B-B14F-4D97-AF65-F5344CB8AC3E}">
        <p14:creationId xmlns:p14="http://schemas.microsoft.com/office/powerpoint/2010/main" val="14429055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149</a:t>
            </a:fld>
            <a:endParaRPr lang="en-US" dirty="0"/>
          </a:p>
        </p:txBody>
      </p:sp>
    </p:spTree>
    <p:extLst>
      <p:ext uri="{BB962C8B-B14F-4D97-AF65-F5344CB8AC3E}">
        <p14:creationId xmlns:p14="http://schemas.microsoft.com/office/powerpoint/2010/main" val="4191325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INSTRUCTOR NOTE: </a:t>
            </a:r>
            <a:r>
              <a:rPr lang="en-US" i="1" dirty="0"/>
              <a:t>THE POINT OF THIS SLIDE IS TO ILLUSTRATE ALL THAT HDP CAN</a:t>
            </a:r>
            <a:r>
              <a:rPr lang="en-US" i="1" baseline="0" dirty="0"/>
              <a:t> DO IN THE BACKGROUND TO SUPPORT DATA LIFECYCLE – SPARK CAN RUN ON TOP OF THIS, TAKING ADVANTAGE BOTH OF SCALE AND DATA MANAGEMENT VIA HDP… HDP is complex, but necessary, etc. </a:t>
            </a:r>
            <a:endParaRPr lang="en-US" i="1" dirty="0"/>
          </a:p>
          <a:p>
            <a:endParaRPr lang="en-US" dirty="0"/>
          </a:p>
          <a:p>
            <a:r>
              <a:rPr lang="en-US" dirty="0"/>
              <a:t>Why does</a:t>
            </a:r>
            <a:r>
              <a:rPr lang="en-US" baseline="0" dirty="0"/>
              <a:t> HDP need so many frameworks? </a:t>
            </a:r>
            <a:r>
              <a:rPr lang="en-US" dirty="0"/>
              <a:t>Let’s take a look at a simple data lifecycle example.  </a:t>
            </a:r>
          </a:p>
          <a:p>
            <a:endParaRPr lang="en-US" dirty="0"/>
          </a:p>
          <a:p>
            <a:r>
              <a:rPr lang="en-US" dirty="0"/>
              <a:t>We start with some raw data and an HDP cluster.  The first step in managing the data is to get it into the HDP cluster.  We must have some mechanism to ingest that</a:t>
            </a:r>
            <a:r>
              <a:rPr lang="en-US" baseline="0" dirty="0"/>
              <a:t> data – perhaps Sqoop, Flume, Spark Streaming, or Storm -</a:t>
            </a:r>
            <a:r>
              <a:rPr lang="en-US" dirty="0"/>
              <a:t> and then another mechanism</a:t>
            </a:r>
            <a:r>
              <a:rPr lang="en-US" baseline="0" dirty="0"/>
              <a:t> to analyze and </a:t>
            </a:r>
            <a:r>
              <a:rPr lang="en-US" dirty="0"/>
              <a:t>decide what to do with it next.  Does this data require some kind of transformation in order to be used?  If so, ETL processes must be run,</a:t>
            </a:r>
            <a:r>
              <a:rPr lang="en-US" baseline="0" dirty="0"/>
              <a:t> and those </a:t>
            </a:r>
            <a:r>
              <a:rPr lang="en-US" dirty="0"/>
              <a:t>results generated into another file. Quite often,</a:t>
            </a:r>
            <a:r>
              <a:rPr lang="en-US" baseline="0" dirty="0"/>
              <a:t> this is not a single step, but multiple steps configured into a data application pipeline. </a:t>
            </a:r>
            <a:r>
              <a:rPr lang="en-US" dirty="0"/>
              <a:t> </a:t>
            </a:r>
          </a:p>
          <a:p>
            <a:endParaRPr lang="en-US" dirty="0"/>
          </a:p>
          <a:p>
            <a:r>
              <a:rPr lang="en-US" dirty="0"/>
              <a:t>The next decision comes with regards to whether to keep or discard the data.  Not all data must</a:t>
            </a:r>
            <a:r>
              <a:rPr lang="en-US" baseline="0" dirty="0"/>
              <a:t> be kept</a:t>
            </a:r>
            <a:r>
              <a:rPr lang="en-US" dirty="0"/>
              <a:t>, either because it has no value (empty files, for example), or it is not necessary to keep once it has been processed and transformed. Thus some raw data can simply be deleted.  </a:t>
            </a:r>
          </a:p>
          <a:p>
            <a:endParaRPr lang="en-US" dirty="0"/>
          </a:p>
          <a:p>
            <a:r>
              <a:rPr lang="en-US" dirty="0"/>
              <a:t>Data that must be kept requires additional decisions to be made.  For example, where will the data be stored, and for how long?  Your Hadoop cluster might have multiple tiers of HDFS storage available, perhaps separated via some kind of node label mechanism.  In the example, we have two HDFS storage tiers. A</a:t>
            </a:r>
            <a:r>
              <a:rPr lang="en-US" baseline="0" dirty="0"/>
              <a:t>ny data that is copied to tier 2 should be stored for 90 days.  We have another, higher tier of HDFS Storage, and any data stored here should be kept until it is manually deleted.  </a:t>
            </a:r>
          </a:p>
          <a:p>
            <a:endParaRPr lang="en-US" baseline="0" dirty="0"/>
          </a:p>
          <a:p>
            <a:r>
              <a:rPr lang="en-US" baseline="0" dirty="0"/>
              <a:t>You may decide that some data should be archived rather than made immediately available via HDFS, and you can might multiple tiers of archives as well.  In our example we have three tiers of archival storage, and data is kept for one, three, and seven years depending on where it is stored.  </a:t>
            </a:r>
          </a:p>
          <a:p>
            <a:endParaRPr lang="en-US" baseline="0" dirty="0"/>
          </a:p>
          <a:p>
            <a:r>
              <a:rPr lang="en-US" baseline="0" dirty="0"/>
              <a:t>A third location where and data might end up is on some kind of cloud storage, such as AWS or Microsoft Azure.  </a:t>
            </a:r>
          </a:p>
          <a:p>
            <a:endParaRPr lang="en-US" baseline="0" dirty="0"/>
          </a:p>
          <a:p>
            <a:r>
              <a:rPr lang="en-US" baseline="0" dirty="0"/>
              <a:t>Both raw data and transformed data might be kept anywhere in this storage infrastructure as result of having been input and processed by this HDP cluster.  In addition, you may be working in a multi-cluster environment, in which case an additional decision is required. What data needs to be replicated between the clusters?  If files need to be replicated to another HDP cluster, then once that cluster ingests in examines that data, this same kind of processes and decision mechanisms need to be employed.  Perhaps additional transformation is required.  Perhaps some files can be examined and deleted.  For files that are to be kept, their location and length of time to retain must be decided, just as on the first cluster.  </a:t>
            </a:r>
          </a:p>
          <a:p>
            <a:endParaRPr lang="en-US" baseline="0" dirty="0"/>
          </a:p>
          <a:p>
            <a:r>
              <a:rPr lang="en-US" baseline="0" dirty="0"/>
              <a:t>This is a relatively simple example of the kind of data lifecycle decisions that need to be made in an environment where the capabilities of HDP are being fully utilized.  This can get significantly more complex with the addition of additional storage tiers, retention requirements, and geographically dispersed HDP clusters which must replicate data between each other, and perhaps the central global cluster designed to do all final processing.</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15</a:t>
            </a:fld>
            <a:endParaRPr lang="en-US" dirty="0"/>
          </a:p>
        </p:txBody>
      </p:sp>
    </p:spTree>
    <p:extLst>
      <p:ext uri="{BB962C8B-B14F-4D97-AF65-F5344CB8AC3E}">
        <p14:creationId xmlns:p14="http://schemas.microsoft.com/office/powerpoint/2010/main" val="28574445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228600" indent="-228600">
              <a:buFontTx/>
              <a:buAutoNum type="arabicPeriod"/>
            </a:pPr>
            <a:r>
              <a:rPr lang="en-US" dirty="0">
                <a:latin typeface="Calibri" charset="0"/>
              </a:rPr>
              <a:t>Receivers and DStreams. </a:t>
            </a:r>
            <a:r>
              <a:rPr lang="en-US" dirty="0" err="1">
                <a:latin typeface="Calibri" charset="0"/>
              </a:rPr>
              <a:t>StreamingContext</a:t>
            </a:r>
            <a:r>
              <a:rPr lang="en-US" dirty="0">
                <a:latin typeface="Calibri" charset="0"/>
              </a:rPr>
              <a:t> is also an acceptable</a:t>
            </a:r>
            <a:r>
              <a:rPr lang="en-US" baseline="0" dirty="0">
                <a:latin typeface="Calibri" charset="0"/>
              </a:rPr>
              <a:t> answer here. </a:t>
            </a:r>
          </a:p>
          <a:p>
            <a:pPr marL="228600" indent="-228600">
              <a:buFontTx/>
              <a:buAutoNum type="arabicPeriod"/>
            </a:pPr>
            <a:r>
              <a:rPr lang="en-US" baseline="0" dirty="0">
                <a:latin typeface="Calibri" charset="0"/>
              </a:rPr>
              <a:t>Four - one for each stream, and one for the receiver.</a:t>
            </a:r>
          </a:p>
          <a:p>
            <a:pPr marL="228600" indent="-228600">
              <a:buFontTx/>
              <a:buAutoNum type="arabicPeriod"/>
            </a:pPr>
            <a:r>
              <a:rPr lang="en-US" baseline="0" dirty="0">
                <a:latin typeface="Calibri" charset="0"/>
              </a:rPr>
              <a:t>HDFS text via directory monitoring, text via TCP socket monitoring, and queues of RDDs.</a:t>
            </a:r>
          </a:p>
          <a:p>
            <a:pPr marL="228600" indent="-228600">
              <a:buFontTx/>
              <a:buAutoNum type="arabicPeriod"/>
            </a:pPr>
            <a:r>
              <a:rPr lang="en-US" dirty="0">
                <a:latin typeface="Calibri" charset="0"/>
              </a:rPr>
              <a:t>The name of the </a:t>
            </a:r>
            <a:r>
              <a:rPr lang="en-US" dirty="0" err="1">
                <a:latin typeface="Calibri" charset="0"/>
              </a:rPr>
              <a:t>SparkContext</a:t>
            </a:r>
            <a:r>
              <a:rPr lang="en-US" dirty="0">
                <a:latin typeface="Calibri" charset="0"/>
              </a:rPr>
              <a:t> and the micro-batch interval. </a:t>
            </a:r>
          </a:p>
          <a:p>
            <a:pPr marL="228600" indent="-228600">
              <a:buFontTx/>
              <a:buAutoNum type="arabicPeriod"/>
            </a:pPr>
            <a:r>
              <a:rPr lang="en-US" dirty="0" err="1">
                <a:latin typeface="Calibri" charset="0"/>
              </a:rPr>
              <a:t>Checkpointing</a:t>
            </a:r>
            <a:r>
              <a:rPr lang="en-US" dirty="0">
                <a:latin typeface="Calibri" charset="0"/>
              </a:rPr>
              <a:t>.</a:t>
            </a:r>
          </a:p>
          <a:p>
            <a:pPr marL="228600" indent="-228600">
              <a:buFontTx/>
              <a:buAutoNum type="arabicPeriod"/>
            </a:pPr>
            <a:r>
              <a:rPr lang="en-US" dirty="0">
                <a:latin typeface="Calibri" charset="0"/>
              </a:rPr>
              <a:t>Window duration and collection interval.</a:t>
            </a:r>
          </a:p>
          <a:p>
            <a:pPr marL="228600" indent="-228600">
              <a:buFontTx/>
              <a:buAutoNum type="arabicPeriod"/>
            </a:pPr>
            <a:endParaRPr lang="en-US" dirty="0">
              <a:latin typeface="Calibri" charset="0"/>
            </a:endParaRPr>
          </a:p>
          <a:p>
            <a:pPr marL="228600" indent="-228600">
              <a:buFontTx/>
              <a:buAutoNum type="arabicPeriod"/>
            </a:pP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150</a:t>
            </a:fld>
            <a:endParaRPr lang="en-US" dirty="0"/>
          </a:p>
        </p:txBody>
      </p:sp>
    </p:spTree>
    <p:extLst>
      <p:ext uri="{BB962C8B-B14F-4D97-AF65-F5344CB8AC3E}">
        <p14:creationId xmlns:p14="http://schemas.microsoft.com/office/powerpoint/2010/main" val="20565952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151</a:t>
            </a:fld>
            <a:endParaRPr lang="en-US" dirty="0"/>
          </a:p>
        </p:txBody>
      </p:sp>
    </p:spTree>
    <p:extLst>
      <p:ext uri="{BB962C8B-B14F-4D97-AF65-F5344CB8AC3E}">
        <p14:creationId xmlns:p14="http://schemas.microsoft.com/office/powerpoint/2010/main" val="373205414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152</a:t>
            </a:fld>
            <a:endParaRPr lang="en-US" dirty="0"/>
          </a:p>
        </p:txBody>
      </p:sp>
    </p:spTree>
    <p:extLst>
      <p:ext uri="{BB962C8B-B14F-4D97-AF65-F5344CB8AC3E}">
        <p14:creationId xmlns:p14="http://schemas.microsoft.com/office/powerpoint/2010/main" val="12640726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153</a:t>
            </a:fld>
            <a:endParaRPr lang="en-US"/>
          </a:p>
        </p:txBody>
      </p:sp>
    </p:spTree>
    <p:extLst>
      <p:ext uri="{BB962C8B-B14F-4D97-AF65-F5344CB8AC3E}">
        <p14:creationId xmlns:p14="http://schemas.microsoft.com/office/powerpoint/2010/main" val="35657584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775"/>
              </a:spcBef>
              <a:buNone/>
            </a:pPr>
            <a:r>
              <a:rPr lang="en-US" dirty="0">
                <a:latin typeface="Arial" charset="0"/>
                <a:ea typeface="ヒラギノ角ゴ Pro W3" charset="0"/>
                <a:cs typeface="ヒラギノ角ゴ Pro W3" charset="0"/>
              </a:rPr>
              <a:t>After completing this lesson, students should be able to:</a:t>
            </a:r>
          </a:p>
          <a:p>
            <a:pPr marL="0" indent="0" eaLnBrk="1" hangingPunct="1">
              <a:spcBef>
                <a:spcPts val="775"/>
              </a:spcBef>
              <a:buNone/>
            </a:pPr>
            <a:endParaRPr lang="en-US" dirty="0">
              <a:latin typeface="Arial" charset="0"/>
              <a:ea typeface="ヒラギノ角ゴ Pro W3" charset="0"/>
              <a:cs typeface="ヒラギノ角ゴ Pro W3" charset="0"/>
            </a:endParaRP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Name the various components of Spark SQL and explain their purpose</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Describe the relationship between DataFrames, tables, and contexts</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Use various methods to create and save DataFrames and tables</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Manipulate DataFrames and tables</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154</a:t>
            </a:fld>
            <a:endParaRPr lang="en-US" dirty="0"/>
          </a:p>
        </p:txBody>
      </p:sp>
    </p:spTree>
    <p:extLst>
      <p:ext uri="{BB962C8B-B14F-4D97-AF65-F5344CB8AC3E}">
        <p14:creationId xmlns:p14="http://schemas.microsoft.com/office/powerpoint/2010/main" val="36596217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155</a:t>
            </a:fld>
            <a:endParaRPr lang="en-US"/>
          </a:p>
        </p:txBody>
      </p:sp>
    </p:spTree>
    <p:extLst>
      <p:ext uri="{BB962C8B-B14F-4D97-AF65-F5344CB8AC3E}">
        <p14:creationId xmlns:p14="http://schemas.microsoft.com/office/powerpoint/2010/main" val="7834850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a:t>
            </a:r>
            <a:r>
              <a:rPr lang="en-US" baseline="0" dirty="0"/>
              <a:t> SQL is a Spark module that allows for optimized processing of structured data. It provides many advantages to the Spark developer, including automated performance improvements that generally mean better performance than applications built using Spark Core RDD APIs. Spark SQL also integrates seamlessly with Hive, which allows an enterprise to leverage investments already made in that platform (including data stored as well as knowledge and processes that have built over time) while simultaneously benefitting from Spark's improved performance via in-memory processing. </a:t>
            </a:r>
          </a:p>
        </p:txBody>
      </p:sp>
      <p:sp>
        <p:nvSpPr>
          <p:cNvPr id="4" name="Slide Number Placeholder 3"/>
          <p:cNvSpPr>
            <a:spLocks noGrp="1"/>
          </p:cNvSpPr>
          <p:nvPr>
            <p:ph type="sldNum" sz="quarter" idx="10"/>
          </p:nvPr>
        </p:nvSpPr>
        <p:spPr/>
        <p:txBody>
          <a:bodyPr/>
          <a:lstStyle/>
          <a:p>
            <a:fld id="{1677E594-4005-43F8-B8F3-453F0010D500}" type="slidenum">
              <a:rPr lang="en-US" smtClean="0"/>
              <a:pPr/>
              <a:t>156</a:t>
            </a:fld>
            <a:endParaRPr lang="en-US" dirty="0"/>
          </a:p>
        </p:txBody>
      </p:sp>
    </p:spTree>
    <p:extLst>
      <p:ext uri="{BB962C8B-B14F-4D97-AF65-F5344CB8AC3E}">
        <p14:creationId xmlns:p14="http://schemas.microsoft.com/office/powerpoint/2010/main" val="9493216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DataFrame</a:t>
            </a:r>
            <a:r>
              <a:rPr lang="en-US" baseline="0" dirty="0"/>
              <a:t> is data that has been organized into one or more columns, similar in structure to a SQL table, but that is actually constructed from underlying RDDs. DataFrames can be created </a:t>
            </a:r>
            <a:r>
              <a:rPr lang="en-US" baseline="0" dirty="0" err="1"/>
              <a:t>directoy</a:t>
            </a:r>
            <a:r>
              <a:rPr lang="en-US" baseline="0" dirty="0"/>
              <a:t> from RDDs, as well as from Hive tables and many other outside data sources. </a:t>
            </a:r>
          </a:p>
          <a:p>
            <a:endParaRPr lang="en-US" baseline="0" dirty="0"/>
          </a:p>
          <a:p>
            <a:r>
              <a:rPr lang="en-US" baseline="0" dirty="0"/>
              <a:t>There are three primary methods available to interact with DataFrames and tables in Spark SQL:</a:t>
            </a:r>
          </a:p>
          <a:p>
            <a:endParaRPr lang="en-US" baseline="0" dirty="0"/>
          </a:p>
          <a:p>
            <a:pPr marL="171450" indent="-171450">
              <a:buFont typeface="Arial" panose="020B0604020202020204" pitchFamily="34" charset="0"/>
              <a:buChar char="•"/>
            </a:pPr>
            <a:r>
              <a:rPr lang="en-US" baseline="0" dirty="0"/>
              <a:t>The DataFrames API, which is available for Java, Scala, Python, and R developers,</a:t>
            </a:r>
          </a:p>
          <a:p>
            <a:pPr marL="171450" indent="-171450">
              <a:buFont typeface="Arial" panose="020B0604020202020204" pitchFamily="34" charset="0"/>
              <a:buChar char="•"/>
            </a:pPr>
            <a:r>
              <a:rPr lang="en-US" baseline="0" dirty="0"/>
              <a:t>The native Spark SQL API, which is composed of a subset of the SQL92 API commands, or</a:t>
            </a:r>
          </a:p>
          <a:p>
            <a:pPr marL="171450" indent="-171450">
              <a:buFont typeface="Arial" panose="020B0604020202020204" pitchFamily="34" charset="0"/>
              <a:buChar char="•"/>
            </a:pPr>
            <a:r>
              <a:rPr lang="en-US" baseline="0" dirty="0"/>
              <a:t>The </a:t>
            </a:r>
            <a:r>
              <a:rPr lang="en-US" baseline="0" dirty="0" err="1"/>
              <a:t>HiveQL</a:t>
            </a:r>
            <a:r>
              <a:rPr lang="en-US" baseline="0" dirty="0"/>
              <a:t> API. Most of the </a:t>
            </a:r>
            <a:r>
              <a:rPr lang="en-US" baseline="0" dirty="0" err="1"/>
              <a:t>HiveQL</a:t>
            </a:r>
            <a:r>
              <a:rPr lang="en-US" baseline="0" dirty="0"/>
              <a:t> API is supported in Spark SQL.</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157</a:t>
            </a:fld>
            <a:endParaRPr lang="en-US" dirty="0"/>
          </a:p>
        </p:txBody>
      </p:sp>
    </p:spTree>
    <p:extLst>
      <p:ext uri="{BB962C8B-B14F-4D97-AF65-F5344CB8AC3E}">
        <p14:creationId xmlns:p14="http://schemas.microsoft.com/office/powerpoint/2010/main" val="34749896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enterprises that have deployed Hadoop are familiar with Hive. It is the</a:t>
            </a:r>
            <a:r>
              <a:rPr lang="en-US" baseline="0" dirty="0"/>
              <a:t> original data warehouse platform developed for Hadoop. It represents unstructured data stored in HDFS as structured tables using a metadata overlay managed by Hive's HCatalog, and then can interact with those tables via </a:t>
            </a:r>
            <a:r>
              <a:rPr lang="en-US" baseline="0" dirty="0" err="1"/>
              <a:t>HiveQL</a:t>
            </a:r>
            <a:r>
              <a:rPr lang="en-US" baseline="0" dirty="0"/>
              <a:t>, it's SQL-like query language.</a:t>
            </a:r>
          </a:p>
          <a:p>
            <a:endParaRPr lang="en-US" baseline="0" dirty="0"/>
          </a:p>
          <a:p>
            <a:r>
              <a:rPr lang="en-US" baseline="0" dirty="0"/>
              <a:t>Hive is distributed with every major Hadoop distribution. Massive amounts of data are currently managed by Hive across the globe. Thus, Spark SQL's ability to integrate with Hive and utilize </a:t>
            </a:r>
            <a:r>
              <a:rPr lang="en-US" baseline="0" dirty="0" err="1"/>
              <a:t>HiveQL</a:t>
            </a:r>
            <a:r>
              <a:rPr lang="en-US" baseline="0" dirty="0"/>
              <a:t> capabilities and syntax provides massive value for the Spark developer.</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158</a:t>
            </a:fld>
            <a:endParaRPr lang="en-US" dirty="0">
              <a:solidFill>
                <a:prstClr val="black"/>
              </a:solidFill>
              <a:latin typeface="Calibri"/>
            </a:endParaRPr>
          </a:p>
        </p:txBody>
      </p:sp>
    </p:spTree>
    <p:extLst>
      <p:ext uri="{BB962C8B-B14F-4D97-AF65-F5344CB8AC3E}">
        <p14:creationId xmlns:p14="http://schemas.microsoft.com/office/powerpoint/2010/main" val="24749224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Hive data starts as raw data that has been written to HDFS. Hive</a:t>
            </a:r>
            <a:r>
              <a:rPr lang="en-US" sz="1200" b="0" i="0" kern="1200" baseline="0" dirty="0">
                <a:solidFill>
                  <a:schemeClr val="tx1"/>
                </a:solidFill>
                <a:effectLst/>
                <a:latin typeface="+mn-lt"/>
                <a:ea typeface="+mn-ea"/>
                <a:cs typeface="+mn-cs"/>
              </a:rPr>
              <a:t> has a metadata component that logically organizes these unstructured data files into rows and columns like a table. The metadata layer acts as a translator, enabling SQL-like interactions to take place even though the underlying data on HDFS remains unstructured.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159</a:t>
            </a:fld>
            <a:endParaRPr lang="en-US" dirty="0">
              <a:solidFill>
                <a:prstClr val="black"/>
              </a:solidFill>
              <a:latin typeface="Calibri"/>
            </a:endParaRPr>
          </a:p>
        </p:txBody>
      </p:sp>
    </p:spTree>
    <p:extLst>
      <p:ext uri="{BB962C8B-B14F-4D97-AF65-F5344CB8AC3E}">
        <p14:creationId xmlns:p14="http://schemas.microsoft.com/office/powerpoint/2010/main" val="2135390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Make sure your lab environment is accessible and functional.</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16</a:t>
            </a:fld>
            <a:endParaRPr lang="en-US" dirty="0"/>
          </a:p>
        </p:txBody>
      </p:sp>
    </p:spTree>
    <p:extLst>
      <p:ext uri="{BB962C8B-B14F-4D97-AF65-F5344CB8AC3E}">
        <p14:creationId xmlns:p14="http://schemas.microsoft.com/office/powerpoint/2010/main" val="21376021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much the same way, a </a:t>
            </a:r>
            <a:r>
              <a:rPr lang="en-US" dirty="0" err="1"/>
              <a:t>DataFrame</a:t>
            </a:r>
            <a:r>
              <a:rPr lang="en-US" dirty="0"/>
              <a:t> starts out as something</a:t>
            </a:r>
            <a:r>
              <a:rPr lang="en-US" baseline="0" dirty="0"/>
              <a:t> else - perhaps an ORC or JSON file, perhaps a list of values in an RDD, or perhaps a Hive table. Spark SQL has the ability to take these (and other) data sources and convert them into a </a:t>
            </a:r>
            <a:r>
              <a:rPr lang="en-US" baseline="0" dirty="0" err="1"/>
              <a:t>DataFrame</a:t>
            </a:r>
            <a:r>
              <a:rPr lang="en-US" baseline="0" dirty="0"/>
              <a:t>. As mentioned earlier, DataFrames are actually RDDs, but are represented logically as rows and columns. In this sense, Spark SQL behaves in a similar fashion as Hive, only instead of representing files on a disk as tables like Hive does, Spark SQL represents RDDs in memory as tables.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160</a:t>
            </a:fld>
            <a:endParaRPr lang="en-US" dirty="0">
              <a:solidFill>
                <a:prstClr val="black"/>
              </a:solidFill>
              <a:latin typeface="Calibri"/>
            </a:endParaRPr>
          </a:p>
        </p:txBody>
      </p:sp>
    </p:spTree>
    <p:extLst>
      <p:ext uri="{BB962C8B-B14F-4D97-AF65-F5344CB8AC3E}">
        <p14:creationId xmlns:p14="http://schemas.microsoft.com/office/powerpoint/2010/main" val="21196927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Spark requires a Spark context, Spark Streaming requires a Spark Streaming context, and Spark SQL requires a SQL context. In this case, however, there are two contexts to choose from: the </a:t>
            </a:r>
            <a:r>
              <a:rPr lang="en-US" baseline="0" dirty="0" err="1"/>
              <a:t>SQLcontext</a:t>
            </a:r>
            <a:r>
              <a:rPr lang="en-US" baseline="0" dirty="0"/>
              <a:t> or the </a:t>
            </a:r>
            <a:r>
              <a:rPr lang="en-US" baseline="0" dirty="0" err="1"/>
              <a:t>HiveContext</a:t>
            </a:r>
            <a:r>
              <a:rPr lang="en-US" baseline="0" dirty="0"/>
              <a:t>. In both cases, the default name usually given to the context is </a:t>
            </a:r>
            <a:r>
              <a:rPr lang="en-US" baseline="0" dirty="0" err="1"/>
              <a:t>sqlContext</a:t>
            </a:r>
            <a:r>
              <a:rPr lang="en-US" baseline="0" dirty="0"/>
              <a:t>, but this is at the discretion of the developer. </a:t>
            </a:r>
          </a:p>
          <a:p>
            <a:endParaRPr lang="en-US" baseline="0" dirty="0"/>
          </a:p>
          <a:p>
            <a:r>
              <a:rPr lang="en-US" baseline="0" dirty="0"/>
              <a:t>The basic code difference is which context gets imported at the beginning of the program. The options are:</a:t>
            </a:r>
          </a:p>
          <a:p>
            <a:endParaRPr lang="en-US" baseline="0" dirty="0"/>
          </a:p>
          <a:p>
            <a:r>
              <a:rPr lang="en-US" dirty="0"/>
              <a:t>	</a:t>
            </a:r>
            <a:r>
              <a:rPr lang="en-US" sz="1200" dirty="0">
                <a:latin typeface="Courier New"/>
                <a:cs typeface="Courier New"/>
              </a:rPr>
              <a:t>from </a:t>
            </a:r>
            <a:r>
              <a:rPr lang="en-US" sz="1200" dirty="0" err="1">
                <a:latin typeface="Courier New"/>
                <a:cs typeface="Courier New"/>
              </a:rPr>
              <a:t>pyspark.sql</a:t>
            </a:r>
            <a:r>
              <a:rPr lang="en-US" sz="1200" dirty="0">
                <a:latin typeface="Courier New"/>
                <a:cs typeface="Courier New"/>
              </a:rPr>
              <a:t> import </a:t>
            </a:r>
            <a:r>
              <a:rPr lang="en-US" sz="1200" dirty="0" err="1">
                <a:latin typeface="Courier New"/>
                <a:cs typeface="Courier New"/>
              </a:rPr>
              <a:t>SQLContext</a:t>
            </a:r>
            <a:endParaRPr lang="en-US" sz="1200" dirty="0">
              <a:latin typeface="Courier New"/>
              <a:cs typeface="Courier New"/>
            </a:endParaRPr>
          </a:p>
          <a:p>
            <a:pPr marL="0" indent="0">
              <a:buNone/>
            </a:pPr>
            <a:r>
              <a:rPr lang="en-US" sz="1200" dirty="0">
                <a:latin typeface="Courier New"/>
                <a:cs typeface="Courier New"/>
              </a:rPr>
              <a:t>	</a:t>
            </a:r>
            <a:r>
              <a:rPr lang="en-US" sz="1200" dirty="0" err="1">
                <a:latin typeface="Courier New"/>
                <a:cs typeface="Courier New"/>
              </a:rPr>
              <a:t>sqlContext</a:t>
            </a:r>
            <a:r>
              <a:rPr lang="en-US" sz="1200" dirty="0">
                <a:latin typeface="Courier New"/>
                <a:cs typeface="Courier New"/>
              </a:rPr>
              <a:t> = </a:t>
            </a:r>
            <a:r>
              <a:rPr lang="en-US" sz="1200" dirty="0" err="1">
                <a:latin typeface="Courier New"/>
                <a:cs typeface="Courier New"/>
              </a:rPr>
              <a:t>SQLContext</a:t>
            </a:r>
            <a:r>
              <a:rPr lang="en-US" sz="1200" dirty="0">
                <a:latin typeface="Courier New"/>
                <a:cs typeface="Courier New"/>
              </a:rPr>
              <a:t>(</a:t>
            </a:r>
            <a:r>
              <a:rPr lang="en-US" sz="1200" dirty="0" err="1">
                <a:latin typeface="Courier New"/>
                <a:cs typeface="Courier New"/>
              </a:rPr>
              <a:t>sc</a:t>
            </a:r>
            <a:r>
              <a:rPr lang="en-US" sz="1200" dirty="0">
                <a:latin typeface="Courier New"/>
                <a:cs typeface="Courier New"/>
              </a:rPr>
              <a:t>)</a:t>
            </a:r>
            <a:br>
              <a:rPr lang="en-US" sz="1200" dirty="0">
                <a:latin typeface="Courier New"/>
                <a:cs typeface="Courier New"/>
              </a:rPr>
            </a:br>
            <a:br>
              <a:rPr lang="en-US" sz="1200" dirty="0">
                <a:latin typeface="Courier New"/>
                <a:cs typeface="Courier New"/>
              </a:rPr>
            </a:br>
            <a:r>
              <a:rPr lang="en-US" sz="1200" dirty="0">
                <a:latin typeface="Courier New"/>
                <a:cs typeface="Courier New"/>
              </a:rPr>
              <a:t>	</a:t>
            </a:r>
            <a:r>
              <a:rPr lang="en-US" sz="1600" dirty="0">
                <a:cs typeface="Courier New"/>
              </a:rPr>
              <a:t>or</a:t>
            </a:r>
            <a:br>
              <a:rPr lang="en-US" sz="1200" dirty="0">
                <a:cs typeface="Courier New"/>
              </a:rPr>
            </a:br>
            <a:br>
              <a:rPr lang="en-US" sz="1200" dirty="0">
                <a:cs typeface="Courier New"/>
              </a:rPr>
            </a:br>
            <a:r>
              <a:rPr lang="en-US" sz="1800" dirty="0"/>
              <a:t>	</a:t>
            </a:r>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pyspark.sql</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HiveContext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sqlContext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HiveContext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a:t>
            </a:r>
            <a:endParaRPr lang="en-US" baseline="0" dirty="0"/>
          </a:p>
          <a:p>
            <a:endParaRPr lang="en-US" baseline="0" dirty="0"/>
          </a:p>
          <a:p>
            <a:r>
              <a:rPr lang="en-US" baseline="0" dirty="0"/>
              <a:t>Zeppelin and the Spark REPLs both default to using a </a:t>
            </a:r>
            <a:r>
              <a:rPr lang="en-US" baseline="0" dirty="0" err="1"/>
              <a:t>HiveContext</a:t>
            </a:r>
            <a:r>
              <a:rPr lang="en-US" baseline="0" dirty="0"/>
              <a:t> named </a:t>
            </a:r>
            <a:r>
              <a:rPr lang="en-US" baseline="0" dirty="0" err="1"/>
              <a:t>sqlContext</a:t>
            </a:r>
            <a:r>
              <a:rPr lang="en-US" baseline="0" dirty="0"/>
              <a:t>. For most of the code examples in this lesson, we will follow the same pattern. For Zeppelin, this becomes active when running code prepended by %</a:t>
            </a:r>
            <a:r>
              <a:rPr lang="en-US" baseline="0" dirty="0" err="1"/>
              <a:t>sql</a:t>
            </a:r>
            <a:r>
              <a:rPr lang="en-US" baseline="0" dirty="0"/>
              <a:t>.</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161</a:t>
            </a:fld>
            <a:endParaRPr lang="en-US" dirty="0">
              <a:solidFill>
                <a:prstClr val="black"/>
              </a:solidFill>
              <a:latin typeface="Calibri"/>
            </a:endParaRPr>
          </a:p>
        </p:txBody>
      </p:sp>
    </p:spTree>
    <p:extLst>
      <p:ext uri="{BB962C8B-B14F-4D97-AF65-F5344CB8AC3E}">
        <p14:creationId xmlns:p14="http://schemas.microsoft.com/office/powerpoint/2010/main" val="408518467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Spark requires a Spark context, Spark Streaming requires a Spark Streaming context, and Spark SQL requires a SQL context. In this case, however, there are two contexts to choose from: the </a:t>
            </a:r>
            <a:r>
              <a:rPr lang="en-US" baseline="0" dirty="0" err="1"/>
              <a:t>SQLcontext</a:t>
            </a:r>
            <a:r>
              <a:rPr lang="en-US" baseline="0" dirty="0"/>
              <a:t> or the </a:t>
            </a:r>
            <a:r>
              <a:rPr lang="en-US" baseline="0" dirty="0" err="1"/>
              <a:t>HiveContext</a:t>
            </a:r>
            <a:r>
              <a:rPr lang="en-US" baseline="0" dirty="0"/>
              <a:t>. In both cases, the default name usually given to the context is </a:t>
            </a:r>
            <a:r>
              <a:rPr lang="en-US" baseline="0" dirty="0" err="1"/>
              <a:t>sqlContext</a:t>
            </a:r>
            <a:r>
              <a:rPr lang="en-US" baseline="0" dirty="0"/>
              <a:t>, but this is at the discretion of the developer. </a:t>
            </a:r>
          </a:p>
          <a:p>
            <a:endParaRPr lang="en-US" baseline="0" dirty="0"/>
          </a:p>
          <a:p>
            <a:r>
              <a:rPr lang="en-US" baseline="0" dirty="0"/>
              <a:t>The basic code difference is which context gets imported at the beginning of the program. The options are:</a:t>
            </a:r>
          </a:p>
          <a:p>
            <a:endParaRPr lang="en-US" baseline="0" dirty="0"/>
          </a:p>
          <a:p>
            <a:r>
              <a:rPr lang="en-US" dirty="0"/>
              <a:t>	</a:t>
            </a:r>
            <a:r>
              <a:rPr lang="en-US" sz="1200" dirty="0">
                <a:latin typeface="Courier New"/>
                <a:cs typeface="Courier New"/>
              </a:rPr>
              <a:t>from </a:t>
            </a:r>
            <a:r>
              <a:rPr lang="en-US" sz="1200" dirty="0" err="1">
                <a:latin typeface="Courier New"/>
                <a:cs typeface="Courier New"/>
              </a:rPr>
              <a:t>pyspark.sql</a:t>
            </a:r>
            <a:r>
              <a:rPr lang="en-US" sz="1200" dirty="0">
                <a:latin typeface="Courier New"/>
                <a:cs typeface="Courier New"/>
              </a:rPr>
              <a:t> import </a:t>
            </a:r>
            <a:r>
              <a:rPr lang="en-US" sz="1200" dirty="0" err="1">
                <a:latin typeface="Courier New"/>
                <a:cs typeface="Courier New"/>
              </a:rPr>
              <a:t>SQLContext</a:t>
            </a:r>
            <a:endParaRPr lang="en-US" sz="1200" dirty="0">
              <a:latin typeface="Courier New"/>
              <a:cs typeface="Courier New"/>
            </a:endParaRPr>
          </a:p>
          <a:p>
            <a:pPr marL="0" indent="0">
              <a:buNone/>
            </a:pPr>
            <a:r>
              <a:rPr lang="en-US" sz="1200" dirty="0">
                <a:latin typeface="Courier New"/>
                <a:cs typeface="Courier New"/>
              </a:rPr>
              <a:t>	</a:t>
            </a:r>
            <a:r>
              <a:rPr lang="en-US" sz="1200" dirty="0" err="1">
                <a:latin typeface="Courier New"/>
                <a:cs typeface="Courier New"/>
              </a:rPr>
              <a:t>sqlContext</a:t>
            </a:r>
            <a:r>
              <a:rPr lang="en-US" sz="1200" dirty="0">
                <a:latin typeface="Courier New"/>
                <a:cs typeface="Courier New"/>
              </a:rPr>
              <a:t> = </a:t>
            </a:r>
            <a:r>
              <a:rPr lang="en-US" sz="1200" dirty="0" err="1">
                <a:latin typeface="Courier New"/>
                <a:cs typeface="Courier New"/>
              </a:rPr>
              <a:t>SQLContext</a:t>
            </a:r>
            <a:r>
              <a:rPr lang="en-US" sz="1200" dirty="0">
                <a:latin typeface="Courier New"/>
                <a:cs typeface="Courier New"/>
              </a:rPr>
              <a:t>(</a:t>
            </a:r>
            <a:r>
              <a:rPr lang="en-US" sz="1200" dirty="0" err="1">
                <a:latin typeface="Courier New"/>
                <a:cs typeface="Courier New"/>
              </a:rPr>
              <a:t>sc</a:t>
            </a:r>
            <a:r>
              <a:rPr lang="en-US" sz="1200" dirty="0">
                <a:latin typeface="Courier New"/>
                <a:cs typeface="Courier New"/>
              </a:rPr>
              <a:t>)</a:t>
            </a:r>
            <a:br>
              <a:rPr lang="en-US" sz="1200" dirty="0">
                <a:latin typeface="Courier New"/>
                <a:cs typeface="Courier New"/>
              </a:rPr>
            </a:br>
            <a:br>
              <a:rPr lang="en-US" sz="1200" dirty="0">
                <a:latin typeface="Courier New"/>
                <a:cs typeface="Courier New"/>
              </a:rPr>
            </a:br>
            <a:r>
              <a:rPr lang="en-US" sz="1200" dirty="0">
                <a:latin typeface="Courier New"/>
                <a:cs typeface="Courier New"/>
              </a:rPr>
              <a:t>	</a:t>
            </a:r>
            <a:r>
              <a:rPr lang="en-US" sz="1600" dirty="0">
                <a:cs typeface="Courier New"/>
              </a:rPr>
              <a:t>or</a:t>
            </a:r>
            <a:br>
              <a:rPr lang="en-US" sz="1200" dirty="0">
                <a:cs typeface="Courier New"/>
              </a:rPr>
            </a:br>
            <a:br>
              <a:rPr lang="en-US" sz="1200" dirty="0">
                <a:cs typeface="Courier New"/>
              </a:rPr>
            </a:br>
            <a:r>
              <a:rPr lang="en-US" sz="1800" dirty="0"/>
              <a:t>	</a:t>
            </a:r>
            <a:r>
              <a:rPr lang="en-US" sz="1200" dirty="0">
                <a:latin typeface="Courier New" panose="02070309020205020404" pitchFamily="49" charset="0"/>
                <a:cs typeface="Courier New" panose="02070309020205020404" pitchFamily="49" charset="0"/>
              </a:rPr>
              <a:t>from </a:t>
            </a:r>
            <a:r>
              <a:rPr lang="en-US" sz="1200" dirty="0" err="1">
                <a:latin typeface="Courier New" panose="02070309020205020404" pitchFamily="49" charset="0"/>
                <a:cs typeface="Courier New" panose="02070309020205020404" pitchFamily="49" charset="0"/>
              </a:rPr>
              <a:t>pyspark.sql</a:t>
            </a:r>
            <a:r>
              <a:rPr lang="en-US" sz="1200" dirty="0">
                <a:latin typeface="Courier New" panose="02070309020205020404" pitchFamily="49" charset="0"/>
                <a:cs typeface="Courier New" panose="02070309020205020404" pitchFamily="49" charset="0"/>
              </a:rPr>
              <a:t> import </a:t>
            </a:r>
            <a:r>
              <a:rPr lang="en-US" sz="1200" dirty="0" err="1">
                <a:latin typeface="Courier New" panose="02070309020205020404" pitchFamily="49" charset="0"/>
                <a:cs typeface="Courier New" panose="02070309020205020404" pitchFamily="49" charset="0"/>
              </a:rPr>
              <a:t>HiveContext</a:t>
            </a: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sqlContext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HiveContext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a:t>
            </a:r>
            <a:endParaRPr lang="en-US" baseline="0" dirty="0"/>
          </a:p>
          <a:p>
            <a:endParaRPr lang="en-US" baseline="0" dirty="0"/>
          </a:p>
          <a:p>
            <a:r>
              <a:rPr lang="en-US" baseline="0" dirty="0"/>
              <a:t>Zeppelin and the Spark REPLs both default to using a </a:t>
            </a:r>
            <a:r>
              <a:rPr lang="en-US" baseline="0" dirty="0" err="1"/>
              <a:t>HiveContext</a:t>
            </a:r>
            <a:r>
              <a:rPr lang="en-US" baseline="0" dirty="0"/>
              <a:t> named </a:t>
            </a:r>
            <a:r>
              <a:rPr lang="en-US" baseline="0" dirty="0" err="1"/>
              <a:t>sqlContext</a:t>
            </a:r>
            <a:r>
              <a:rPr lang="en-US" baseline="0" dirty="0"/>
              <a:t>. For most of the code examples in this lesson, we will follow the same pattern. For Zeppelin, this becomes active when running code prepended by %</a:t>
            </a:r>
            <a:r>
              <a:rPr lang="en-US" baseline="0" dirty="0" err="1"/>
              <a:t>sql</a:t>
            </a:r>
            <a:r>
              <a:rPr lang="en-US" baseline="0" dirty="0"/>
              <a:t>.</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162</a:t>
            </a:fld>
            <a:endParaRPr lang="en-US" dirty="0">
              <a:solidFill>
                <a:prstClr val="black"/>
              </a:solidFill>
              <a:latin typeface="Calibri"/>
            </a:endParaRPr>
          </a:p>
        </p:txBody>
      </p:sp>
    </p:spTree>
    <p:extLst>
      <p:ext uri="{BB962C8B-B14F-4D97-AF65-F5344CB8AC3E}">
        <p14:creationId xmlns:p14="http://schemas.microsoft.com/office/powerpoint/2010/main" val="399861830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how you would create either instances of either </a:t>
            </a:r>
            <a:r>
              <a:rPr lang="en-US" baseline="0" dirty="0" err="1"/>
              <a:t>SQLContext</a:t>
            </a:r>
            <a:r>
              <a:rPr lang="en-US" baseline="0" dirty="0"/>
              <a:t> or </a:t>
            </a:r>
            <a:r>
              <a:rPr lang="en-US" baseline="0" dirty="0" err="1"/>
              <a:t>HiveContext</a:t>
            </a:r>
            <a:r>
              <a:rPr lang="en-US" baseline="0" dirty="0"/>
              <a:t> using Scala:</a:t>
            </a:r>
          </a:p>
          <a:p>
            <a:endParaRPr lang="en-US" baseline="0" dirty="0"/>
          </a:p>
          <a:p>
            <a:r>
              <a:rPr lang="en-US" sz="1200" dirty="0">
                <a:latin typeface="Courier New"/>
                <a:cs typeface="Courier New"/>
              </a:rPr>
              <a:t>	import </a:t>
            </a:r>
            <a:r>
              <a:rPr lang="en-US" sz="1200" dirty="0" err="1">
                <a:latin typeface="Courier New"/>
                <a:cs typeface="Courier New"/>
              </a:rPr>
              <a:t>org.apache.spark.sql</a:t>
            </a:r>
            <a:r>
              <a:rPr lang="en-US" sz="1200" dirty="0">
                <a:latin typeface="Courier New"/>
                <a:cs typeface="Courier New"/>
              </a:rPr>
              <a:t>._</a:t>
            </a:r>
          </a:p>
          <a:p>
            <a:pPr marL="0" indent="0">
              <a:buNone/>
            </a:pPr>
            <a:r>
              <a:rPr lang="en-US" sz="1200" dirty="0">
                <a:latin typeface="Courier New"/>
                <a:cs typeface="Courier New"/>
              </a:rPr>
              <a:t>	</a:t>
            </a:r>
            <a:r>
              <a:rPr lang="en-US" sz="1200" dirty="0" err="1">
                <a:latin typeface="Courier New"/>
                <a:cs typeface="Courier New"/>
              </a:rPr>
              <a:t>val</a:t>
            </a:r>
            <a:r>
              <a:rPr lang="en-US" sz="1200" dirty="0">
                <a:latin typeface="Courier New"/>
                <a:cs typeface="Courier New"/>
              </a:rPr>
              <a:t> </a:t>
            </a:r>
            <a:r>
              <a:rPr lang="en-US" sz="1200" dirty="0" err="1">
                <a:latin typeface="Courier New"/>
                <a:cs typeface="Courier New"/>
              </a:rPr>
              <a:t>sqlContext</a:t>
            </a:r>
            <a:r>
              <a:rPr lang="en-US" sz="1200" dirty="0">
                <a:latin typeface="Courier New"/>
                <a:cs typeface="Courier New"/>
              </a:rPr>
              <a:t> = </a:t>
            </a:r>
            <a:r>
              <a:rPr lang="en-US" sz="1200" dirty="0" err="1">
                <a:latin typeface="Courier New"/>
                <a:cs typeface="Courier New"/>
              </a:rPr>
              <a:t>SQLContext</a:t>
            </a:r>
            <a:r>
              <a:rPr lang="en-US" sz="1200" dirty="0">
                <a:latin typeface="Courier New"/>
                <a:cs typeface="Courier New"/>
              </a:rPr>
              <a:t>(</a:t>
            </a:r>
            <a:r>
              <a:rPr lang="en-US" sz="1200" dirty="0" err="1">
                <a:latin typeface="Courier New"/>
                <a:cs typeface="Courier New"/>
              </a:rPr>
              <a:t>sc</a:t>
            </a:r>
            <a:r>
              <a:rPr lang="en-US" sz="1200" dirty="0">
                <a:latin typeface="Courier New"/>
                <a:cs typeface="Courier New"/>
              </a:rPr>
              <a:t>)</a:t>
            </a:r>
          </a:p>
          <a:p>
            <a:pPr marL="0" indent="0">
              <a:buNone/>
            </a:pPr>
            <a:endParaRPr lang="en-US" sz="1200" dirty="0">
              <a:latin typeface="Courier New"/>
              <a:cs typeface="Courier New"/>
            </a:endParaRPr>
          </a:p>
          <a:p>
            <a:pPr marL="0" indent="0">
              <a:buNone/>
            </a:pPr>
            <a:r>
              <a:rPr lang="en-US" sz="1200" dirty="0">
                <a:latin typeface="Courier New"/>
                <a:cs typeface="Courier New"/>
              </a:rPr>
              <a:t>	or</a:t>
            </a:r>
          </a:p>
          <a:p>
            <a:pPr marL="0" indent="0">
              <a:buNone/>
            </a:pPr>
            <a:br>
              <a:rPr lang="en-US" sz="1200" dirty="0">
                <a:latin typeface="Courier New"/>
                <a:cs typeface="Courier New"/>
              </a:rPr>
            </a:br>
            <a:r>
              <a:rPr lang="en-US" sz="1800" dirty="0"/>
              <a:t>	</a:t>
            </a:r>
            <a:r>
              <a:rPr lang="en-US" sz="1200" dirty="0">
                <a:latin typeface="Courier New"/>
                <a:cs typeface="Courier New"/>
              </a:rPr>
              <a:t>import </a:t>
            </a:r>
            <a:r>
              <a:rPr lang="en-US" sz="1200" dirty="0" err="1">
                <a:latin typeface="Courier New"/>
                <a:cs typeface="Courier New"/>
              </a:rPr>
              <a:t>org.apache.spark.sql.hive</a:t>
            </a:r>
            <a:r>
              <a:rPr lang="en-US" sz="1200" dirty="0">
                <a:latin typeface="Courier New"/>
                <a:cs typeface="Courier New"/>
              </a:rPr>
              <a:t>._</a:t>
            </a:r>
          </a:p>
          <a:p>
            <a:pPr marL="0" indent="0">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val</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sqlContext</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HiveContext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sc</a:t>
            </a:r>
            <a:r>
              <a:rPr lang="en-US" sz="1200" dirty="0">
                <a:latin typeface="Courier New" panose="02070309020205020404" pitchFamily="49" charset="0"/>
                <a:cs typeface="Courier New" panose="02070309020205020404" pitchFamily="49" charset="0"/>
              </a:rPr>
              <a:t>)</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163</a:t>
            </a:fld>
            <a:endParaRPr lang="en-US" dirty="0">
              <a:solidFill>
                <a:prstClr val="black"/>
              </a:solidFill>
              <a:latin typeface="Calibri"/>
            </a:endParaRPr>
          </a:p>
        </p:txBody>
      </p:sp>
    </p:spTree>
    <p:extLst>
      <p:ext uri="{BB962C8B-B14F-4D97-AF65-F5344CB8AC3E}">
        <p14:creationId xmlns:p14="http://schemas.microsoft.com/office/powerpoint/2010/main" val="11209617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deciding which Spark SQL context to use, keep the following in mind:</a:t>
            </a:r>
          </a:p>
          <a:p>
            <a:endParaRPr lang="en-US" baseline="0" dirty="0"/>
          </a:p>
          <a:p>
            <a:r>
              <a:rPr lang="en-US" baseline="0" dirty="0"/>
              <a:t>The </a:t>
            </a:r>
            <a:r>
              <a:rPr lang="en-US" baseline="0" dirty="0" err="1"/>
              <a:t>SQLContext</a:t>
            </a:r>
            <a:r>
              <a:rPr lang="en-US" baseline="0" dirty="0"/>
              <a:t> is a standalone API that provides a limited, generic SQL92 parser. </a:t>
            </a:r>
          </a:p>
          <a:p>
            <a:endParaRPr lang="en-US" baseline="0" dirty="0"/>
          </a:p>
          <a:p>
            <a:r>
              <a:rPr lang="en-US" baseline="0" dirty="0"/>
              <a:t>The </a:t>
            </a:r>
            <a:r>
              <a:rPr lang="en-US" baseline="0" dirty="0" err="1"/>
              <a:t>HiveContext</a:t>
            </a:r>
            <a:r>
              <a:rPr lang="en-US" baseline="0" dirty="0"/>
              <a:t> contains all of the capabilities of </a:t>
            </a:r>
            <a:r>
              <a:rPr lang="en-US" baseline="0" dirty="0" err="1"/>
              <a:t>SQLContext</a:t>
            </a:r>
            <a:r>
              <a:rPr lang="en-US" baseline="0" dirty="0"/>
              <a:t> because it is a superset of </a:t>
            </a:r>
            <a:r>
              <a:rPr lang="en-US" baseline="0" dirty="0" err="1"/>
              <a:t>SQLContext</a:t>
            </a:r>
            <a:r>
              <a:rPr lang="en-US" baseline="0" dirty="0"/>
              <a:t> - meaning it contains all of the </a:t>
            </a:r>
            <a:r>
              <a:rPr lang="en-US" baseline="0" dirty="0" err="1"/>
              <a:t>SQLContext</a:t>
            </a:r>
            <a:r>
              <a:rPr lang="en-US" baseline="0" dirty="0"/>
              <a:t> capabilities, and extends them. Some of those extensions include numerous additional operations available via the </a:t>
            </a:r>
            <a:r>
              <a:rPr lang="en-US" baseline="0" dirty="0" err="1"/>
              <a:t>HiveQL</a:t>
            </a:r>
            <a:r>
              <a:rPr lang="en-US" baseline="0" dirty="0"/>
              <a:t> parser, the ability to read data from and write data to Hive tables, and access to Hive's User Defined Function (UDF) capabilities. Furthermore, these capabilities are available whether or not you currently utilize Hive in your HDP cluster. </a:t>
            </a:r>
          </a:p>
          <a:p>
            <a:endParaRPr lang="en-US" baseline="0" dirty="0"/>
          </a:p>
          <a:p>
            <a:r>
              <a:rPr lang="en-US" baseline="0" dirty="0"/>
              <a:t>Thus, if your structured data needs are simple, the </a:t>
            </a:r>
            <a:r>
              <a:rPr lang="en-US" baseline="0" dirty="0" err="1"/>
              <a:t>SQLContext</a:t>
            </a:r>
            <a:r>
              <a:rPr lang="en-US" baseline="0" dirty="0"/>
              <a:t> has fewer dependencies and uses nominally less resources than </a:t>
            </a:r>
            <a:r>
              <a:rPr lang="en-US" baseline="0" dirty="0" err="1"/>
              <a:t>HiveContext</a:t>
            </a:r>
            <a:r>
              <a:rPr lang="en-US" baseline="0" dirty="0"/>
              <a:t> does, which can be an advantage if the limited SQL92 API meets your needs. On the other hand, </a:t>
            </a:r>
            <a:r>
              <a:rPr lang="en-US" baseline="0" dirty="0" err="1"/>
              <a:t>HiveContext</a:t>
            </a:r>
            <a:r>
              <a:rPr lang="en-US" baseline="0" dirty="0"/>
              <a:t> allows for far greater flexibility and extended capabilities. In general, or when in doubt, it is always safer to use </a:t>
            </a:r>
            <a:r>
              <a:rPr lang="en-US" baseline="0" dirty="0" err="1"/>
              <a:t>HiveContext</a:t>
            </a:r>
            <a:r>
              <a:rPr lang="en-US" baseline="0" dirty="0"/>
              <a:t>.</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164</a:t>
            </a:fld>
            <a:endParaRPr lang="en-US" dirty="0">
              <a:solidFill>
                <a:prstClr val="black"/>
              </a:solidFill>
              <a:latin typeface="Calibri"/>
            </a:endParaRPr>
          </a:p>
        </p:txBody>
      </p:sp>
    </p:spTree>
    <p:extLst>
      <p:ext uri="{BB962C8B-B14F-4D97-AF65-F5344CB8AC3E}">
        <p14:creationId xmlns:p14="http://schemas.microsoft.com/office/powerpoint/2010/main" val="29542678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SQL utilizes an optimizer called Catalyst. Catalyst accelerates query performance via an</a:t>
            </a:r>
            <a:r>
              <a:rPr lang="en-US" baseline="0" dirty="0"/>
              <a:t> extensive built-in, extensible catalog of optimizations that goes through a logical process and builds a series of optimized plans for executing the query. This is followed by an intelligent, cost-based modeling and plan selection engine, which then generates the code required to perform the operation.</a:t>
            </a:r>
          </a:p>
          <a:p>
            <a:endParaRPr lang="en-US" baseline="0" dirty="0"/>
          </a:p>
          <a:p>
            <a:r>
              <a:rPr lang="en-US" baseline="0" dirty="0"/>
              <a:t>This provides numerous advantages over core RDD programming. It is simpler to write a SQL statement to perform an operation on  structured data than it is to write a series of filter(), group(), and other calls. Not only is it simpler, performance-wise executing queries using Catalyst provides performance that matches or outperforms equivalent core RDD nearly 100% of the time. Thus, not only can Spark SQL make managing and processing structured data easier, it provides performance improvements as well!</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165</a:t>
            </a:fld>
            <a:endParaRPr lang="en-US" dirty="0"/>
          </a:p>
        </p:txBody>
      </p:sp>
    </p:spTree>
    <p:extLst>
      <p:ext uri="{BB962C8B-B14F-4D97-AF65-F5344CB8AC3E}">
        <p14:creationId xmlns:p14="http://schemas.microsoft.com/office/powerpoint/2010/main" val="1048416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166</a:t>
            </a:fld>
            <a:endParaRPr lang="en-US"/>
          </a:p>
        </p:txBody>
      </p:sp>
    </p:spTree>
    <p:extLst>
      <p:ext uri="{BB962C8B-B14F-4D97-AF65-F5344CB8AC3E}">
        <p14:creationId xmlns:p14="http://schemas.microsoft.com/office/powerpoint/2010/main" val="77107783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a:t>
            </a:r>
            <a:r>
              <a:rPr lang="en-US" baseline="0" dirty="0"/>
              <a:t> the relationship between DataFrames and tables, we will start with the </a:t>
            </a:r>
            <a:r>
              <a:rPr lang="en-US" baseline="0" dirty="0" err="1"/>
              <a:t>IoT</a:t>
            </a:r>
            <a:r>
              <a:rPr lang="en-US" baseline="0" dirty="0"/>
              <a:t> demo which was run in an earlier lab. In the code, a CSV file is converted to an RDD named </a:t>
            </a:r>
            <a:r>
              <a:rPr lang="en-US" baseline="0" dirty="0" err="1"/>
              <a:t>eventsFile</a:t>
            </a:r>
            <a:r>
              <a:rPr lang="en-US" baseline="0" dirty="0"/>
              <a:t> using </a:t>
            </a:r>
            <a:r>
              <a:rPr lang="en-US" baseline="0" dirty="0" err="1"/>
              <a:t>sc.textFile</a:t>
            </a:r>
            <a:r>
              <a:rPr lang="en-US" baseline="0" dirty="0"/>
              <a:t>. Next, a schema named Event is created which </a:t>
            </a:r>
            <a:r>
              <a:rPr lang="en-US" baseline="0" dirty="0" err="1"/>
              <a:t>which</a:t>
            </a:r>
            <a:r>
              <a:rPr lang="en-US" baseline="0" dirty="0"/>
              <a:t> labels each column and sets its type. Then a new RDD named </a:t>
            </a:r>
            <a:r>
              <a:rPr lang="en-US" baseline="0" dirty="0" err="1"/>
              <a:t>eventsRDD</a:t>
            </a:r>
            <a:r>
              <a:rPr lang="en-US" baseline="0" dirty="0"/>
              <a:t> is generated which takes the contents of the </a:t>
            </a:r>
            <a:r>
              <a:rPr lang="en-US" baseline="0" dirty="0" err="1"/>
              <a:t>eventFile</a:t>
            </a:r>
            <a:r>
              <a:rPr lang="en-US" baseline="0" dirty="0"/>
              <a:t> RDD and transforms the elements according to the Event schema, casting each column and reformatting data as necessary. The code then counts the rows of </a:t>
            </a:r>
            <a:r>
              <a:rPr lang="en-US" baseline="0" dirty="0" err="1"/>
              <a:t>eventsRDD</a:t>
            </a:r>
            <a:r>
              <a:rPr lang="en-US" baseline="0" dirty="0"/>
              <a:t> - presumably as some kind of verification that the operation was successfully performed. </a:t>
            </a:r>
          </a:p>
          <a:p>
            <a:endParaRPr lang="en-US" baseline="0" dirty="0"/>
          </a:p>
          <a:p>
            <a:r>
              <a:rPr lang="en-US" baseline="0" dirty="0"/>
              <a:t>The final two steps are performed on a single line of code. First </a:t>
            </a:r>
            <a:r>
              <a:rPr lang="en-US" baseline="0" dirty="0" err="1"/>
              <a:t>eventsRDD</a:t>
            </a:r>
            <a:r>
              <a:rPr lang="en-US" baseline="0" dirty="0"/>
              <a:t> is converted to an unnamed </a:t>
            </a:r>
            <a:r>
              <a:rPr lang="en-US" baseline="0" dirty="0" err="1"/>
              <a:t>DataFrame</a:t>
            </a:r>
            <a:r>
              <a:rPr lang="en-US" baseline="0" dirty="0"/>
              <a:t>, which is then immediately registered as a temporary table named </a:t>
            </a:r>
            <a:r>
              <a:rPr lang="en-US" baseline="0" dirty="0" err="1"/>
              <a:t>enrichedEvents</a:t>
            </a:r>
            <a:r>
              <a:rPr lang="en-US" baseline="0" dirty="0"/>
              <a:t>. </a:t>
            </a:r>
            <a:endParaRPr lang="en-US" dirty="0"/>
          </a:p>
          <a:p>
            <a:endParaRPr lang="en-US" dirty="0"/>
          </a:p>
          <a:p>
            <a:r>
              <a:rPr lang="en-US" dirty="0"/>
              <a:t>IMPORTANT NOTE: Some</a:t>
            </a:r>
            <a:r>
              <a:rPr lang="en-US" baseline="0" dirty="0"/>
              <a:t> of t</a:t>
            </a:r>
            <a:r>
              <a:rPr lang="en-US" dirty="0"/>
              <a:t>he</a:t>
            </a:r>
            <a:r>
              <a:rPr lang="en-US" baseline="0" dirty="0"/>
              <a:t> techniques shown here to format a text file for use in a </a:t>
            </a:r>
            <a:r>
              <a:rPr lang="en-US" baseline="0" dirty="0" err="1"/>
              <a:t>DataFrame</a:t>
            </a:r>
            <a:r>
              <a:rPr lang="en-US" baseline="0" dirty="0"/>
              <a:t> is beyond the scope of this class, but various references exist online for how to accomplish this.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167</a:t>
            </a:fld>
            <a:endParaRPr lang="en-US" dirty="0"/>
          </a:p>
        </p:txBody>
      </p:sp>
    </p:spTree>
    <p:extLst>
      <p:ext uri="{BB962C8B-B14F-4D97-AF65-F5344CB8AC3E}">
        <p14:creationId xmlns:p14="http://schemas.microsoft.com/office/powerpoint/2010/main" val="228626134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a </a:t>
            </a:r>
            <a:r>
              <a:rPr lang="en-US" baseline="0" dirty="0" err="1"/>
              <a:t>DataFrame</a:t>
            </a:r>
            <a:r>
              <a:rPr lang="en-US" baseline="0" dirty="0"/>
              <a:t> has been registered as a table, it is now available for direct manipulation by a Spark SQL context, using SQL commands. This temporary table can also be permanently converted to a permanent table in Hive. Making the table part of Hive's managed data has the added benefit of making the table available across multiple Spark SQL contexts.</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168</a:t>
            </a:fld>
            <a:endParaRPr lang="en-US" dirty="0"/>
          </a:p>
        </p:txBody>
      </p:sp>
    </p:spTree>
    <p:extLst>
      <p:ext uri="{BB962C8B-B14F-4D97-AF65-F5344CB8AC3E}">
        <p14:creationId xmlns:p14="http://schemas.microsoft.com/office/powerpoint/2010/main" val="309266760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 Any modifications to slide text will require </a:t>
            </a:r>
            <a:r>
              <a:rPr lang="en-US" b="1" dirty="0" err="1"/>
              <a:t>reording</a:t>
            </a:r>
            <a:r>
              <a:rPr lang="en-US" b="1" dirty="0"/>
              <a:t> of bullets. The line …but %</a:t>
            </a:r>
            <a:r>
              <a:rPr lang="en-US" b="1" dirty="0" err="1"/>
              <a:t>sql</a:t>
            </a:r>
            <a:r>
              <a:rPr lang="en-US" b="1" dirty="0"/>
              <a:t> sees it differently! should </a:t>
            </a:r>
            <a:r>
              <a:rPr lang="en-US" b="1" baseline="0" dirty="0"/>
              <a:t>appear with the second graphic and </a:t>
            </a:r>
            <a:r>
              <a:rPr lang="en-US" b="1" dirty="0"/>
              <a:t>come after Note that "SHOW</a:t>
            </a:r>
            <a:r>
              <a:rPr lang="en-US" b="1" baseline="0" dirty="0"/>
              <a:t> TABLES"….  If you change the text even slightly, PPT reorders it based on its position.</a:t>
            </a:r>
          </a:p>
          <a:p>
            <a:endParaRPr lang="en-US" b="1" baseline="0" dirty="0"/>
          </a:p>
          <a:p>
            <a:r>
              <a:rPr lang="en-US" b="0" dirty="0"/>
              <a:t>Another</a:t>
            </a:r>
            <a:r>
              <a:rPr lang="en-US" b="0" baseline="0" dirty="0"/>
              <a:t> way to create a </a:t>
            </a:r>
            <a:r>
              <a:rPr lang="en-US" b="0" baseline="0" dirty="0" err="1"/>
              <a:t>DataFrame</a:t>
            </a:r>
            <a:r>
              <a:rPr lang="en-US" b="0" baseline="0" dirty="0"/>
              <a:t> is by creating a Row object. In the Python code shown, a Row object is created using </a:t>
            </a:r>
            <a:r>
              <a:rPr lang="en-US" b="0" baseline="0" dirty="0" err="1"/>
              <a:t>sc.parallelize</a:t>
            </a:r>
            <a:r>
              <a:rPr lang="en-US" b="0" baseline="0" dirty="0"/>
              <a:t>(). This Row object has an implied schema of two columns - named code and value - and there are two records for code AA with a value of 150000 and code BB with a value of 80000. Because we do not need to work with the RDD directly, we immediately convert this collection of Row objects to a </a:t>
            </a:r>
            <a:r>
              <a:rPr lang="en-US" b="0" baseline="0" dirty="0" err="1"/>
              <a:t>DataFrame</a:t>
            </a:r>
            <a:r>
              <a:rPr lang="en-US" b="0" baseline="0" dirty="0"/>
              <a:t> using </a:t>
            </a:r>
            <a:r>
              <a:rPr lang="en-US" b="0" baseline="0"/>
              <a:t>toDF(). </a:t>
            </a:r>
            <a:r>
              <a:rPr lang="en-US" b="0" baseline="0" dirty="0"/>
              <a:t>We then visually verify that the Row objects were converted to a </a:t>
            </a:r>
            <a:r>
              <a:rPr lang="en-US" b="0" baseline="0" dirty="0" err="1"/>
              <a:t>DataFrame</a:t>
            </a:r>
            <a:r>
              <a:rPr lang="en-US" b="0" baseline="0" dirty="0"/>
              <a:t> using show(), and that the schema was applied correctly using </a:t>
            </a:r>
            <a:r>
              <a:rPr lang="en-US" b="0" baseline="0" dirty="0" err="1"/>
              <a:t>printSchema</a:t>
            </a:r>
            <a:r>
              <a:rPr lang="en-US" b="0" baseline="0" dirty="0"/>
              <a:t>(). </a:t>
            </a:r>
          </a:p>
          <a:p>
            <a:endParaRPr lang="en-US" b="0" baseline="0" dirty="0"/>
          </a:p>
          <a:p>
            <a:r>
              <a:rPr lang="en-US" b="0" baseline="0" dirty="0"/>
              <a:t>The </a:t>
            </a:r>
            <a:r>
              <a:rPr lang="en-US" b="0" baseline="0" dirty="0" err="1"/>
              <a:t>DataFrame</a:t>
            </a:r>
            <a:r>
              <a:rPr lang="en-US" b="0" baseline="0" dirty="0"/>
              <a:t> is registered as a temporary table named test4, which is then converted to a permanent Hive table named </a:t>
            </a:r>
            <a:r>
              <a:rPr lang="en-US" b="0" baseline="0" dirty="0" err="1"/>
              <a:t>permab</a:t>
            </a:r>
            <a:r>
              <a:rPr lang="en-US" b="0" baseline="0" dirty="0"/>
              <a:t>. We then run SHOW TABLES to view the tables available for SQL to manipulate.</a:t>
            </a:r>
          </a:p>
          <a:p>
            <a:endParaRPr lang="en-US" b="0" baseline="0" dirty="0"/>
          </a:p>
          <a:p>
            <a:r>
              <a:rPr lang="en-US" b="0" baseline="0" dirty="0"/>
              <a:t>Note here that SHOW TABLES returned two Hive tables - </a:t>
            </a:r>
            <a:r>
              <a:rPr lang="en-US" b="0" baseline="0" dirty="0" err="1"/>
              <a:t>permab</a:t>
            </a:r>
            <a:r>
              <a:rPr lang="en-US" b="0" baseline="0" dirty="0"/>
              <a:t> and </a:t>
            </a:r>
            <a:r>
              <a:rPr lang="en-US" b="0" baseline="0" dirty="0" err="1"/>
              <a:t>permenriched</a:t>
            </a:r>
            <a:r>
              <a:rPr lang="en-US" b="0" baseline="0" dirty="0"/>
              <a:t> - and the temporary table test4. However, if we return to our other SQL context and run SHOW TABLES, we see the two Hive tables, but we do *not* see test4. In addition, this SQL context can still see the </a:t>
            </a:r>
            <a:r>
              <a:rPr lang="en-US" b="0" baseline="0" dirty="0" err="1"/>
              <a:t>enrichedevents</a:t>
            </a:r>
            <a:r>
              <a:rPr lang="en-US" b="0" baseline="0" dirty="0"/>
              <a:t> temporary table, which was not visible to our other SQL context.</a:t>
            </a:r>
          </a:p>
          <a:p>
            <a:endParaRPr lang="en-US" b="0" baseline="0" dirty="0"/>
          </a:p>
          <a:p>
            <a:r>
              <a:rPr lang="en-US" b="0" baseline="0" dirty="0"/>
              <a:t>The key takeaway here is this: if you want to make a table available to all SQL contexts across the cluster and not just the current SQL context, you must convert it to a permanent Hive table. </a:t>
            </a:r>
            <a:endParaRPr lang="en-US" b="0"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169</a:t>
            </a:fld>
            <a:endParaRPr lang="en-US" dirty="0"/>
          </a:p>
        </p:txBody>
      </p:sp>
    </p:spTree>
    <p:extLst>
      <p:ext uri="{BB962C8B-B14F-4D97-AF65-F5344CB8AC3E}">
        <p14:creationId xmlns:p14="http://schemas.microsoft.com/office/powerpoint/2010/main" val="164683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17</a:t>
            </a:fld>
            <a:endParaRPr lang="en-US"/>
          </a:p>
        </p:txBody>
      </p:sp>
    </p:spTree>
    <p:extLst>
      <p:ext uri="{BB962C8B-B14F-4D97-AF65-F5344CB8AC3E}">
        <p14:creationId xmlns:p14="http://schemas.microsoft.com/office/powerpoint/2010/main" val="1835800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a:t>
            </a:r>
            <a:r>
              <a:rPr lang="en-US" baseline="0" dirty="0"/>
              <a:t> in this screenshot performs a similar operation to the </a:t>
            </a:r>
            <a:r>
              <a:rPr lang="en-US" baseline="0" dirty="0" err="1"/>
              <a:t>IoT</a:t>
            </a:r>
            <a:r>
              <a:rPr lang="en-US" baseline="0" dirty="0"/>
              <a:t> example, but on a smaller scale, and using Row objects in Scala rather than Python. Some of the key differences between this and the previous example include the definition of the </a:t>
            </a:r>
            <a:r>
              <a:rPr lang="en-US" baseline="0" dirty="0" err="1"/>
              <a:t>DataSample</a:t>
            </a:r>
            <a:r>
              <a:rPr lang="en-US" baseline="0" dirty="0"/>
              <a:t> schema class prior to creation of the df2 RDD, with a different syntax during creation of the RDD. As in the previous example, this RDD is immediately converted to a </a:t>
            </a:r>
            <a:r>
              <a:rPr lang="en-US" baseline="0" dirty="0" err="1"/>
              <a:t>DataFrame</a:t>
            </a:r>
            <a:r>
              <a:rPr lang="en-US" baseline="0" dirty="0"/>
              <a:t>, then registered as a temporary table which is converted to a Hive table.</a:t>
            </a:r>
          </a:p>
          <a:p>
            <a:endParaRPr lang="en-US" baseline="0" dirty="0"/>
          </a:p>
          <a:p>
            <a:r>
              <a:rPr lang="en-US" baseline="0" dirty="0"/>
              <a:t>Note again: the only temporary table visible when SHOW TABLES is executed is the temporary table created by this instance of the SQL context. All of the Hive tables are returned, as per previous examples.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170</a:t>
            </a:fld>
            <a:endParaRPr lang="en-US" dirty="0"/>
          </a:p>
        </p:txBody>
      </p:sp>
    </p:spTree>
    <p:extLst>
      <p:ext uri="{BB962C8B-B14F-4D97-AF65-F5344CB8AC3E}">
        <p14:creationId xmlns:p14="http://schemas.microsoft.com/office/powerpoint/2010/main" val="16726211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then, one of the keys when writing multiple applications and utilizing multiple Spark SQL contexts</a:t>
            </a:r>
            <a:r>
              <a:rPr lang="en-US" baseline="0" dirty="0"/>
              <a:t> across a cluster, registering a temporary table makes it available for either </a:t>
            </a:r>
            <a:r>
              <a:rPr lang="en-US" baseline="0" dirty="0" err="1"/>
              <a:t>DataFrame</a:t>
            </a:r>
            <a:r>
              <a:rPr lang="en-US" baseline="0" dirty="0"/>
              <a:t> API or SQL interactions while operating in that specific context. However, those DataFrames and tables are only available within the Spark SQL context in which they were created. To make a table visible across Spark SQL contexts, you should store that table permanently in Hive, which makes it available to any </a:t>
            </a:r>
            <a:r>
              <a:rPr lang="en-US" baseline="0" dirty="0" err="1"/>
              <a:t>HiveContext</a:t>
            </a:r>
            <a:r>
              <a:rPr lang="en-US" baseline="0" dirty="0"/>
              <a:t> instance across the cluster.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171</a:t>
            </a:fld>
            <a:endParaRPr lang="en-US" dirty="0"/>
          </a:p>
        </p:txBody>
      </p:sp>
    </p:spTree>
    <p:extLst>
      <p:ext uri="{BB962C8B-B14F-4D97-AF65-F5344CB8AC3E}">
        <p14:creationId xmlns:p14="http://schemas.microsoft.com/office/powerpoint/2010/main" val="117828044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172</a:t>
            </a:fld>
            <a:endParaRPr lang="en-US"/>
          </a:p>
        </p:txBody>
      </p:sp>
    </p:spTree>
    <p:extLst>
      <p:ext uri="{BB962C8B-B14F-4D97-AF65-F5344CB8AC3E}">
        <p14:creationId xmlns:p14="http://schemas.microsoft.com/office/powerpoint/2010/main" val="10535633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RDD with elements that adhere to a properly defined schema can be converted to a </a:t>
            </a:r>
            <a:r>
              <a:rPr lang="en-US" dirty="0" err="1"/>
              <a:t>DataFrame</a:t>
            </a:r>
            <a:r>
              <a:rPr lang="en-US" dirty="0"/>
              <a:t> using one of the following methods:</a:t>
            </a:r>
          </a:p>
          <a:p>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dataframeX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rddName.toDF</a:t>
            </a:r>
            <a:r>
              <a:rPr lang="en-US" dirty="0">
                <a:latin typeface="Courier New" panose="02070309020205020404" pitchFamily="49" charset="0"/>
                <a:cs typeface="Courier New" panose="02070309020205020404" pitchFamily="49" charset="0"/>
              </a:rPr>
              <a:t>()</a:t>
            </a:r>
          </a:p>
          <a:p>
            <a:pPr lvl="1"/>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createDataFrame</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dataframeX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sqlContext.createDataFrame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rddName</a:t>
            </a:r>
            <a:r>
              <a:rPr lang="en-US" dirty="0">
                <a:latin typeface="Courier New" panose="02070309020205020404" pitchFamily="49" charset="0"/>
                <a:cs typeface="Courier New" panose="02070309020205020404" pitchFamily="49" charset="0"/>
              </a:rPr>
              <a:t>")</a:t>
            </a:r>
          </a:p>
          <a:p>
            <a:endParaRPr lang="en-US" dirty="0"/>
          </a:p>
          <a:p>
            <a:r>
              <a:rPr lang="en-US" dirty="0"/>
              <a:t>In Python, if an RDD is properly formatted but lacks a schema, </a:t>
            </a:r>
            <a:r>
              <a:rPr lang="en-US" dirty="0" err="1">
                <a:latin typeface="Courier New" panose="02070309020205020404" pitchFamily="49" charset="0"/>
                <a:cs typeface="Courier New" panose="02070309020205020404" pitchFamily="49" charset="0"/>
              </a:rPr>
              <a:t>createDataFrame</a:t>
            </a:r>
            <a:r>
              <a:rPr lang="en-US" dirty="0">
                <a:latin typeface="Courier New" panose="02070309020205020404" pitchFamily="49" charset="0"/>
                <a:cs typeface="Courier New" panose="02070309020205020404" pitchFamily="49" charset="0"/>
              </a:rPr>
              <a:t>()</a:t>
            </a:r>
            <a:r>
              <a:rPr lang="en-US" dirty="0"/>
              <a:t> can be used to infer the schema on </a:t>
            </a:r>
            <a:r>
              <a:rPr lang="en-US" dirty="0" err="1"/>
              <a:t>DataFrame</a:t>
            </a:r>
            <a:r>
              <a:rPr lang="en-US" dirty="0"/>
              <a:t> creation. </a:t>
            </a:r>
          </a:p>
          <a:p>
            <a:endParaRPr lang="en-US" dirty="0"/>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rddName</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sc.parallelize</a:t>
            </a:r>
            <a:r>
              <a:rPr lang="en-US" sz="2400" dirty="0">
                <a:latin typeface="Courier New" panose="02070309020205020404" pitchFamily="49" charset="0"/>
                <a:cs typeface="Courier New" panose="02070309020205020404" pitchFamily="49" charset="0"/>
              </a:rPr>
              <a:t>([(‘AA’, 150000), (‘BB’, 80000)])</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dataframeX</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sqlContext.createDataFrame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rdd</a:t>
            </a:r>
            <a:r>
              <a:rPr lang="en-US" sz="2400" dirty="0">
                <a:latin typeface="Courier New" panose="02070309020205020404" pitchFamily="49" charset="0"/>
                <a:cs typeface="Courier New" panose="02070309020205020404" pitchFamily="49" charset="0"/>
              </a:rPr>
              <a:t>, [‘code’, ‘value’])</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173</a:t>
            </a:fld>
            <a:endParaRPr lang="en-US" dirty="0"/>
          </a:p>
        </p:txBody>
      </p:sp>
    </p:spTree>
    <p:extLst>
      <p:ext uri="{BB962C8B-B14F-4D97-AF65-F5344CB8AC3E}">
        <p14:creationId xmlns:p14="http://schemas.microsoft.com/office/powerpoint/2010/main" val="264461152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an RDD can be converted to a </a:t>
            </a:r>
            <a:r>
              <a:rPr lang="en-US" dirty="0" err="1"/>
              <a:t>DataFrame</a:t>
            </a:r>
            <a:r>
              <a:rPr lang="en-US" dirty="0"/>
              <a:t>, a properly</a:t>
            </a:r>
            <a:r>
              <a:rPr lang="en-US" baseline="0" dirty="0"/>
              <a:t> structured one must be created. In Python this can be accomplished by creating an RDD of Row elements in which the schema is defined on an element-by-element basis. This RDD can then be converted to a </a:t>
            </a:r>
            <a:r>
              <a:rPr lang="en-US" baseline="0" dirty="0" err="1"/>
              <a:t>DataFrame</a:t>
            </a:r>
            <a:r>
              <a:rPr lang="en-US" baseline="0" dirty="0"/>
              <a:t>. For example:</a:t>
            </a:r>
          </a:p>
          <a:p>
            <a:endParaRPr lang="en-US" dirty="0"/>
          </a:p>
          <a:p>
            <a:pPr lvl="1"/>
            <a:endParaRPr lang="en-US" dirty="0">
              <a:latin typeface="Courier New" panose="02070309020205020404" pitchFamily="49" charset="0"/>
              <a:cs typeface="Courier New" panose="02070309020205020404" pitchFamily="49" charset="0"/>
            </a:endParaRPr>
          </a:p>
          <a:p>
            <a:pPr marL="0" indent="0">
              <a:buNone/>
            </a:pPr>
            <a:r>
              <a:rPr lang="en-US" dirty="0"/>
              <a:t>	</a:t>
            </a: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pyspark.sql</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 Row</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sqlContext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df1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([Row(code= 'AA', value= 150000), Row(code= 'BB', value= 80000)]).</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174</a:t>
            </a:fld>
            <a:endParaRPr lang="en-US" dirty="0"/>
          </a:p>
        </p:txBody>
      </p:sp>
    </p:spTree>
    <p:extLst>
      <p:ext uri="{BB962C8B-B14F-4D97-AF65-F5344CB8AC3E}">
        <p14:creationId xmlns:p14="http://schemas.microsoft.com/office/powerpoint/2010/main" val="10457221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RDD that can be converted to a </a:t>
            </a:r>
            <a:r>
              <a:rPr lang="en-US" dirty="0" err="1"/>
              <a:t>DataFrame</a:t>
            </a:r>
            <a:r>
              <a:rPr lang="en-US" dirty="0"/>
              <a:t> using Scala, start by importing </a:t>
            </a:r>
            <a:r>
              <a:rPr lang="en-US" dirty="0" err="1"/>
              <a:t>sqlContext.implicits</a:t>
            </a:r>
            <a:r>
              <a:rPr lang="en-US" dirty="0"/>
              <a:t>._ (assuming your Spark SQL context is named </a:t>
            </a:r>
            <a:r>
              <a:rPr lang="en-US" dirty="0" err="1"/>
              <a:t>sqlContext</a:t>
            </a:r>
            <a:r>
              <a:rPr lang="en-US" dirty="0"/>
              <a:t>),</a:t>
            </a:r>
            <a:r>
              <a:rPr lang="en-US" baseline="0" dirty="0"/>
              <a:t> which assists in implicit type casting. (This is handled automatically in most cases when programming with Python.) Then, create the schema you will be using with case class [</a:t>
            </a:r>
            <a:r>
              <a:rPr lang="en-US" baseline="0" dirty="0" err="1"/>
              <a:t>schemaName</a:t>
            </a:r>
            <a:r>
              <a:rPr lang="en-US" baseline="0" dirty="0"/>
              <a:t>](</a:t>
            </a:r>
            <a:r>
              <a:rPr lang="en-US" baseline="0" dirty="0" err="1"/>
              <a:t>columnName</a:t>
            </a:r>
            <a:r>
              <a:rPr lang="en-US" baseline="0" dirty="0"/>
              <a:t>: datatype, </a:t>
            </a:r>
            <a:r>
              <a:rPr lang="en-US" baseline="0" dirty="0" err="1"/>
              <a:t>columnName</a:t>
            </a:r>
            <a:r>
              <a:rPr lang="en-US" baseline="0" dirty="0"/>
              <a:t>: datatype, ….). Then, create the </a:t>
            </a:r>
            <a:r>
              <a:rPr lang="en-US" baseline="0" dirty="0" err="1"/>
              <a:t>DataFrame</a:t>
            </a:r>
            <a:r>
              <a:rPr lang="en-US" baseline="0" dirty="0"/>
              <a:t> by creating an RDD that contains a sequential list of instances of this class and provide appropriate values, followed by </a:t>
            </a:r>
            <a:r>
              <a:rPr lang="en-US" baseline="0" dirty="0" err="1"/>
              <a:t>toDF</a:t>
            </a:r>
            <a:r>
              <a:rPr lang="en-US" baseline="0" dirty="0"/>
              <a:t>(). For example:</a:t>
            </a:r>
          </a:p>
          <a:p>
            <a:endParaRPr lang="en-US" baseline="0" dirty="0"/>
          </a:p>
          <a:p>
            <a:pPr marL="0" indent="0">
              <a:buNone/>
            </a:pP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org.apache.spark.sql.hive</a:t>
            </a:r>
            <a:r>
              <a:rPr lang="en-US" dirty="0">
                <a:latin typeface="Courier New" panose="02070309020205020404" pitchFamily="49" charset="0"/>
                <a:cs typeface="Courier New" panose="02070309020205020404" pitchFamily="49" charset="0"/>
              </a:rPr>
              <a:t>._</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sqlContext2 = new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import sqlContext2.implicits._</a:t>
            </a:r>
          </a:p>
          <a:p>
            <a:pPr marL="0" indent="0">
              <a:buNone/>
            </a:pPr>
            <a:r>
              <a:rPr lang="en-US" dirty="0">
                <a:latin typeface="Courier New" panose="02070309020205020404" pitchFamily="49" charset="0"/>
                <a:cs typeface="Courier New" panose="02070309020205020404" pitchFamily="49" charset="0"/>
              </a:rPr>
              <a:t>	case class </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(code: String, value: Long)</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df2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Seq</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("CC", 110000), </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("DD", 90000))).</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175</a:t>
            </a:fld>
            <a:endParaRPr lang="en-US" dirty="0"/>
          </a:p>
        </p:txBody>
      </p:sp>
    </p:spTree>
    <p:extLst>
      <p:ext uri="{BB962C8B-B14F-4D97-AF65-F5344CB8AC3E}">
        <p14:creationId xmlns:p14="http://schemas.microsoft.com/office/powerpoint/2010/main" val="166559433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table is created, the DataFrames</a:t>
            </a:r>
            <a:r>
              <a:rPr lang="en-US" baseline="0" dirty="0"/>
              <a:t> API can still be used to view and manipulate it using </a:t>
            </a:r>
            <a:r>
              <a:rPr lang="en-US" baseline="0" dirty="0" err="1"/>
              <a:t>sqlContext.sql</a:t>
            </a:r>
            <a:r>
              <a:rPr lang="en-US" baseline="0" dirty="0"/>
              <a:t>("SQL command goes here"). Again, this assumes your Spark SQL context is named </a:t>
            </a:r>
            <a:r>
              <a:rPr lang="en-US" baseline="0" dirty="0" err="1"/>
              <a:t>sqlContext</a:t>
            </a:r>
            <a:r>
              <a:rPr lang="en-US" baseline="0" dirty="0"/>
              <a:t>.  If you wish to see the output from the SQL command, append show() to the line of code. For example: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sqlContext.sql</a:t>
            </a:r>
            <a:r>
              <a:rPr lang="en-US" dirty="0">
                <a:latin typeface="Courier New" panose="02070309020205020404" pitchFamily="49" charset="0"/>
                <a:cs typeface="Courier New" panose="02070309020205020404" pitchFamily="49" charset="0"/>
              </a:rPr>
              <a:t>("SELECT * FROM </a:t>
            </a:r>
            <a:r>
              <a:rPr lang="en-US" dirty="0" err="1">
                <a:latin typeface="Courier New" panose="02070309020205020404" pitchFamily="49" charset="0"/>
                <a:cs typeface="Courier New" panose="02070309020205020404" pitchFamily="49" charset="0"/>
              </a:rPr>
              <a:t>permcd</a:t>
            </a:r>
            <a:r>
              <a:rPr lang="en-US" dirty="0">
                <a:latin typeface="Courier New" panose="02070309020205020404" pitchFamily="49" charset="0"/>
                <a:cs typeface="Courier New" panose="02070309020205020404" pitchFamily="49" charset="0"/>
              </a:rPr>
              <a:t>").show()</a:t>
            </a:r>
          </a:p>
          <a:p>
            <a:endParaRPr lang="en-US" baseline="0" dirty="0"/>
          </a:p>
          <a:p>
            <a:r>
              <a:rPr lang="en-US" baseline="0" dirty="0"/>
              <a:t>As previous examples have demonstrated, the show function can also be used to display the contents of a </a:t>
            </a:r>
            <a:r>
              <a:rPr lang="en-US" baseline="0" dirty="0" err="1"/>
              <a:t>DataFrame</a:t>
            </a:r>
            <a:r>
              <a:rPr lang="en-US" baseline="0" dirty="0"/>
              <a: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176</a:t>
            </a:fld>
            <a:endParaRPr lang="en-US" dirty="0"/>
          </a:p>
        </p:txBody>
      </p:sp>
    </p:spTree>
    <p:extLst>
      <p:ext uri="{BB962C8B-B14F-4D97-AF65-F5344CB8AC3E}">
        <p14:creationId xmlns:p14="http://schemas.microsoft.com/office/powerpoint/2010/main" val="3054603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By default, DataFrames are not available for direct SQL</a:t>
            </a:r>
            <a:r>
              <a:rPr lang="en-US" baseline="0" dirty="0"/>
              <a:t> manipulation. Instead, a developer would need to use the DataFrames API to perform operations. To register a </a:t>
            </a:r>
            <a:r>
              <a:rPr lang="en-US" baseline="0" dirty="0" err="1"/>
              <a:t>DataFrame</a:t>
            </a:r>
            <a:r>
              <a:rPr lang="en-US" baseline="0" dirty="0"/>
              <a:t> to a table that can be directly manipulated by SQL, use </a:t>
            </a:r>
            <a:r>
              <a:rPr lang="en-US" baseline="0" dirty="0" err="1"/>
              <a:t>registerTempTable</a:t>
            </a:r>
            <a:r>
              <a:rPr lang="en-US" baseline="0" dirty="0"/>
              <a:t>(). For example:</a:t>
            </a:r>
            <a:br>
              <a:rPr lang="en-US" baseline="0" dirty="0"/>
            </a:br>
            <a:br>
              <a:rPr lang="en-US" baseline="0" dirty="0"/>
            </a:br>
            <a:r>
              <a:rPr lang="en-US" dirty="0">
                <a:latin typeface="Courier New" panose="02070309020205020404" pitchFamily="49" charset="0"/>
                <a:cs typeface="Courier New" panose="02070309020205020404" pitchFamily="49" charset="0"/>
              </a:rPr>
              <a:t>	dataframe1.registerTempTable("table1")</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This takes the</a:t>
            </a:r>
            <a:r>
              <a:rPr lang="en-US" baseline="0" dirty="0">
                <a:latin typeface="Courier New" panose="02070309020205020404" pitchFamily="49" charset="0"/>
                <a:cs typeface="Courier New" panose="02070309020205020404" pitchFamily="49" charset="0"/>
              </a:rPr>
              <a:t> </a:t>
            </a:r>
            <a:r>
              <a:rPr lang="en-US" baseline="0" dirty="0" err="1">
                <a:latin typeface="Courier New" panose="02070309020205020404" pitchFamily="49" charset="0"/>
                <a:cs typeface="Courier New" panose="02070309020205020404" pitchFamily="49" charset="0"/>
              </a:rPr>
              <a:t>DataFrame</a:t>
            </a:r>
            <a:r>
              <a:rPr lang="en-US" baseline="0" dirty="0">
                <a:latin typeface="Courier New" panose="02070309020205020404" pitchFamily="49" charset="0"/>
                <a:cs typeface="Courier New" panose="02070309020205020404" pitchFamily="49" charset="0"/>
              </a:rPr>
              <a:t> named dataframe1 and registers it as a temporary table named table1. As the screenshot demonstrates, this table is now available for SQL manipulations.</a:t>
            </a: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177</a:t>
            </a:fld>
            <a:endParaRPr lang="en-US" dirty="0"/>
          </a:p>
        </p:txBody>
      </p:sp>
    </p:spTree>
    <p:extLst>
      <p:ext uri="{BB962C8B-B14F-4D97-AF65-F5344CB8AC3E}">
        <p14:creationId xmlns:p14="http://schemas.microsoft.com/office/powerpoint/2010/main" val="4668942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Temporary</a:t>
            </a:r>
            <a:r>
              <a:rPr lang="en-US" baseline="0" dirty="0"/>
              <a:t> tables are only available to the Spark SQL context that created them. One way to make a table visible across all Spark SQL contexts in the cluster is to create a Hive table and copy the contents of the temporary table to it. The code to accomplish this would be: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err="1">
                <a:latin typeface="Courier New" panose="02070309020205020404" pitchFamily="49" charset="0"/>
                <a:cs typeface="Courier New" panose="02070309020205020404" pitchFamily="49" charset="0"/>
              </a:rPr>
              <a:t>sqlContext.sql</a:t>
            </a:r>
            <a:r>
              <a:rPr lang="en-US" sz="1200" dirty="0">
                <a:latin typeface="Courier New" panose="02070309020205020404" pitchFamily="49" charset="0"/>
                <a:cs typeface="Courier New" panose="02070309020205020404" pitchFamily="49" charset="0"/>
              </a:rPr>
              <a:t>("CREATE TABLE table1hive AS SELECT * FROM table1")</a:t>
            </a:r>
          </a:p>
          <a:p>
            <a:endParaRPr lang="en-US" dirty="0"/>
          </a:p>
          <a:p>
            <a:r>
              <a:rPr lang="en-US" dirty="0"/>
              <a:t>This</a:t>
            </a:r>
            <a:r>
              <a:rPr lang="en-US" baseline="0" dirty="0"/>
              <a:t> creates a table named table1hive in Hive, copying all of the contents from temporary table table1. The screenshot demonstrates that table1hive is now registered as a permanent table.</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178</a:t>
            </a:fld>
            <a:endParaRPr lang="en-US" dirty="0"/>
          </a:p>
        </p:txBody>
      </p:sp>
    </p:spTree>
    <p:extLst>
      <p:ext uri="{BB962C8B-B14F-4D97-AF65-F5344CB8AC3E}">
        <p14:creationId xmlns:p14="http://schemas.microsoft.com/office/powerpoint/2010/main" val="328692187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DataFrames</a:t>
            </a:r>
            <a:r>
              <a:rPr lang="en-US" baseline="0" dirty="0"/>
              <a:t> can be converted to tables, tables can also be converted to DataFrames, which can then be directly manipulated using the DataFrames API. This is accomplished by using </a:t>
            </a:r>
            <a:r>
              <a:rPr lang="en-US" baseline="0" dirty="0" err="1"/>
              <a:t>sqlContext.table</a:t>
            </a:r>
            <a:r>
              <a:rPr lang="en-US" baseline="0" dirty="0"/>
              <a:t>(), as in the example below:</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latin typeface="Courier New" panose="02070309020205020404" pitchFamily="49" charset="0"/>
                <a:cs typeface="Courier New" panose="02070309020205020404" pitchFamily="49" charset="0"/>
              </a:rPr>
              <a:t>dataframe1 = </a:t>
            </a:r>
            <a:r>
              <a:rPr lang="en-US" dirty="0" err="1">
                <a:latin typeface="Courier New" panose="02070309020205020404" pitchFamily="49" charset="0"/>
                <a:cs typeface="Courier New" panose="02070309020205020404" pitchFamily="49" charset="0"/>
              </a:rPr>
              <a:t>sqlContext.table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permab</a:t>
            </a:r>
            <a:r>
              <a:rPr lang="en-US" dirty="0">
                <a:latin typeface="Courier New" panose="02070309020205020404" pitchFamily="49" charset="0"/>
                <a:cs typeface="Courier New" panose="02070309020205020404" pitchFamily="49" charset="0"/>
              </a:rPr>
              <a:t>")</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179</a:t>
            </a:fld>
            <a:endParaRPr lang="en-US" dirty="0"/>
          </a:p>
        </p:txBody>
      </p:sp>
    </p:spTree>
    <p:extLst>
      <p:ext uri="{BB962C8B-B14F-4D97-AF65-F5344CB8AC3E}">
        <p14:creationId xmlns:p14="http://schemas.microsoft.com/office/powerpoint/2010/main" val="3962559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Hadoop Distributed File System (HDFS) and YARN (Yet Another Resource Negotiator)</a:t>
            </a:r>
            <a:r>
              <a:rPr lang="en-US" sz="1200" kern="1200" baseline="0" dirty="0">
                <a:solidFill>
                  <a:schemeClr val="tx1"/>
                </a:solidFill>
                <a:effectLst/>
                <a:latin typeface="+mn-lt"/>
                <a:ea typeface="+mn-ea"/>
                <a:cs typeface="+mn-cs"/>
              </a:rPr>
              <a:t> </a:t>
            </a:r>
            <a:r>
              <a:rPr lang="en-US" sz="1200" dirty="0"/>
              <a:t>are</a:t>
            </a:r>
            <a:r>
              <a:rPr lang="en-US" sz="1200" kern="1200" baseline="0" dirty="0">
                <a:solidFill>
                  <a:schemeClr val="tx1"/>
                </a:solidFill>
                <a:effectLst/>
                <a:latin typeface="+mn-lt"/>
                <a:ea typeface="+mn-ea"/>
                <a:cs typeface="+mn-cs"/>
              </a:rPr>
              <a:t> part of the core of Hadoop and are installed when you install the Hortonworks Data Platform.  In this section we will focus on HDFS, the distributed file system for HDP.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18</a:t>
            </a:fld>
            <a:endParaRPr lang="en-US" dirty="0"/>
          </a:p>
        </p:txBody>
      </p:sp>
    </p:spTree>
    <p:extLst>
      <p:ext uri="{BB962C8B-B14F-4D97-AF65-F5344CB8AC3E}">
        <p14:creationId xmlns:p14="http://schemas.microsoft.com/office/powerpoint/2010/main" val="41489865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DataFrames can be</a:t>
            </a:r>
            <a:r>
              <a:rPr lang="en-US" baseline="0" dirty="0"/>
              <a:t> permanently stored in HDFS in several non-table formats as well using write(). Some of the common ones used include ORC, JSON, and parquet. The command to save the </a:t>
            </a:r>
            <a:r>
              <a:rPr lang="en-US" baseline="0" dirty="0" err="1"/>
              <a:t>DataFrame</a:t>
            </a:r>
            <a:r>
              <a:rPr lang="en-US" baseline="0" dirty="0"/>
              <a:t> contents to these file types follows the following syntax:</a:t>
            </a:r>
          </a:p>
          <a:p>
            <a:endParaRPr lang="en-US" baseline="0" dirty="0"/>
          </a:p>
          <a:p>
            <a:r>
              <a:rPr lang="en-US" baseline="0" dirty="0"/>
              <a:t>	</a:t>
            </a:r>
            <a:r>
              <a:rPr lang="en-US" baseline="0" dirty="0" err="1"/>
              <a:t>DataFrameName.write.format</a:t>
            </a:r>
            <a:r>
              <a:rPr lang="en-US" baseline="0" dirty="0"/>
              <a:t>("</a:t>
            </a:r>
            <a:r>
              <a:rPr lang="en-US" baseline="0" dirty="0" err="1"/>
              <a:t>selectedFormat</a:t>
            </a:r>
            <a:r>
              <a:rPr lang="en-US" baseline="0" dirty="0"/>
              <a:t>").save("</a:t>
            </a:r>
            <a:r>
              <a:rPr lang="en-US" baseline="0" dirty="0" err="1"/>
              <a:t>HDFSfolder</a:t>
            </a:r>
            <a:r>
              <a:rPr lang="en-US" baseline="0" dirty="0"/>
              <a:t>")</a:t>
            </a:r>
          </a:p>
          <a:p>
            <a:endParaRPr lang="en-US" baseline="0" dirty="0"/>
          </a:p>
          <a:p>
            <a:r>
              <a:rPr lang="en-US" baseline="0" dirty="0"/>
              <a:t>Specific examples for JSON, ORC, and parquet files:</a:t>
            </a:r>
          </a:p>
          <a:p>
            <a:endParaRPr lang="en-US" baseline="0" dirty="0"/>
          </a:p>
          <a:p>
            <a:pPr marL="0" indent="0">
              <a:buNone/>
            </a:pPr>
            <a:r>
              <a:rPr lang="en-US" dirty="0"/>
              <a:t>	</a:t>
            </a:r>
            <a:r>
              <a:rPr lang="en-US" dirty="0">
                <a:latin typeface="Courier New" panose="02070309020205020404" pitchFamily="49" charset="0"/>
                <a:cs typeface="Courier New" panose="02070309020205020404" pitchFamily="49" charset="0"/>
              </a:rPr>
              <a:t>dataframe1.write.format("</a:t>
            </a:r>
            <a:r>
              <a:rPr lang="en-US" dirty="0" err="1">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").save("</a:t>
            </a:r>
            <a:r>
              <a:rPr lang="en-US" dirty="0" err="1">
                <a:latin typeface="Courier New" panose="02070309020205020404" pitchFamily="49" charset="0"/>
                <a:cs typeface="Courier New" panose="02070309020205020404" pitchFamily="49" charset="0"/>
              </a:rPr>
              <a:t>dfjson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dataframe1.write.format("orc").save("</a:t>
            </a:r>
            <a:r>
              <a:rPr lang="en-US" dirty="0" err="1">
                <a:latin typeface="Courier New" panose="02070309020205020404" pitchFamily="49" charset="0"/>
                <a:cs typeface="Courier New" panose="02070309020205020404" pitchFamily="49" charset="0"/>
              </a:rPr>
              <a:t>dforc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dataframe1.write.format("parquet").save("</a:t>
            </a:r>
            <a:r>
              <a:rPr lang="en-US" dirty="0" err="1">
                <a:latin typeface="Courier New" panose="02070309020205020404" pitchFamily="49" charset="0"/>
                <a:cs typeface="Courier New" panose="02070309020205020404" pitchFamily="49" charset="0"/>
              </a:rPr>
              <a:t>dfparquet</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0"/>
          </p:nvPr>
        </p:nvSpPr>
        <p:spPr/>
        <p:txBody>
          <a:bodyPr/>
          <a:lstStyle/>
          <a:p>
            <a:fld id="{1677E594-4005-43F8-B8F3-453F0010D500}" type="slidenum">
              <a:rPr lang="en-US" smtClean="0"/>
              <a:pPr/>
              <a:t>180</a:t>
            </a:fld>
            <a:endParaRPr lang="en-US" dirty="0"/>
          </a:p>
        </p:txBody>
      </p:sp>
    </p:spTree>
    <p:extLst>
      <p:ext uri="{BB962C8B-B14F-4D97-AF65-F5344CB8AC3E}">
        <p14:creationId xmlns:p14="http://schemas.microsoft.com/office/powerpoint/2010/main" val="22710249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if a write()</a:t>
            </a:r>
            <a:r>
              <a:rPr lang="en-US" baseline="0" dirty="0"/>
              <a:t> is used and the file already exists, an error will be returned. This is because of the default behavior of save modes. However, this default can be modified. Here are the possible values for save mode when writing a file and their definitions:</a:t>
            </a:r>
            <a:br>
              <a:rPr lang="en-US" baseline="0" dirty="0"/>
            </a:br>
            <a:endParaRPr lang="en-US" baseline="0" dirty="0"/>
          </a:p>
          <a:p>
            <a:pPr lvl="1"/>
            <a:r>
              <a:rPr lang="en-US" dirty="0" err="1">
                <a:latin typeface="Courier New" panose="02070309020205020404" pitchFamily="49" charset="0"/>
                <a:cs typeface="Courier New" panose="02070309020205020404" pitchFamily="49" charset="0"/>
              </a:rPr>
              <a:t>ErrorIfExists</a:t>
            </a:r>
            <a:r>
              <a:rPr lang="en-US" dirty="0"/>
              <a:t>: Default mode, returns an error if the data already exists</a:t>
            </a:r>
          </a:p>
          <a:p>
            <a:pPr lvl="1"/>
            <a:r>
              <a:rPr lang="en-US" dirty="0">
                <a:latin typeface="Courier New" panose="02070309020205020404" pitchFamily="49" charset="0"/>
                <a:cs typeface="Courier New" panose="02070309020205020404" pitchFamily="49" charset="0"/>
              </a:rPr>
              <a:t>Append</a:t>
            </a:r>
            <a:r>
              <a:rPr lang="en-US" dirty="0"/>
              <a:t>: Appends data to file or table if it already exists</a:t>
            </a:r>
          </a:p>
          <a:p>
            <a:pPr lvl="1"/>
            <a:r>
              <a:rPr lang="en-US" dirty="0">
                <a:latin typeface="Courier New" panose="02070309020205020404" pitchFamily="49" charset="0"/>
                <a:cs typeface="Courier New" panose="02070309020205020404" pitchFamily="49" charset="0"/>
              </a:rPr>
              <a:t>Overwrite</a:t>
            </a:r>
            <a:r>
              <a:rPr lang="en-US" dirty="0"/>
              <a:t>: Replaces existing data if it already exists</a:t>
            </a:r>
          </a:p>
          <a:p>
            <a:pPr lvl="1"/>
            <a:r>
              <a:rPr lang="en-US" dirty="0">
                <a:latin typeface="Courier New" panose="02070309020205020404" pitchFamily="49" charset="0"/>
                <a:cs typeface="Courier New" panose="02070309020205020404" pitchFamily="49" charset="0"/>
              </a:rPr>
              <a:t>Ignore</a:t>
            </a:r>
            <a:r>
              <a:rPr lang="en-US" dirty="0"/>
              <a:t>: Does nothing if the data already exists</a:t>
            </a:r>
          </a:p>
          <a:p>
            <a:pPr lvl="1"/>
            <a:endParaRPr lang="en-US" dirty="0"/>
          </a:p>
          <a:p>
            <a:r>
              <a:rPr lang="en-US" dirty="0"/>
              <a:t>For example, if you were using the write() command from before to save an ORC</a:t>
            </a:r>
            <a:r>
              <a:rPr lang="en-US" baseline="0" dirty="0"/>
              <a:t> file and you wanted the data to be overwritten / replaced if a file by the same name already existed, you would use the following code:</a:t>
            </a:r>
          </a:p>
          <a:p>
            <a:endParaRPr lang="en-US" baseline="0" dirty="0"/>
          </a:p>
          <a:p>
            <a:pPr marL="0" indent="0">
              <a:buNone/>
            </a:pPr>
            <a:r>
              <a:rPr lang="en-US" sz="1200" dirty="0">
                <a:latin typeface="Courier New" panose="02070309020205020404" pitchFamily="49" charset="0"/>
                <a:cs typeface="Courier New" panose="02070309020205020404" pitchFamily="49" charset="0"/>
              </a:rPr>
              <a:t>	dataframe1.write.format("orc").save("</a:t>
            </a:r>
            <a:r>
              <a:rPr lang="en-US" sz="1200" dirty="0" err="1">
                <a:latin typeface="Courier New" panose="02070309020205020404" pitchFamily="49" charset="0"/>
                <a:cs typeface="Courier New" panose="02070309020205020404" pitchFamily="49" charset="0"/>
              </a:rPr>
              <a:t>dforc</a:t>
            </a:r>
            <a:r>
              <a:rPr lang="en-US" sz="1200" dirty="0">
                <a:latin typeface="Courier New" panose="02070309020205020404" pitchFamily="49" charset="0"/>
                <a:cs typeface="Courier New" panose="02070309020205020404" pitchFamily="49" charset="0"/>
              </a:rPr>
              <a:t>", mode="overwrite")</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181</a:t>
            </a:fld>
            <a:endParaRPr lang="en-US" dirty="0"/>
          </a:p>
        </p:txBody>
      </p:sp>
    </p:spTree>
    <p:extLst>
      <p:ext uri="{BB962C8B-B14F-4D97-AF65-F5344CB8AC3E}">
        <p14:creationId xmlns:p14="http://schemas.microsoft.com/office/powerpoint/2010/main" val="223230725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DataFrames can be created from files of many structured file types, including ORC, parquet, and JSON files if they are properly formatted using read(). (For</a:t>
            </a:r>
            <a:r>
              <a:rPr lang="en-US" baseline="0" dirty="0"/>
              <a:t> a complete list of supported file types for direct import into DataFrames, please refer to Spark SQL documentation. </a:t>
            </a:r>
          </a:p>
          <a:p>
            <a:endParaRPr lang="en-US" baseline="0" dirty="0"/>
          </a:p>
          <a:p>
            <a:r>
              <a:rPr lang="en-US" baseline="0" dirty="0"/>
              <a:t>The syntax is similar to the write() command used before, only read() is used, and an appropriate file is loaded. For example, to use the JSON file created earlier to create a </a:t>
            </a:r>
            <a:r>
              <a:rPr lang="en-US" baseline="0" dirty="0" err="1"/>
              <a:t>DataFrame</a:t>
            </a: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err="1">
                <a:latin typeface="Courier New" panose="02070309020205020404" pitchFamily="49" charset="0"/>
                <a:cs typeface="Courier New" panose="02070309020205020404" pitchFamily="49" charset="0"/>
              </a:rPr>
              <a:t>dataframeJSON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sqlContext.read.format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json</a:t>
            </a:r>
            <a:r>
              <a:rPr lang="en-US" sz="1200" dirty="0">
                <a:latin typeface="Courier New" panose="02070309020205020404" pitchFamily="49" charset="0"/>
                <a:cs typeface="Courier New" panose="02070309020205020404" pitchFamily="49" charset="0"/>
              </a:rPr>
              <a:t>").load("</a:t>
            </a:r>
            <a:r>
              <a:rPr lang="en-US" sz="1200" dirty="0" err="1">
                <a:latin typeface="Courier New" panose="02070309020205020404" pitchFamily="49" charset="0"/>
                <a:cs typeface="Courier New" panose="02070309020205020404" pitchFamily="49" charset="0"/>
              </a:rPr>
              <a:t>dfsamp.json</a:t>
            </a:r>
            <a:r>
              <a:rPr lang="en-US" sz="1200" dirty="0">
                <a:latin typeface="Courier New" panose="02070309020205020404" pitchFamily="49" charset="0"/>
                <a:cs typeface="Courier New" panose="020703090202050204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	or, if reading from a folder of part-* files created using write():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ourier New" panose="02070309020205020404" pitchFamily="49" charset="0"/>
              <a:cs typeface="Courier New" panose="020703090202050204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dataframeJSON</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sqlContext.read.format</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json</a:t>
            </a:r>
            <a:r>
              <a:rPr lang="en-US" sz="1200" dirty="0">
                <a:latin typeface="Courier New" panose="02070309020205020404" pitchFamily="49" charset="0"/>
                <a:cs typeface="Courier New" panose="02070309020205020404" pitchFamily="49" charset="0"/>
              </a:rPr>
              <a:t>").load("</a:t>
            </a:r>
            <a:r>
              <a:rPr lang="en-US" sz="1200" dirty="0" err="1">
                <a:latin typeface="Courier New" panose="02070309020205020404" pitchFamily="49" charset="0"/>
                <a:cs typeface="Courier New" panose="02070309020205020404" pitchFamily="49" charset="0"/>
              </a:rPr>
              <a:t>folderName</a:t>
            </a:r>
            <a:r>
              <a:rPr lang="en-US" sz="1200" dirty="0">
                <a:latin typeface="Courier New" panose="02070309020205020404" pitchFamily="49" charset="0"/>
                <a:cs typeface="Courier New" panose="02070309020205020404" pitchFamily="49" charset="0"/>
              </a:rPr>
              <a:t>/*")</a:t>
            </a:r>
          </a:p>
          <a:p>
            <a:endParaRPr lang="en-US" dirty="0"/>
          </a:p>
          <a:p>
            <a:r>
              <a:rPr lang="en-US" dirty="0"/>
              <a:t>Note: If</a:t>
            </a:r>
            <a:r>
              <a:rPr lang="en-US" baseline="0" dirty="0"/>
              <a:t> you peruse the documentation, you will note that s</a:t>
            </a:r>
            <a:r>
              <a:rPr lang="en-US" dirty="0"/>
              <a:t>ome</a:t>
            </a:r>
            <a:r>
              <a:rPr lang="en-US" baseline="0" dirty="0"/>
              <a:t> file formats have read() shortcuts - for example: </a:t>
            </a:r>
            <a:r>
              <a:rPr lang="en-US" baseline="0" dirty="0" err="1"/>
              <a:t>read.json</a:t>
            </a:r>
            <a:r>
              <a:rPr lang="en-US" baseline="0" dirty="0"/>
              <a:t> instead of </a:t>
            </a:r>
            <a:r>
              <a:rPr lang="en-US" baseline="0" dirty="0" err="1"/>
              <a:t>read.format</a:t>
            </a:r>
            <a:r>
              <a:rPr lang="en-US" baseline="0" dirty="0"/>
              <a:t>("</a:t>
            </a:r>
            <a:r>
              <a:rPr lang="en-US" baseline="0" dirty="0" err="1"/>
              <a:t>json</a:t>
            </a:r>
            <a:r>
              <a:rPr lang="en-US" baseline="0" dirty="0"/>
              <a:t>"). We do not demonstrate them in class because they are not consistent across all supported file types, however if a developer works primarily with JSON files on a regular basis, using the </a:t>
            </a:r>
            <a:r>
              <a:rPr lang="en-US" baseline="0" dirty="0" err="1"/>
              <a:t>read.json</a:t>
            </a:r>
            <a:r>
              <a:rPr lang="en-US" baseline="0" dirty="0"/>
              <a:t> shortcut may be beneficial.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182</a:t>
            </a:fld>
            <a:endParaRPr lang="en-US" dirty="0"/>
          </a:p>
        </p:txBody>
      </p:sp>
    </p:spTree>
    <p:extLst>
      <p:ext uri="{BB962C8B-B14F-4D97-AF65-F5344CB8AC3E}">
        <p14:creationId xmlns:p14="http://schemas.microsoft.com/office/powerpoint/2010/main" val="426329795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183</a:t>
            </a:fld>
            <a:endParaRPr lang="en-US" dirty="0"/>
          </a:p>
        </p:txBody>
      </p:sp>
    </p:spTree>
    <p:extLst>
      <p:ext uri="{BB962C8B-B14F-4D97-AF65-F5344CB8AC3E}">
        <p14:creationId xmlns:p14="http://schemas.microsoft.com/office/powerpoint/2010/main" val="21157224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184</a:t>
            </a:fld>
            <a:endParaRPr lang="en-US"/>
          </a:p>
        </p:txBody>
      </p:sp>
    </p:spTree>
    <p:extLst>
      <p:ext uri="{BB962C8B-B14F-4D97-AF65-F5344CB8AC3E}">
        <p14:creationId xmlns:p14="http://schemas.microsoft.com/office/powerpoint/2010/main" val="9617428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has already been discussed, tables can be manipulated using SQL and</a:t>
            </a:r>
            <a:r>
              <a:rPr lang="en-US" baseline="0" dirty="0"/>
              <a:t> </a:t>
            </a:r>
            <a:r>
              <a:rPr lang="en-US" baseline="0" dirty="0" err="1"/>
              <a:t>HiveQL</a:t>
            </a:r>
            <a:r>
              <a:rPr lang="en-US" baseline="0" dirty="0"/>
              <a:t> commands via Spark SQL or within the DataFrames API using </a:t>
            </a:r>
            <a:r>
              <a:rPr lang="en-US" baseline="0" dirty="0" err="1"/>
              <a:t>sqlContext.sql</a:t>
            </a:r>
            <a:r>
              <a:rPr lang="en-US" baseline="0" dirty="0"/>
              <a:t>(). In both cases, queries are optimized using Catalyst, meaning highly optimized operations occur by default.</a:t>
            </a:r>
          </a:p>
          <a:p>
            <a:endParaRPr lang="en-US" baseline="0" dirty="0"/>
          </a:p>
          <a:p>
            <a:r>
              <a:rPr lang="en-US" baseline="0" dirty="0"/>
              <a:t>In this class, we do not explicitly teach a significant number of SQL commands, as it is assumed most Spark developers have prior exposure to this topic.</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185</a:t>
            </a:fld>
            <a:endParaRPr lang="en-US" dirty="0"/>
          </a:p>
        </p:txBody>
      </p:sp>
    </p:spTree>
    <p:extLst>
      <p:ext uri="{BB962C8B-B14F-4D97-AF65-F5344CB8AC3E}">
        <p14:creationId xmlns:p14="http://schemas.microsoft.com/office/powerpoint/2010/main" val="21858170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t>
            </a:r>
            <a:r>
              <a:rPr lang="en-US" dirty="0" err="1"/>
              <a:t>sqlContext.sql</a:t>
            </a:r>
            <a:r>
              <a:rPr lang="en-US" dirty="0"/>
              <a:t>(), however, the DataFrames API contains a number of functions that are designed</a:t>
            </a:r>
            <a:r>
              <a:rPr lang="en-US" baseline="0" dirty="0"/>
              <a:t> to manipulate DataFrames (rather than tables) in a similar fashion to how SQL queries manipulate tables.</a:t>
            </a:r>
          </a:p>
          <a:p>
            <a:endParaRPr lang="en-US" baseline="0" dirty="0"/>
          </a:p>
          <a:p>
            <a:r>
              <a:rPr lang="en-US" dirty="0"/>
              <a:t>The show function is one we have seen several times already. It displays the contents of a </a:t>
            </a:r>
            <a:r>
              <a:rPr lang="en-US" dirty="0" err="1"/>
              <a:t>DataFrame</a:t>
            </a:r>
            <a:r>
              <a:rPr lang="en-US" dirty="0"/>
              <a:t>, the output of a SQL command run within </a:t>
            </a:r>
            <a:r>
              <a:rPr lang="en-US" dirty="0" err="1"/>
              <a:t>sqlContext.sql</a:t>
            </a:r>
            <a:r>
              <a:rPr lang="en-US" dirty="0"/>
              <a:t>(), and is also required for on-screen display of several other functions that will be discussed</a:t>
            </a:r>
            <a:r>
              <a:rPr lang="en-US" baseline="0" dirty="0"/>
              <a:t>.</a:t>
            </a:r>
          </a:p>
          <a:p>
            <a:endParaRPr lang="en-US" baseline="0" dirty="0"/>
          </a:p>
          <a:p>
            <a:r>
              <a:rPr lang="en-US" baseline="0" dirty="0"/>
              <a:t>The </a:t>
            </a:r>
            <a:r>
              <a:rPr lang="en-US" baseline="0" dirty="0" err="1"/>
              <a:t>printSchema</a:t>
            </a:r>
            <a:r>
              <a:rPr lang="en-US" baseline="0" dirty="0"/>
              <a:t> function displays the schema for a </a:t>
            </a:r>
            <a:r>
              <a:rPr lang="en-US" baseline="0" dirty="0" err="1"/>
              <a:t>DataFrame</a:t>
            </a:r>
            <a:r>
              <a:rPr lang="en-US" baseline="0" dirty="0"/>
              <a:t>.</a:t>
            </a:r>
          </a:p>
          <a:p>
            <a:endParaRPr lang="en-US" baseline="0" dirty="0"/>
          </a:p>
          <a:p>
            <a:r>
              <a:rPr lang="en-US" baseline="0" dirty="0"/>
              <a:t>The </a:t>
            </a:r>
            <a:r>
              <a:rPr lang="en-US" baseline="0" dirty="0" err="1"/>
              <a:t>withColumn</a:t>
            </a:r>
            <a:r>
              <a:rPr lang="en-US" baseline="0" dirty="0"/>
              <a:t> function returns a new </a:t>
            </a:r>
            <a:r>
              <a:rPr lang="en-US" baseline="0" dirty="0" err="1"/>
              <a:t>DataFrame</a:t>
            </a:r>
            <a:r>
              <a:rPr lang="en-US" baseline="0" dirty="0"/>
              <a:t> with a new column based on criteria you provide. In the example, a new column named multiplied was created, and the numbers in that column are the numbers in the value column multiplied by two.</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186</a:t>
            </a:fld>
            <a:endParaRPr lang="en-US" dirty="0"/>
          </a:p>
        </p:txBody>
      </p:sp>
    </p:spTree>
    <p:extLst>
      <p:ext uri="{BB962C8B-B14F-4D97-AF65-F5344CB8AC3E}">
        <p14:creationId xmlns:p14="http://schemas.microsoft.com/office/powerpoint/2010/main" val="141861687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withColumnRenamed</a:t>
            </a:r>
            <a:r>
              <a:rPr lang="en-US" dirty="0"/>
              <a:t> function returns</a:t>
            </a:r>
            <a:r>
              <a:rPr lang="en-US" baseline="0" dirty="0"/>
              <a:t> a new </a:t>
            </a:r>
            <a:r>
              <a:rPr lang="en-US" baseline="0" dirty="0" err="1"/>
              <a:t>DataFrame</a:t>
            </a:r>
            <a:r>
              <a:rPr lang="en-US" baseline="0" dirty="0"/>
              <a:t> with a column renamed - in the example, from multiplied to annual.</a:t>
            </a:r>
          </a:p>
          <a:p>
            <a:endParaRPr lang="en-US" baseline="0" dirty="0"/>
          </a:p>
          <a:p>
            <a:r>
              <a:rPr lang="en-US" baseline="0" dirty="0"/>
              <a:t>The select function returns a new </a:t>
            </a:r>
            <a:r>
              <a:rPr lang="en-US" baseline="0" dirty="0" err="1"/>
              <a:t>DataFrame</a:t>
            </a:r>
            <a:r>
              <a:rPr lang="en-US" baseline="0" dirty="0"/>
              <a:t> with only the explicitly named columns and their data.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187</a:t>
            </a:fld>
            <a:endParaRPr lang="en-US" dirty="0"/>
          </a:p>
        </p:txBody>
      </p:sp>
    </p:spTree>
    <p:extLst>
      <p:ext uri="{BB962C8B-B14F-4D97-AF65-F5344CB8AC3E}">
        <p14:creationId xmlns:p14="http://schemas.microsoft.com/office/powerpoint/2010/main" val="315655942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The filter function </a:t>
            </a:r>
            <a:r>
              <a:rPr lang="en-US" dirty="0"/>
              <a:t>returns a </a:t>
            </a:r>
            <a:r>
              <a:rPr lang="en-US" dirty="0" err="1"/>
              <a:t>DataFrame</a:t>
            </a:r>
            <a:r>
              <a:rPr lang="en-US" dirty="0"/>
              <a:t> with only rows that have column values that meet a defined criteria - in the screenshot, only rows that</a:t>
            </a:r>
            <a:r>
              <a:rPr lang="en-US" baseline="0" dirty="0"/>
              <a:t> had values less than 100,000 were returned. </a:t>
            </a:r>
            <a:endParaRPr lang="en-US" dirty="0"/>
          </a:p>
          <a:p>
            <a:endParaRPr lang="en-US" dirty="0"/>
          </a:p>
          <a:p>
            <a:r>
              <a:rPr lang="en-US" dirty="0">
                <a:latin typeface="Courier New" panose="02070309020205020404" pitchFamily="49" charset="0"/>
                <a:cs typeface="Courier New" panose="02070309020205020404" pitchFamily="49" charset="0"/>
              </a:rPr>
              <a:t>The limit function </a:t>
            </a:r>
            <a:r>
              <a:rPr lang="en-US" dirty="0"/>
              <a:t>returns a </a:t>
            </a:r>
            <a:r>
              <a:rPr lang="en-US" dirty="0" err="1"/>
              <a:t>DataFrame</a:t>
            </a:r>
            <a:r>
              <a:rPr lang="en-US" dirty="0"/>
              <a:t> with a defined number of rows - in the example, only the first row was returned. </a:t>
            </a:r>
          </a:p>
        </p:txBody>
      </p:sp>
      <p:sp>
        <p:nvSpPr>
          <p:cNvPr id="4" name="Slide Number Placeholder 3"/>
          <p:cNvSpPr>
            <a:spLocks noGrp="1"/>
          </p:cNvSpPr>
          <p:nvPr>
            <p:ph type="sldNum" sz="quarter" idx="10"/>
          </p:nvPr>
        </p:nvSpPr>
        <p:spPr/>
        <p:txBody>
          <a:bodyPr/>
          <a:lstStyle/>
          <a:p>
            <a:fld id="{1677E594-4005-43F8-B8F3-453F0010D500}" type="slidenum">
              <a:rPr lang="en-US" smtClean="0"/>
              <a:pPr/>
              <a:t>188</a:t>
            </a:fld>
            <a:endParaRPr lang="en-US" dirty="0"/>
          </a:p>
        </p:txBody>
      </p:sp>
    </p:spTree>
    <p:extLst>
      <p:ext uri="{BB962C8B-B14F-4D97-AF65-F5344CB8AC3E}">
        <p14:creationId xmlns:p14="http://schemas.microsoft.com/office/powerpoint/2010/main" val="5312529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describe function returns count, mean, standard </a:t>
            </a:r>
            <a:r>
              <a:rPr lang="en-US" dirty="0" err="1"/>
              <a:t>deviation,minimum</a:t>
            </a:r>
            <a:r>
              <a:rPr lang="en-US" dirty="0"/>
              <a:t>, and maximum values for named</a:t>
            </a:r>
            <a:r>
              <a:rPr lang="en-US" baseline="0" dirty="0"/>
              <a:t> </a:t>
            </a:r>
            <a:r>
              <a:rPr lang="en-US" dirty="0"/>
              <a:t>columns in a </a:t>
            </a:r>
            <a:r>
              <a:rPr lang="en-US" dirty="0" err="1"/>
              <a:t>DataFrame</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distinct function</a:t>
            </a:r>
            <a:r>
              <a:rPr lang="en-US" baseline="0" dirty="0"/>
              <a:t> returns a new </a:t>
            </a:r>
            <a:r>
              <a:rPr lang="en-US" baseline="0" dirty="0" err="1"/>
              <a:t>DataFrame</a:t>
            </a:r>
            <a:r>
              <a:rPr lang="en-US" baseline="0" dirty="0"/>
              <a:t> of only the unique rows from the original </a:t>
            </a:r>
            <a:r>
              <a:rPr lang="en-US" baseline="0" dirty="0" err="1"/>
              <a:t>DataFrame</a:t>
            </a:r>
            <a:r>
              <a:rPr lang="en-US" baseline="0" dirty="0"/>
              <a:t>.</a:t>
            </a:r>
            <a:endParaRPr lang="en-US" dirty="0"/>
          </a:p>
          <a:p>
            <a:endParaRPr lang="en-US" b="1"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189</a:t>
            </a:fld>
            <a:endParaRPr lang="en-US" dirty="0"/>
          </a:p>
        </p:txBody>
      </p:sp>
    </p:spTree>
    <p:extLst>
      <p:ext uri="{BB962C8B-B14F-4D97-AF65-F5344CB8AC3E}">
        <p14:creationId xmlns:p14="http://schemas.microsoft.com/office/powerpoint/2010/main" val="2620879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HDFS is the basis for Hadoop’s storage scalability and availability. </a:t>
            </a:r>
          </a:p>
          <a:p>
            <a:endParaRPr lang="en-US" dirty="0"/>
          </a:p>
          <a:p>
            <a:r>
              <a:rPr lang="en-US" dirty="0"/>
              <a:t>HDFS achieves scalability by taking large files</a:t>
            </a:r>
            <a:r>
              <a:rPr lang="en-US" baseline="0" dirty="0"/>
              <a:t> </a:t>
            </a:r>
            <a:r>
              <a:rPr lang="en-US" dirty="0"/>
              <a:t>and splitting them, by default, into 128 megabyte chunks called blocks.  This block size is configurable.</a:t>
            </a:r>
            <a:r>
              <a:rPr lang="en-US" baseline="0" dirty="0"/>
              <a:t>  </a:t>
            </a:r>
            <a:r>
              <a:rPr lang="en-US" dirty="0"/>
              <a:t>The file blocks are spread across the slave nodes in the cluster. For example, if a file is split into 10 blocks and you have 10 slave servers, all 10 blocks can be read in parallel. To achieve greater scalability for larger files, just add more slave nodes to the cluster.</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HDFS achieves availability by automatically replicating each block of a file.  By default, HDFS maintains three copies of the data, and ensures that those copies are not on the same slave nodes, or even the same server rack if the cluster is configured correctly.  As as example, if a file is split</a:t>
            </a:r>
            <a:r>
              <a:rPr lang="en-US" baseline="0" dirty="0"/>
              <a:t> into 10 blocks then</a:t>
            </a:r>
            <a:r>
              <a:rPr lang="en-US" dirty="0"/>
              <a:t> the cluster would actually maintain 30 blocks</a:t>
            </a:r>
            <a:r>
              <a:rPr lang="en-US" baseline="0" dirty="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A Hadoop cluster scales computation capacity, storage capacity, and I/O bandwidth by adding more slave nodes.</a:t>
            </a:r>
            <a:r>
              <a:rPr lang="en-US" dirty="0"/>
              <a:t> </a:t>
            </a:r>
            <a:r>
              <a:rPr lang="en-US" sz="1400" kern="1200" dirty="0">
                <a:solidFill>
                  <a:schemeClr val="tx1"/>
                </a:solidFill>
                <a:effectLst/>
                <a:latin typeface="+mn-lt"/>
                <a:ea typeface="+mn-ea"/>
                <a:cs typeface="+mn-cs"/>
              </a:rPr>
              <a:t>HDFS scales by adding more </a:t>
            </a:r>
            <a:r>
              <a:rPr lang="en-US" dirty="0"/>
              <a:t>machines with local disks,</a:t>
            </a:r>
            <a:r>
              <a:rPr lang="en-US" sz="1400" kern="1200" dirty="0">
                <a:solidFill>
                  <a:schemeClr val="tx1"/>
                </a:solidFill>
                <a:effectLst/>
                <a:latin typeface="+mn-lt"/>
                <a:ea typeface="+mn-ea"/>
                <a:cs typeface="+mn-cs"/>
              </a:rPr>
              <a:t> making NAS and SAN storage unnecessary for HDP environments.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19</a:t>
            </a:fld>
            <a:endParaRPr lang="en-US" dirty="0"/>
          </a:p>
        </p:txBody>
      </p:sp>
    </p:spTree>
    <p:extLst>
      <p:ext uri="{BB962C8B-B14F-4D97-AF65-F5344CB8AC3E}">
        <p14:creationId xmlns:p14="http://schemas.microsoft.com/office/powerpoint/2010/main" val="34198537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drop function returns a </a:t>
            </a:r>
            <a:r>
              <a:rPr lang="en-US" dirty="0" err="1"/>
              <a:t>DataFrame</a:t>
            </a:r>
            <a:r>
              <a:rPr lang="en-US" dirty="0"/>
              <a:t> without specific volumes included. Think of it as the opposite of the select function.</a:t>
            </a:r>
          </a:p>
          <a:p>
            <a:endParaRPr lang="en-US" dirty="0"/>
          </a:p>
          <a:p>
            <a:r>
              <a:rPr lang="en-US" dirty="0"/>
              <a:t>The </a:t>
            </a:r>
            <a:r>
              <a:rPr lang="en-US" dirty="0" err="1"/>
              <a:t>groupBy</a:t>
            </a:r>
            <a:r>
              <a:rPr lang="en-US" dirty="0"/>
              <a:t> function groups rows by matching column values,</a:t>
            </a:r>
            <a:r>
              <a:rPr lang="en-US" baseline="0" dirty="0"/>
              <a:t> and can then perform other functions on the combined rows such as count() or </a:t>
            </a:r>
            <a:r>
              <a:rPr lang="en-US" baseline="0" dirty="0" err="1"/>
              <a:t>agg</a:t>
            </a:r>
            <a:r>
              <a:rPr lang="en-US" baseline="0" dirty="0"/>
              <a:t>(). The screenshot shows two examples. In the first one, the code column is grouped and the number of matching values are counted and displayed in a separate column. In the second one, the values column is scanned for matching values, and then the sums of the identical values are displayed in a separate column.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190</a:t>
            </a:fld>
            <a:endParaRPr lang="en-US" dirty="0"/>
          </a:p>
        </p:txBody>
      </p:sp>
    </p:spTree>
    <p:extLst>
      <p:ext uri="{BB962C8B-B14F-4D97-AF65-F5344CB8AC3E}">
        <p14:creationId xmlns:p14="http://schemas.microsoft.com/office/powerpoint/2010/main" val="345860739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The count function </a:t>
            </a:r>
            <a:r>
              <a:rPr lang="en-US" dirty="0"/>
              <a:t>returns the number of rows in the </a:t>
            </a:r>
            <a:r>
              <a:rPr lang="en-US" dirty="0" err="1"/>
              <a:t>DataFrame</a:t>
            </a:r>
            <a:r>
              <a:rPr lang="en-US" dirty="0"/>
              <a:t> as a result.</a:t>
            </a:r>
          </a:p>
          <a:p>
            <a:pPr lvl="1"/>
            <a:endParaRPr lang="en-US" dirty="0"/>
          </a:p>
          <a:p>
            <a:r>
              <a:rPr lang="en-US" dirty="0">
                <a:latin typeface="Courier New" panose="02070309020205020404" pitchFamily="49" charset="0"/>
                <a:cs typeface="Courier New" panose="02070309020205020404" pitchFamily="49" charset="0"/>
              </a:rPr>
              <a:t>The take function</a:t>
            </a:r>
            <a:r>
              <a:rPr lang="en-US" dirty="0"/>
              <a:t> returns a number of rows in the </a:t>
            </a:r>
            <a:r>
              <a:rPr lang="en-US" dirty="0" err="1"/>
              <a:t>DataFrame</a:t>
            </a:r>
            <a:r>
              <a:rPr lang="en-US" dirty="0"/>
              <a:t> and returns them as Row</a:t>
            </a:r>
            <a:r>
              <a:rPr lang="en-US" baseline="0" dirty="0"/>
              <a:t> </a:t>
            </a:r>
            <a:r>
              <a:rPr lang="en-US" dirty="0"/>
              <a:t>objects.</a:t>
            </a:r>
          </a:p>
          <a:p>
            <a:pPr lvl="1"/>
            <a:endParaRPr lang="en-US" dirty="0"/>
          </a:p>
          <a:p>
            <a:r>
              <a:rPr lang="en-US" dirty="0">
                <a:latin typeface="Courier New" panose="02070309020205020404" pitchFamily="49" charset="0"/>
                <a:cs typeface="Courier New" panose="02070309020205020404" pitchFamily="49" charset="0"/>
              </a:rPr>
              <a:t>The head function </a:t>
            </a:r>
            <a:r>
              <a:rPr lang="en-US" dirty="0"/>
              <a:t>returns the first row in the </a:t>
            </a:r>
            <a:r>
              <a:rPr lang="en-US" dirty="0" err="1"/>
              <a:t>DataFrame</a:t>
            </a:r>
            <a:r>
              <a:rPr lang="en-US" dirty="0"/>
              <a:t> as a Row object.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IMPORTANT</a:t>
            </a:r>
            <a:r>
              <a:rPr lang="en-US" baseline="0" dirty="0"/>
              <a:t> NOTE: </a:t>
            </a:r>
            <a:r>
              <a:rPr lang="en-US" dirty="0"/>
              <a:t>In the screenshot provided, these functions are shown prepended with print. However, the print command is not required for Scala, nor is it required for Python when using the REPL. </a:t>
            </a:r>
            <a:r>
              <a:rPr lang="en-US" baseline="0" dirty="0"/>
              <a:t>Technically, these functions should probably not have required the print function in order to produce output either, but via trial and error testing we discovered that they worked when print was supplied in Zeppelin.  </a:t>
            </a:r>
            <a:r>
              <a:rPr lang="en-US" dirty="0"/>
              <a:t>In addition, at the time of this writing, a handful of </a:t>
            </a:r>
            <a:r>
              <a:rPr lang="en-US" dirty="0" err="1"/>
              <a:t>pyspark</a:t>
            </a:r>
            <a:r>
              <a:rPr lang="en-US" baseline="0" dirty="0"/>
              <a:t> functions did not operate correctly *at all* when run inside Zeppelin, even in conjunction with the print command. Some examples include first(), collect(), and columns. This is likely the result of a bug in the version of Zeppelin used to write this course material, however this may no longer be the case by the time you are reading this. For additional DataFrames API functions, please refer to the online Apache Spark SQL DataFrames API documentation. Testing these </a:t>
            </a:r>
            <a:r>
              <a:rPr lang="en-US" baseline="0" dirty="0" err="1"/>
              <a:t>pyspark</a:t>
            </a:r>
            <a:r>
              <a:rPr lang="en-US" baseline="0" dirty="0"/>
              <a:t> functions without the print command will likely result in success in a future implementation.</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191</a:t>
            </a:fld>
            <a:endParaRPr lang="en-US" dirty="0"/>
          </a:p>
        </p:txBody>
      </p:sp>
    </p:spTree>
    <p:extLst>
      <p:ext uri="{BB962C8B-B14F-4D97-AF65-F5344CB8AC3E}">
        <p14:creationId xmlns:p14="http://schemas.microsoft.com/office/powerpoint/2010/main" val="299701894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192</a:t>
            </a:fld>
            <a:endParaRPr lang="en-US" dirty="0"/>
          </a:p>
        </p:txBody>
      </p:sp>
    </p:spTree>
    <p:extLst>
      <p:ext uri="{BB962C8B-B14F-4D97-AF65-F5344CB8AC3E}">
        <p14:creationId xmlns:p14="http://schemas.microsoft.com/office/powerpoint/2010/main" val="2720129036"/>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193</a:t>
            </a:fld>
            <a:endParaRPr lang="en-US" dirty="0"/>
          </a:p>
        </p:txBody>
      </p:sp>
    </p:spTree>
    <p:extLst>
      <p:ext uri="{BB962C8B-B14F-4D97-AF65-F5344CB8AC3E}">
        <p14:creationId xmlns:p14="http://schemas.microsoft.com/office/powerpoint/2010/main" val="128463133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Both / Structured</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False. The Catalyst optimizer means Spark SQL programs will generally outperform core RDD programs</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True. </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False. Temporary tables are only visible to the context that created them.</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On disk</a:t>
            </a:r>
          </a:p>
          <a:p>
            <a:pPr marL="342900" marR="0" lvl="0" indent="-342900">
              <a:spcBef>
                <a:spcPts val="0"/>
              </a:spcBef>
              <a:spcAft>
                <a:spcPts val="0"/>
              </a:spcAft>
              <a:buFont typeface="+mj-lt"/>
              <a:buAutoNum type="arabicPeriod"/>
            </a:pPr>
            <a:r>
              <a:rPr lang="en-US" sz="1200" baseline="0" dirty="0" err="1">
                <a:effectLst/>
                <a:latin typeface="+mn-lt"/>
                <a:ea typeface="ＭＳ 明朝"/>
                <a:cs typeface="Times New Roman"/>
              </a:rPr>
              <a:t>toDF</a:t>
            </a:r>
            <a:r>
              <a:rPr lang="en-US" sz="1200" baseline="0" dirty="0">
                <a:effectLst/>
                <a:latin typeface="+mn-lt"/>
                <a:ea typeface="ＭＳ 明朝"/>
                <a:cs typeface="Times New Roman"/>
              </a:rPr>
              <a:t>() and </a:t>
            </a:r>
            <a:r>
              <a:rPr lang="en-US" sz="1200" baseline="0" dirty="0" err="1">
                <a:effectLst/>
                <a:latin typeface="+mn-lt"/>
                <a:ea typeface="ＭＳ 明朝"/>
                <a:cs typeface="Times New Roman"/>
              </a:rPr>
              <a:t>createDataFrame</a:t>
            </a:r>
            <a:r>
              <a:rPr lang="en-US" sz="1200" baseline="0" dirty="0">
                <a:effectLst/>
                <a:latin typeface="+mn-lt"/>
                <a:ea typeface="ＭＳ 明朝"/>
                <a:cs typeface="Times New Roman"/>
              </a:rPr>
              <a:t>()</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The ones discussed in class were ORC, JSON, and parquet files. </a:t>
            </a:r>
          </a:p>
          <a:p>
            <a:pPr marL="342900" marR="0" lvl="0" indent="-342900">
              <a:spcBef>
                <a:spcPts val="0"/>
              </a:spcBef>
              <a:spcAft>
                <a:spcPts val="0"/>
              </a:spcAft>
              <a:buFont typeface="+mj-lt"/>
              <a:buAutoNum type="arabicPeriod"/>
            </a:pPr>
            <a:endParaRPr lang="en-US" sz="1200" baseline="0" dirty="0">
              <a:effectLst/>
              <a:latin typeface="+mn-lt"/>
              <a:ea typeface="ＭＳ 明朝"/>
              <a:cs typeface="Times New Roman"/>
            </a:endParaRPr>
          </a:p>
          <a:p>
            <a:pPr marL="342900" marR="0" lvl="0" indent="-342900">
              <a:spcBef>
                <a:spcPts val="0"/>
              </a:spcBef>
              <a:spcAft>
                <a:spcPts val="0"/>
              </a:spcAft>
              <a:buFont typeface="+mj-lt"/>
              <a:buAutoNum type="arabicPeriod"/>
            </a:pPr>
            <a:endParaRPr lang="en-US" sz="1200" baseline="0" dirty="0">
              <a:effectLst/>
              <a:latin typeface="+mn-lt"/>
              <a:ea typeface="ＭＳ 明朝"/>
              <a:cs typeface="Times New Roman"/>
            </a:endParaRPr>
          </a:p>
          <a:p>
            <a:pPr marL="342900" marR="0" lvl="0" indent="-342900">
              <a:spcBef>
                <a:spcPts val="0"/>
              </a:spcBef>
              <a:spcAft>
                <a:spcPts val="0"/>
              </a:spcAft>
              <a:buFont typeface="+mj-lt"/>
              <a:buAutoNum type="arabicPeriod"/>
            </a:pPr>
            <a:endParaRPr lang="en-US" sz="1200" dirty="0">
              <a:effectLst/>
              <a:latin typeface="+mn-lt"/>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194</a:t>
            </a:fld>
            <a:endParaRPr lang="en-US" dirty="0"/>
          </a:p>
        </p:txBody>
      </p:sp>
    </p:spTree>
    <p:extLst>
      <p:ext uri="{BB962C8B-B14F-4D97-AF65-F5344CB8AC3E}">
        <p14:creationId xmlns:p14="http://schemas.microsoft.com/office/powerpoint/2010/main" val="97833215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195</a:t>
            </a:fld>
            <a:endParaRPr lang="en-US" dirty="0"/>
          </a:p>
        </p:txBody>
      </p:sp>
    </p:spTree>
    <p:extLst>
      <p:ext uri="{BB962C8B-B14F-4D97-AF65-F5344CB8AC3E}">
        <p14:creationId xmlns:p14="http://schemas.microsoft.com/office/powerpoint/2010/main" val="297815913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196</a:t>
            </a:fld>
            <a:endParaRPr lang="en-US"/>
          </a:p>
        </p:txBody>
      </p:sp>
    </p:spTree>
    <p:extLst>
      <p:ext uri="{BB962C8B-B14F-4D97-AF65-F5344CB8AC3E}">
        <p14:creationId xmlns:p14="http://schemas.microsoft.com/office/powerpoint/2010/main" val="231017320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197</a:t>
            </a:fld>
            <a:endParaRPr lang="en-US"/>
          </a:p>
        </p:txBody>
      </p:sp>
    </p:spTree>
    <p:extLst>
      <p:ext uri="{BB962C8B-B14F-4D97-AF65-F5344CB8AC3E}">
        <p14:creationId xmlns:p14="http://schemas.microsoft.com/office/powerpoint/2010/main" val="25186264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775"/>
              </a:spcBef>
              <a:buNone/>
            </a:pPr>
            <a:r>
              <a:rPr lang="en-US" dirty="0">
                <a:latin typeface="Arial" charset="0"/>
                <a:ea typeface="ヒラギノ角ゴ Pro W3" charset="0"/>
                <a:cs typeface="ヒラギノ角ゴ Pro W3" charset="0"/>
              </a:rPr>
              <a:t>After completing this lesson, students should be able to:</a:t>
            </a:r>
          </a:p>
          <a:p>
            <a:pPr marL="0" indent="0" eaLnBrk="1" hangingPunct="1">
              <a:spcBef>
                <a:spcPts val="775"/>
              </a:spcBef>
              <a:buNone/>
            </a:pPr>
            <a:endParaRPr lang="en-US" dirty="0">
              <a:latin typeface="Arial" charset="0"/>
              <a:ea typeface="ヒラギノ角ゴ Pro W3" charset="0"/>
              <a:cs typeface="ヒラギノ角ゴ Pro W3" charset="0"/>
            </a:endParaRP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Explain the purpose and benefits of data visualization</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Perform interactive data exploration using visualization in Zeppelin</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Collaborate with other developers and stakeholders using Zeppelin</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198</a:t>
            </a:fld>
            <a:endParaRPr lang="en-US" dirty="0"/>
          </a:p>
        </p:txBody>
      </p:sp>
    </p:spTree>
    <p:extLst>
      <p:ext uri="{BB962C8B-B14F-4D97-AF65-F5344CB8AC3E}">
        <p14:creationId xmlns:p14="http://schemas.microsoft.com/office/powerpoint/2010/main" val="3659621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199</a:t>
            </a:fld>
            <a:endParaRPr lang="en-US"/>
          </a:p>
        </p:txBody>
      </p:sp>
    </p:spTree>
    <p:extLst>
      <p:ext uri="{BB962C8B-B14F-4D97-AF65-F5344CB8AC3E}">
        <p14:creationId xmlns:p14="http://schemas.microsoft.com/office/powerpoint/2010/main" val="402706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a:t>
            </a:fld>
            <a:endParaRPr lang="en-US"/>
          </a:p>
        </p:txBody>
      </p:sp>
    </p:spTree>
    <p:extLst>
      <p:ext uri="{BB962C8B-B14F-4D97-AF65-F5344CB8AC3E}">
        <p14:creationId xmlns:p14="http://schemas.microsoft.com/office/powerpoint/2010/main" val="3965887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interact with HDFS directly via the command line using the hdfs dfs command and appropriate arguments. If a developer has previous Linux command line experience, the hdfs dfs commands will be familiar and intuitive to use. The most common</a:t>
            </a:r>
            <a:r>
              <a:rPr lang="en-US" baseline="0" dirty="0"/>
              <a:t> use for command line usage is manual data ingestion and file manipulation. Example commands include:</a:t>
            </a:r>
          </a:p>
          <a:p>
            <a:endParaRPr lang="en-US" baseline="0" dirty="0"/>
          </a:p>
          <a:p>
            <a:pPr marL="0" indent="0">
              <a:buFont typeface="Arial"/>
              <a:buNone/>
              <a:defRPr/>
            </a:pPr>
            <a:r>
              <a:rPr lang="en-US" sz="1200" b="1" dirty="0">
                <a:solidFill>
                  <a:srgbClr val="3366FF"/>
                </a:solidFill>
                <a:latin typeface="Courier New"/>
                <a:cs typeface="Courier New"/>
              </a:rPr>
              <a:t>-cat</a:t>
            </a:r>
            <a:r>
              <a:rPr lang="en-US" sz="1200" dirty="0">
                <a:solidFill>
                  <a:sysClr val="windowText" lastClr="000000"/>
                </a:solidFill>
                <a:latin typeface="+mn-lt"/>
              </a:rPr>
              <a:t>: display file content (uncompressed)</a:t>
            </a:r>
          </a:p>
          <a:p>
            <a:pPr marL="0" indent="0">
              <a:buFont typeface="Arial"/>
              <a:buNone/>
              <a:defRPr/>
            </a:pPr>
            <a:r>
              <a:rPr lang="en-US" sz="1200" b="1" dirty="0">
                <a:solidFill>
                  <a:srgbClr val="3366FF"/>
                </a:solidFill>
                <a:latin typeface="Courier New"/>
                <a:cs typeface="Courier New"/>
              </a:rPr>
              <a:t>-text</a:t>
            </a:r>
            <a:r>
              <a:rPr lang="en-US" sz="1200" dirty="0">
                <a:solidFill>
                  <a:sysClr val="windowText" lastClr="000000"/>
                </a:solidFill>
                <a:latin typeface="+mn-lt"/>
              </a:rPr>
              <a:t>: just like cat but works on compressed files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dirty="0">
                <a:solidFill>
                  <a:sysClr val="windowText" lastClr="000000"/>
                </a:solidFill>
                <a:latin typeface="+mn-lt"/>
                <a:cs typeface="Courier New"/>
              </a:rPr>
              <a:t>-mkdir:</a:t>
            </a:r>
            <a:r>
              <a:rPr lang="en-US" sz="1200" dirty="0">
                <a:solidFill>
                  <a:sysClr val="windowText" lastClr="000000"/>
                </a:solidFill>
                <a:latin typeface="+mn-lt"/>
                <a:cs typeface="Courier New"/>
              </a:rPr>
              <a:t> create a directory</a:t>
            </a:r>
            <a:r>
              <a:rPr lang="en-US" sz="1200" baseline="0" dirty="0">
                <a:solidFill>
                  <a:sysClr val="windowText" lastClr="000000"/>
                </a:solidFill>
                <a:latin typeface="+mn-lt"/>
                <a:cs typeface="Courier New"/>
              </a:rPr>
              <a:t> in HDFS</a:t>
            </a:r>
            <a:endParaRPr lang="en-US" sz="1200" dirty="0">
              <a:solidFill>
                <a:sysClr val="windowText" lastClr="000000"/>
              </a:solidFill>
              <a:latin typeface="+mn-lt"/>
              <a:cs typeface="Courier New"/>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dirty="0">
                <a:solidFill>
                  <a:srgbClr val="3366FF"/>
                </a:solidFill>
                <a:latin typeface="Courier New"/>
                <a:cs typeface="Courier New"/>
              </a:rPr>
              <a:t>-put,-get</a:t>
            </a:r>
            <a:r>
              <a:rPr lang="en-US" sz="1200" dirty="0">
                <a:solidFill>
                  <a:sysClr val="windowText" lastClr="000000"/>
                </a:solidFill>
                <a:latin typeface="+mn-lt"/>
              </a:rPr>
              <a:t>: copies files from the local file system to the HDFS and vice versa.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dirty="0">
                <a:solidFill>
                  <a:srgbClr val="3366FF"/>
                </a:solidFill>
                <a:latin typeface="Courier New"/>
                <a:cs typeface="Courier New"/>
              </a:rPr>
              <a:t>-mv</a:t>
            </a:r>
            <a:r>
              <a:rPr lang="en-US" sz="1200" dirty="0">
                <a:solidFill>
                  <a:sysClr val="windowText" lastClr="000000"/>
                </a:solidFill>
                <a:latin typeface="+mn-lt"/>
              </a:rPr>
              <a:t>: moves files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1" dirty="0">
                <a:solidFill>
                  <a:srgbClr val="3366FF"/>
                </a:solidFill>
                <a:latin typeface="Courier New"/>
                <a:cs typeface="Courier New"/>
              </a:rPr>
              <a:t>-ls, -rm</a:t>
            </a:r>
            <a:r>
              <a:rPr lang="en-US" sz="1200" b="1" dirty="0">
                <a:solidFill>
                  <a:srgbClr val="008000"/>
                </a:solidFill>
                <a:latin typeface="Courier New"/>
                <a:cs typeface="Courier New"/>
              </a:rPr>
              <a:t>: </a:t>
            </a:r>
            <a:r>
              <a:rPr lang="en-US" sz="1200" dirty="0">
                <a:solidFill>
                  <a:sysClr val="windowText" lastClr="000000"/>
                </a:solidFill>
                <a:latin typeface="+mn-lt"/>
                <a:cs typeface="Courier New"/>
              </a:rPr>
              <a:t>list and remove files/directories (adding -R makes listing/removal recursive)</a:t>
            </a:r>
          </a:p>
          <a:p>
            <a:pPr marL="0" indent="0">
              <a:buFont typeface="Arial"/>
              <a:buNone/>
              <a:defRPr/>
            </a:pPr>
            <a:r>
              <a:rPr lang="en-US" sz="1200" b="1" dirty="0">
                <a:solidFill>
                  <a:srgbClr val="3366FF"/>
                </a:solidFill>
                <a:latin typeface="Courier New"/>
                <a:cs typeface="Courier New"/>
              </a:rPr>
              <a:t>-chgrp</a:t>
            </a:r>
            <a:r>
              <a:rPr lang="en-US" sz="1200" b="1" dirty="0">
                <a:solidFill>
                  <a:srgbClr val="008000"/>
                </a:solidFill>
                <a:latin typeface="Courier New"/>
                <a:cs typeface="Courier New"/>
              </a:rPr>
              <a:t>,-</a:t>
            </a:r>
            <a:r>
              <a:rPr lang="en-US" sz="1200" b="1" dirty="0">
                <a:solidFill>
                  <a:srgbClr val="3366FF"/>
                </a:solidFill>
                <a:latin typeface="Courier New"/>
                <a:cs typeface="Courier New"/>
              </a:rPr>
              <a:t>chmod</a:t>
            </a:r>
            <a:r>
              <a:rPr lang="en-US" sz="1200" b="1" dirty="0">
                <a:solidFill>
                  <a:srgbClr val="008000"/>
                </a:solidFill>
                <a:latin typeface="Courier New"/>
                <a:cs typeface="Courier New"/>
              </a:rPr>
              <a:t>,-</a:t>
            </a:r>
            <a:r>
              <a:rPr lang="en-US" sz="1200" b="1" dirty="0">
                <a:solidFill>
                  <a:srgbClr val="3366FF"/>
                </a:solidFill>
                <a:latin typeface="Courier New"/>
                <a:cs typeface="Courier New"/>
              </a:rPr>
              <a:t>chown</a:t>
            </a:r>
            <a:r>
              <a:rPr lang="en-US" sz="1200" dirty="0">
                <a:solidFill>
                  <a:sysClr val="windowText" lastClr="000000"/>
                </a:solidFill>
                <a:latin typeface="+mn-lt"/>
              </a:rPr>
              <a:t>: changes file permissions</a:t>
            </a:r>
          </a:p>
          <a:p>
            <a:pPr marL="0" indent="0">
              <a:buFont typeface="Arial"/>
              <a:buNone/>
              <a:defRPr/>
            </a:pPr>
            <a:r>
              <a:rPr lang="en-US" sz="1200" b="1" dirty="0">
                <a:solidFill>
                  <a:srgbClr val="3366FF"/>
                </a:solidFill>
                <a:latin typeface="Courier New"/>
                <a:cs typeface="Courier New"/>
              </a:rPr>
              <a:t>-stat</a:t>
            </a:r>
            <a:r>
              <a:rPr lang="en-US" sz="1200" dirty="0">
                <a:solidFill>
                  <a:sysClr val="windowText" lastClr="000000"/>
                </a:solidFill>
                <a:latin typeface="+mn-lt"/>
              </a:rPr>
              <a:t>: statistical info for any given file (block size, number of blocks, file type, etc.)</a:t>
            </a:r>
          </a:p>
          <a:p>
            <a:endParaRPr lang="en-US" dirty="0"/>
          </a:p>
          <a:p>
            <a:r>
              <a:rPr lang="en-US" dirty="0"/>
              <a:t>Additional information can be obtained by hdfs dfs at the command line with no arguments or options,</a:t>
            </a:r>
            <a:r>
              <a:rPr lang="en-US" baseline="0" dirty="0"/>
              <a:t> or by viewing online documentation.</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20</a:t>
            </a:fld>
            <a:endParaRPr lang="en-US" dirty="0"/>
          </a:p>
        </p:txBody>
      </p:sp>
    </p:spTree>
    <p:extLst>
      <p:ext uri="{BB962C8B-B14F-4D97-AF65-F5344CB8AC3E}">
        <p14:creationId xmlns:p14="http://schemas.microsoft.com/office/powerpoint/2010/main" val="214400946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far, everything that has been discussed in-class</a:t>
            </a:r>
            <a:r>
              <a:rPr lang="en-US" baseline="0" dirty="0"/>
              <a:t> has been looked at in terms of tabular data - that is, DataFrames and tables formatted into columns and tables. This formatting is helpful and, some would argue, necessary for computational analysis of large amounts of data, however the usefulness of the data in this format is limited from a human decision-making perspective. We simply lack the ability to look at hundreds of rows of varied data and make inferences or draw conclusions, thus tabular data on its own is limited in its ability to assist with real-world decision making. </a:t>
            </a:r>
          </a:p>
          <a:p>
            <a:endParaRPr lang="en-US" baseline="0" dirty="0"/>
          </a:p>
          <a:p>
            <a:r>
              <a:rPr lang="en-US" baseline="0" dirty="0"/>
              <a:t>Data visualizations allow human beings to look at large amounts of consolidated data in a graphical form, allowing us to quickly make inferences and draw conclusions based on visual input alone. While several categories of data visualizations have become standard content for things like reports and dashboards, the types of data visualizations available are limited only by the human imagination. Numerous programs and code libraries are available to produce them, and in addition, custom visualizations can easily be made using tools such as HTML and JavaScript.</a:t>
            </a:r>
          </a:p>
        </p:txBody>
      </p:sp>
      <p:sp>
        <p:nvSpPr>
          <p:cNvPr id="4" name="Slide Number Placeholder 3"/>
          <p:cNvSpPr>
            <a:spLocks noGrp="1"/>
          </p:cNvSpPr>
          <p:nvPr>
            <p:ph type="sldNum" sz="quarter" idx="10"/>
          </p:nvPr>
        </p:nvSpPr>
        <p:spPr/>
        <p:txBody>
          <a:bodyPr/>
          <a:lstStyle/>
          <a:p>
            <a:fld id="{1677E594-4005-43F8-B8F3-453F0010D500}" type="slidenum">
              <a:rPr lang="en-US" smtClean="0"/>
              <a:pPr/>
              <a:t>200</a:t>
            </a:fld>
            <a:endParaRPr lang="en-US" dirty="0"/>
          </a:p>
        </p:txBody>
      </p:sp>
    </p:spTree>
    <p:extLst>
      <p:ext uri="{BB962C8B-B14F-4D97-AF65-F5344CB8AC3E}">
        <p14:creationId xmlns:p14="http://schemas.microsoft.com/office/powerpoint/2010/main" val="10247731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Spark project actually contains a data visualization module called </a:t>
            </a:r>
            <a:r>
              <a:rPr lang="en-US" baseline="0" dirty="0" err="1"/>
              <a:t>GraphX</a:t>
            </a:r>
            <a:r>
              <a:rPr lang="en-US" baseline="0" dirty="0"/>
              <a:t>. It is a Scala-only set of tools that enable a developer to programmatically produce relatively complex data visualizations in Spark.</a:t>
            </a:r>
          </a:p>
          <a:p>
            <a:endParaRPr lang="en-US" baseline="0" dirty="0"/>
          </a:p>
          <a:p>
            <a:r>
              <a:rPr lang="en-US" baseline="0" dirty="0"/>
              <a:t>In addition, however, Zeppelin comes with a feature-rich, easy to use, and highly extensible set of data visualization capabilities. Not only can Zeppelin produce complex data visualizations, it allows a developer to collaborate with others via controlled notebook sharing, produce reports for external consumption by only sharing paragraph results, and add manipulation tools to those published paragraphs so that users without any code knowledge can be granted the ability to manipulate those results in real time for various purposes.</a:t>
            </a:r>
          </a:p>
          <a:p>
            <a:endParaRPr lang="en-US" baseline="0" dirty="0"/>
          </a:p>
          <a:p>
            <a:r>
              <a:rPr lang="en-US" baseline="0" dirty="0"/>
              <a:t>Because of Zeppelin's direct integration with Spark, flexibility in terms of supported languages, and collaboration and reporting capabilities, the rest of this lesson will show a developer how to use the tool for greatest effect. </a:t>
            </a:r>
          </a:p>
          <a:p>
            <a:endParaRPr lang="en-US" baseline="0" dirty="0"/>
          </a:p>
          <a:p>
            <a:r>
              <a:rPr lang="en-US" baseline="0" dirty="0"/>
              <a:t>Keep in mind, however, that Zeppelin also supports HTML and JavaScript, and can also work with other data visualization libraries available to Python, Java, and other developers. If Zeppelin's built-in capabilities don't quite meet your needs, you always have the ability to expand on them!</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201</a:t>
            </a:fld>
            <a:endParaRPr lang="en-US" dirty="0"/>
          </a:p>
        </p:txBody>
      </p:sp>
    </p:spTree>
    <p:extLst>
      <p:ext uri="{BB962C8B-B14F-4D97-AF65-F5344CB8AC3E}">
        <p14:creationId xmlns:p14="http://schemas.microsoft.com/office/powerpoint/2010/main" val="142120311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202</a:t>
            </a:fld>
            <a:endParaRPr lang="en-US"/>
          </a:p>
        </p:txBody>
      </p:sp>
    </p:spTree>
    <p:extLst>
      <p:ext uri="{BB962C8B-B14F-4D97-AF65-F5344CB8AC3E}">
        <p14:creationId xmlns:p14="http://schemas.microsoft.com/office/powerpoint/2010/main" val="10535227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a:t>
            </a:r>
            <a:r>
              <a:rPr lang="en-US" baseline="0" dirty="0"/>
              <a:t> provides several different ways to visualize tables, and will provide these options by default whenever working with %</a:t>
            </a:r>
            <a:r>
              <a:rPr lang="en-US" baseline="0" dirty="0" err="1"/>
              <a:t>sql</a:t>
            </a:r>
            <a:r>
              <a:rPr lang="en-US" baseline="0" dirty="0"/>
              <a:t> in a note. The six views provided are: </a:t>
            </a:r>
          </a:p>
          <a:p>
            <a:endParaRPr lang="en-US" baseline="0" dirty="0"/>
          </a:p>
          <a:p>
            <a:pPr marL="171450" indent="-171450">
              <a:buFont typeface="Arial" panose="020B0604020202020204" pitchFamily="34" charset="0"/>
              <a:buChar char="•"/>
            </a:pPr>
            <a:r>
              <a:rPr lang="en-US" baseline="0" dirty="0"/>
              <a:t>Table, which shows rows and columns much like a spreadsheet</a:t>
            </a:r>
          </a:p>
          <a:p>
            <a:pPr marL="171450" indent="-171450">
              <a:buFont typeface="Arial" panose="020B0604020202020204" pitchFamily="34" charset="0"/>
              <a:buChar char="•"/>
            </a:pPr>
            <a:r>
              <a:rPr lang="en-US" baseline="0" dirty="0"/>
              <a:t>Bar chart,</a:t>
            </a:r>
          </a:p>
          <a:p>
            <a:pPr marL="171450" indent="-171450">
              <a:buFont typeface="Arial" panose="020B0604020202020204" pitchFamily="34" charset="0"/>
              <a:buChar char="•"/>
            </a:pPr>
            <a:r>
              <a:rPr lang="en-US" baseline="0" dirty="0"/>
              <a:t>Pie chart,</a:t>
            </a:r>
          </a:p>
          <a:p>
            <a:pPr marL="171450" indent="-171450">
              <a:buFont typeface="Arial" panose="020B0604020202020204" pitchFamily="34" charset="0"/>
              <a:buChar char="•"/>
            </a:pPr>
            <a:r>
              <a:rPr lang="en-US" baseline="0" dirty="0"/>
              <a:t>Area chart,</a:t>
            </a:r>
          </a:p>
          <a:p>
            <a:pPr marL="171450" indent="-171450">
              <a:buFont typeface="Arial" panose="020B0604020202020204" pitchFamily="34" charset="0"/>
              <a:buChar char="•"/>
            </a:pPr>
            <a:r>
              <a:rPr lang="en-US" baseline="0" dirty="0"/>
              <a:t>Line chart, and</a:t>
            </a:r>
          </a:p>
          <a:p>
            <a:pPr marL="171450" indent="-171450">
              <a:buFont typeface="Arial" panose="020B0604020202020204" pitchFamily="34" charset="0"/>
              <a:buChar char="•"/>
            </a:pPr>
            <a:r>
              <a:rPr lang="en-US" baseline="0" dirty="0"/>
              <a:t>Scatter plot chart. </a:t>
            </a:r>
          </a:p>
          <a:p>
            <a:endParaRPr lang="en-US" baseline="0" dirty="0"/>
          </a:p>
          <a:p>
            <a:r>
              <a:rPr lang="en-US" baseline="0" dirty="0"/>
              <a:t>When a chart is displayed, you can hover the mouse pointer over an area to see the underlying data for that section of the chart.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203</a:t>
            </a:fld>
            <a:endParaRPr lang="en-US" dirty="0"/>
          </a:p>
        </p:txBody>
      </p:sp>
    </p:spTree>
    <p:extLst>
      <p:ext uri="{BB962C8B-B14F-4D97-AF65-F5344CB8AC3E}">
        <p14:creationId xmlns:p14="http://schemas.microsoft.com/office/powerpoint/2010/main" val="262802163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 can also provide visualizations on DataFrames</a:t>
            </a:r>
            <a:r>
              <a:rPr lang="en-US" baseline="0" dirty="0"/>
              <a:t> that have not been converted to SQL tables by using the following command:</a:t>
            </a:r>
          </a:p>
          <a:p>
            <a:endParaRPr lang="en-US" baseline="0" dirty="0"/>
          </a:p>
          <a:p>
            <a:r>
              <a:rPr lang="en-US" baseline="0" dirty="0" err="1"/>
              <a:t>z.show</a:t>
            </a:r>
            <a:r>
              <a:rPr lang="en-US" baseline="0" dirty="0"/>
              <a:t>(</a:t>
            </a:r>
            <a:r>
              <a:rPr lang="en-US" baseline="0" dirty="0" err="1"/>
              <a:t>DataFrameName</a:t>
            </a:r>
            <a:r>
              <a:rPr lang="en-US" baseline="0" dirty="0"/>
              <a:t>)</a:t>
            </a:r>
          </a:p>
          <a:p>
            <a:endParaRPr lang="en-US" baseline="0" dirty="0"/>
          </a:p>
          <a:p>
            <a:r>
              <a:rPr lang="en-US" baseline="0" dirty="0"/>
              <a:t>This command tells Zeppelin to treat the </a:t>
            </a:r>
            <a:r>
              <a:rPr lang="en-US" baseline="0" dirty="0" err="1"/>
              <a:t>DataFrame</a:t>
            </a:r>
            <a:r>
              <a:rPr lang="en-US" baseline="0" dirty="0"/>
              <a:t> like a table for visualization purposes. Since a </a:t>
            </a:r>
            <a:r>
              <a:rPr lang="en-US" baseline="0" dirty="0" err="1"/>
              <a:t>DataFrame</a:t>
            </a:r>
            <a:r>
              <a:rPr lang="en-US" baseline="0" dirty="0"/>
              <a:t> is already formatted like a table, the command should work without issue on every </a:t>
            </a:r>
            <a:r>
              <a:rPr lang="en-US" baseline="0" dirty="0" err="1"/>
              <a:t>DataFrame</a:t>
            </a:r>
            <a:r>
              <a:rPr lang="en-US" baseline="0" dirty="0"/>
              <a: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204</a:t>
            </a:fld>
            <a:endParaRPr lang="en-US" dirty="0"/>
          </a:p>
        </p:txBody>
      </p:sp>
    </p:spTree>
    <p:extLst>
      <p:ext uri="{BB962C8B-B14F-4D97-AF65-F5344CB8AC3E}">
        <p14:creationId xmlns:p14="http://schemas.microsoft.com/office/powerpoint/2010/main" val="395492120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 also comes with a %table indicator, which can be used to tell Zeppelin that any properly formatted data should be treated as a table. In the example, we start by using the </a:t>
            </a:r>
            <a:r>
              <a:rPr lang="en-US" dirty="0" err="1"/>
              <a:t>Scala</a:t>
            </a:r>
            <a:r>
              <a:rPr lang="en-US" baseline="0" dirty="0"/>
              <a:t> </a:t>
            </a:r>
            <a:r>
              <a:rPr lang="en-US" baseline="0" dirty="0" err="1"/>
              <a:t>println</a:t>
            </a:r>
            <a:r>
              <a:rPr lang="en-US" baseline="0" dirty="0"/>
              <a:t>() command and create a simple table programmatically. The screenshot on the left shows what Zeppelin shows when %table is not part of the command. On the right, %table is used, and Zeppelin now displays the content as a table, with supporting data visualizations available. </a:t>
            </a:r>
          </a:p>
          <a:p>
            <a:endParaRPr lang="en-US" baseline="0" dirty="0"/>
          </a:p>
          <a:p>
            <a:r>
              <a:rPr lang="en-US" baseline="0" dirty="0"/>
              <a:t>If the data is not formatted correctly, Zeppelin would simply return the string as a table name with no data.</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205</a:t>
            </a:fld>
            <a:endParaRPr lang="en-US" dirty="0"/>
          </a:p>
        </p:txBody>
      </p:sp>
    </p:spTree>
    <p:extLst>
      <p:ext uri="{BB962C8B-B14F-4D97-AF65-F5344CB8AC3E}">
        <p14:creationId xmlns:p14="http://schemas.microsoft.com/office/powerpoint/2010/main" val="28200449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 will update a visualization any time a new query is run in a paragraph. For example, in the first</a:t>
            </a:r>
            <a:r>
              <a:rPr lang="en-US" baseline="0" dirty="0"/>
              <a:t> screenshot, the SQL command displays a visualization for all columns and rows. However, in the second screenshot, the query was updated to only include rows with a value in the age column that exceeded 45.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206</a:t>
            </a:fld>
            <a:endParaRPr lang="en-US" dirty="0"/>
          </a:p>
        </p:txBody>
      </p:sp>
    </p:spTree>
    <p:extLst>
      <p:ext uri="{BB962C8B-B14F-4D97-AF65-F5344CB8AC3E}">
        <p14:creationId xmlns:p14="http://schemas.microsoft.com/office/powerpoint/2010/main" val="298871402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write and rewrite, and then rerun, SQL statements to get exactly the data you want.</a:t>
            </a:r>
            <a:r>
              <a:rPr lang="en-US" baseline="0" dirty="0"/>
              <a:t> However, Zeppelin also provides a pivot chart capability that becomes available when you click settings to the right of the chart options. This provides you with an ability to manipulate the chart output in a number of ways without requiring you to modify the initial query. In our example, we see that the default chart uses age as a key, and sums the balances for all persons of a given age as the value. You'll note that this was done automatically, without any grouping or sum command as part of the SQL statement itself.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207</a:t>
            </a:fld>
            <a:endParaRPr lang="en-US" dirty="0"/>
          </a:p>
        </p:txBody>
      </p:sp>
    </p:spTree>
    <p:extLst>
      <p:ext uri="{BB962C8B-B14F-4D97-AF65-F5344CB8AC3E}">
        <p14:creationId xmlns:p14="http://schemas.microsoft.com/office/powerpoint/2010/main" val="239079967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pivot chart feature allows you to change the action performed on the Values column selected. Click on the box (in the screenshot, the one that says balance) and a drop-down menu of options appear which can be used to change the default value action. Options include SUM, AVG, COUNT, MIN, and MAX.</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208</a:t>
            </a:fld>
            <a:endParaRPr lang="en-US" dirty="0"/>
          </a:p>
        </p:txBody>
      </p:sp>
    </p:spTree>
    <p:extLst>
      <p:ext uri="{BB962C8B-B14F-4D97-AF65-F5344CB8AC3E}">
        <p14:creationId xmlns:p14="http://schemas.microsoft.com/office/powerpoint/2010/main" val="56947457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column in the table can be set as</a:t>
            </a:r>
            <a:r>
              <a:rPr lang="en-US" baseline="0" dirty="0"/>
              <a:t> a Key or Value. To remove a column, click the "x" to the top right of the name box and it will disappear. If either the Key or Value field is blank, the output indicates that there is no data available. Then you simply drag and drop the field you want as a value into the appropriate box and the output refreshes to match. In this example, we elected to use the age column for both Keys and Values, and used the COUNT feature to count the number of individuals in each age category.</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209</a:t>
            </a:fld>
            <a:endParaRPr lang="en-US" dirty="0"/>
          </a:p>
        </p:txBody>
      </p:sp>
    </p:spTree>
    <p:extLst>
      <p:ext uri="{BB962C8B-B14F-4D97-AF65-F5344CB8AC3E}">
        <p14:creationId xmlns:p14="http://schemas.microsoft.com/office/powerpoint/2010/main" val="397667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sequence of command below creates a directory,</a:t>
            </a:r>
            <a:r>
              <a:rPr lang="en-US" sz="1200" b="0" kern="1200" baseline="0" dirty="0">
                <a:solidFill>
                  <a:schemeClr val="tx1"/>
                </a:solidFill>
                <a:effectLst/>
                <a:latin typeface="+mn-lt"/>
                <a:ea typeface="+mn-ea"/>
                <a:cs typeface="+mn-cs"/>
              </a:rPr>
              <a:t> copies a file from the local file system to the new directory in HDFS, and then lists the contents of the directory:</a:t>
            </a:r>
            <a:br>
              <a:rPr lang="en-US" sz="1200" b="0" kern="1200" baseline="0" dirty="0">
                <a:solidFill>
                  <a:schemeClr val="tx1"/>
                </a:solidFill>
                <a:effectLst/>
                <a:latin typeface="+mn-lt"/>
                <a:ea typeface="+mn-ea"/>
                <a:cs typeface="+mn-cs"/>
              </a:rPr>
            </a:br>
            <a:endParaRPr lang="en-US" sz="1200" b="0" kern="1200" baseline="0" dirty="0">
              <a:solidFill>
                <a:schemeClr val="tx1"/>
              </a:solidFill>
              <a:effectLst/>
              <a:latin typeface="+mn-lt"/>
              <a:ea typeface="+mn-ea"/>
              <a:cs typeface="+mn-cs"/>
            </a:endParaRPr>
          </a:p>
          <a:p>
            <a:br>
              <a:rPr lang="en-US" sz="1200" b="0" kern="1200" baseline="0" dirty="0">
                <a:solidFill>
                  <a:schemeClr val="tx1"/>
                </a:solidFill>
                <a:effectLst/>
                <a:latin typeface="+mn-lt"/>
                <a:ea typeface="+mn-ea"/>
                <a:cs typeface="+mn-cs"/>
              </a:rPr>
            </a:br>
            <a:r>
              <a:rPr lang="en-US" dirty="0">
                <a:latin typeface="Courier New" panose="02070309020205020404" pitchFamily="49" charset="0"/>
                <a:cs typeface="Courier New" panose="02070309020205020404" pitchFamily="49" charset="0"/>
              </a:rPr>
              <a:t>hdfs dfs -mkdir mydata</a:t>
            </a:r>
          </a:p>
          <a:p>
            <a:r>
              <a:rPr lang="en-US" dirty="0">
                <a:latin typeface="Courier New" panose="02070309020205020404" pitchFamily="49" charset="0"/>
                <a:cs typeface="Courier New" panose="02070309020205020404" pitchFamily="49" charset="0"/>
              </a:rPr>
              <a:t>hdfs dfs -put numbers.txt mydata/</a:t>
            </a:r>
          </a:p>
          <a:p>
            <a:r>
              <a:rPr lang="en-US" dirty="0">
                <a:latin typeface="Courier New" panose="02070309020205020404" pitchFamily="49" charset="0"/>
                <a:cs typeface="Courier New" panose="02070309020205020404" pitchFamily="49" charset="0"/>
              </a:rPr>
              <a:t>hdfs dfs -ls mydata</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HDFS implements a permissions model for files and directories that shares much of the POSIX model: </a:t>
            </a:r>
            <a:endParaRPr lang="en-US" dirty="0"/>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Each file and directory is associated with an owner and a group.</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The file or directory has separate permissions for the user that is the owner, for other users that are members of the group, and for all other users. </a:t>
            </a:r>
          </a:p>
          <a:p>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files, the r permission is required to read the file and the w permission is required to write or append to the file.</a:t>
            </a:r>
            <a:r>
              <a:rPr lang="en-US" sz="1200" b="0" kern="1200" baseline="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For directories, the r permission is required to list the contents of the directory, the w permission is required to create or delete files or directories, and the x permission is required to access a child of the directory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21</a:t>
            </a:fld>
            <a:endParaRPr lang="en-US" dirty="0"/>
          </a:p>
        </p:txBody>
      </p:sp>
    </p:spTree>
    <p:extLst>
      <p:ext uri="{BB962C8B-B14F-4D97-AF65-F5344CB8AC3E}">
        <p14:creationId xmlns:p14="http://schemas.microsoft.com/office/powerpoint/2010/main" val="413418211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Keys and Values, pivot charts also allow you to specify Group</a:t>
            </a:r>
            <a:r>
              <a:rPr lang="en-US" baseline="0" dirty="0"/>
              <a:t> columns which can provide further breakdown of the data. In the example, the marital column was defined as a grouping, and therefore every unique value in that column (married, single, or divorced) became its own bar color in the bar chart.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210</a:t>
            </a:fld>
            <a:endParaRPr lang="en-US" dirty="0"/>
          </a:p>
        </p:txBody>
      </p:sp>
    </p:spTree>
    <p:extLst>
      <p:ext uri="{BB962C8B-B14F-4D97-AF65-F5344CB8AC3E}">
        <p14:creationId xmlns:p14="http://schemas.microsoft.com/office/powerpoint/2010/main" val="203768942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Forms give you the ability to define a variable in the query</a:t>
            </a:r>
            <a:r>
              <a:rPr lang="en-US" baseline="0" dirty="0"/>
              <a:t> or command and allow that value to be dynamically set via a form that appears above the output chart. These can be done in various programming languages. For SQL, you would use a WHERE clause and then specify the column name, some mathematical operator, and then a variable indicated by a dollar sign with the form name and the default value specified inside a pair of curly braces.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	SELECT * FROM table WHERE </a:t>
            </a:r>
            <a:r>
              <a:rPr lang="en-US" sz="1200" dirty="0" err="1">
                <a:latin typeface="Courier New" panose="02070309020205020404" pitchFamily="49" charset="0"/>
                <a:cs typeface="Courier New" panose="02070309020205020404" pitchFamily="49" charset="0"/>
              </a:rPr>
              <a:t>colName</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mathOp</a:t>
            </a: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LabelName</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DefValue</a:t>
            </a:r>
            <a:r>
              <a:rPr lang="en-US" sz="1200" dirty="0">
                <a:latin typeface="Courier New" panose="02070309020205020404" pitchFamily="49" charset="0"/>
                <a:cs typeface="Courier New" panose="02070309020205020404" pitchFamily="49" charset="0"/>
              </a:rPr>
              <a:t>}</a:t>
            </a:r>
          </a:p>
          <a:p>
            <a:endParaRPr lang="en-US" dirty="0"/>
          </a:p>
          <a:p>
            <a:r>
              <a:rPr lang="en-US" dirty="0"/>
              <a:t>In the screenshots shown, we select the age column,</a:t>
            </a:r>
            <a:r>
              <a:rPr lang="en-US" baseline="0" dirty="0"/>
              <a:t> where age is greater than or equal to the variable value, label the column Minimum Age and set the default value to 0 so that all values will appear by default. Then, in the resulting dynamic form, we set the minimum age to 45 and press enter, which results in the chart updating to reflect a minimum age of 45 in the output.</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211</a:t>
            </a:fld>
            <a:endParaRPr lang="en-US" dirty="0"/>
          </a:p>
        </p:txBody>
      </p:sp>
    </p:spTree>
    <p:extLst>
      <p:ext uri="{BB962C8B-B14F-4D97-AF65-F5344CB8AC3E}">
        <p14:creationId xmlns:p14="http://schemas.microsoft.com/office/powerpoint/2010/main" val="303018126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variables can be included as dynamic forms. In the example shown, the WHERE</a:t>
            </a:r>
            <a:r>
              <a:rPr lang="en-US" baseline="0" dirty="0"/>
              <a:t> clause has been extended with an AND operator, so both a minimum age of 0 and a maximum age of 100 are set as defaults. The user then sets the minimum age value to 30 and the maximum age to 55 and presses enter, resulting in the underlying output changing to meet those criteria.</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212</a:t>
            </a:fld>
            <a:endParaRPr lang="en-US" dirty="0"/>
          </a:p>
        </p:txBody>
      </p:sp>
    </p:spTree>
    <p:extLst>
      <p:ext uri="{BB962C8B-B14F-4D97-AF65-F5344CB8AC3E}">
        <p14:creationId xmlns:p14="http://schemas.microsoft.com/office/powerpoint/2010/main" val="10405863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a:t>
            </a:r>
            <a:r>
              <a:rPr lang="en-US" baseline="0" dirty="0"/>
              <a:t> forms can also include select lists (a.k.a. drop-down menus). The syntax for a select list within a WHERE clause would be:</a:t>
            </a:r>
          </a:p>
          <a:p>
            <a:endParaRPr lang="en-US" baseline="0" dirty="0"/>
          </a:p>
          <a:p>
            <a:pPr marL="0" indent="0">
              <a:buNone/>
            </a:pPr>
            <a:r>
              <a:rPr lang="en-US" sz="1200" dirty="0">
                <a:latin typeface="Courier New" panose="02070309020205020404" pitchFamily="49" charset="0"/>
                <a:cs typeface="Courier New" panose="02070309020205020404" pitchFamily="49" charset="0"/>
              </a:rPr>
              <a:t>	... WHERE </a:t>
            </a:r>
            <a:r>
              <a:rPr lang="en-US" sz="1200" dirty="0" err="1">
                <a:latin typeface="Courier New" panose="02070309020205020404" pitchFamily="49" charset="0"/>
                <a:cs typeface="Courier New" panose="02070309020205020404" pitchFamily="49" charset="0"/>
              </a:rPr>
              <a:t>colName</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LabelName</a:t>
            </a:r>
            <a:r>
              <a:rPr lang="en-US" sz="1200" dirty="0">
                <a:latin typeface="Courier New" panose="02070309020205020404" pitchFamily="49" charset="0"/>
                <a:cs typeface="Courier New" panose="02070309020205020404" pitchFamily="49" charset="0"/>
              </a:rPr>
              <a:t>=defaultLabel,opt1|opt2|opt3|…}"</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In the example shown, the marital column is specified, a variable created, and within the</a:t>
            </a:r>
            <a:r>
              <a:rPr lang="en-US" sz="1200" baseline="0" dirty="0">
                <a:latin typeface="Courier New" panose="02070309020205020404" pitchFamily="49" charset="0"/>
                <a:cs typeface="Courier New" panose="02070309020205020404" pitchFamily="49" charset="0"/>
              </a:rPr>
              <a:t> variable definition we specify the default value for marital = married. Then, insert a comma, and provide the complete list of options you wish to provide separated by the | (pipe) character - in our case, married, single, and divorced. This results in a new dynamic form, and the output will respond to changes in the drop-down menu.</a:t>
            </a:r>
            <a:endParaRPr lang="en-US" sz="1200"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pPr/>
              <a:t>213</a:t>
            </a:fld>
            <a:endParaRPr lang="en-US" dirty="0"/>
          </a:p>
        </p:txBody>
      </p:sp>
    </p:spTree>
    <p:extLst>
      <p:ext uri="{BB962C8B-B14F-4D97-AF65-F5344CB8AC3E}">
        <p14:creationId xmlns:p14="http://schemas.microsoft.com/office/powerpoint/2010/main" val="87027992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214</a:t>
            </a:fld>
            <a:endParaRPr lang="en-US"/>
          </a:p>
        </p:txBody>
      </p:sp>
    </p:spTree>
    <p:extLst>
      <p:ext uri="{BB962C8B-B14F-4D97-AF65-F5344CB8AC3E}">
        <p14:creationId xmlns:p14="http://schemas.microsoft.com/office/powerpoint/2010/main" val="280620567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sharing a note with others, it may be a good idea to make a copy of it.</a:t>
            </a:r>
            <a:r>
              <a:rPr lang="en-US" baseline="0" dirty="0"/>
              <a:t> There are two easy ways to do this: clone or export.</a:t>
            </a:r>
          </a:p>
          <a:p>
            <a:endParaRPr lang="en-US" baseline="0" dirty="0"/>
          </a:p>
          <a:p>
            <a:r>
              <a:rPr lang="en-US" baseline="0" dirty="0"/>
              <a:t>Cloning a note makes a copy of the note in your Zeppelin notebook. You can clone a note by clicking on the button labeled "Clone the notebook" (when you hover over it with your mouse pointer) at the top of the note. </a:t>
            </a:r>
          </a:p>
          <a:p>
            <a:endParaRPr lang="en-US" baseline="0" dirty="0"/>
          </a:p>
          <a:p>
            <a:r>
              <a:rPr lang="en-US" baseline="0" dirty="0"/>
              <a:t>Exporting a note downloads a copy of the note to the local file system in JSON format. You can export a note by clicking on the button labeled "Export the notebook" at the top of the note.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215</a:t>
            </a:fld>
            <a:endParaRPr lang="en-US" dirty="0"/>
          </a:p>
        </p:txBody>
      </p:sp>
    </p:spTree>
    <p:extLst>
      <p:ext uri="{BB962C8B-B14F-4D97-AF65-F5344CB8AC3E}">
        <p14:creationId xmlns:p14="http://schemas.microsoft.com/office/powerpoint/2010/main" val="108359869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Exporting a note also gives you the ability to share that file with another developer, which they can then import into their own notebook from the Zeppelin landing page</a:t>
            </a:r>
            <a:r>
              <a:rPr lang="en-US" baseline="0" dirty="0"/>
              <a:t> by clicking on "Import note."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216</a:t>
            </a:fld>
            <a:endParaRPr lang="en-US" dirty="0"/>
          </a:p>
        </p:txBody>
      </p:sp>
    </p:spTree>
    <p:extLst>
      <p:ext uri="{BB962C8B-B14F-4D97-AF65-F5344CB8AC3E}">
        <p14:creationId xmlns:p14="http://schemas.microsoft.com/office/powerpoint/2010/main" val="389075534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note development will be a series of trial and error approaches, comparing methods to pick the best alternative. This can result in a notebook that contains paragraphs that you don't want to keep, or don't want distributed to others for sake of clarity. Fortunately</a:t>
            </a:r>
            <a:r>
              <a:rPr lang="en-US" baseline="0" dirty="0"/>
              <a:t> cleaning up a note prior to distribution is relatively easy. </a:t>
            </a:r>
            <a:endParaRPr lang="en-US" dirty="0"/>
          </a:p>
          <a:p>
            <a:endParaRPr lang="en-US" dirty="0"/>
          </a:p>
          <a:p>
            <a:r>
              <a:rPr lang="en-US" dirty="0"/>
              <a:t>Individual paragraphs that are no longer needed can be removed/deleted from the note</a:t>
            </a:r>
            <a:r>
              <a:rPr lang="en-US" baseline="0" dirty="0"/>
              <a:t>. In the paragraph, click on the settings button (gear icon) and select remove to delete it.  </a:t>
            </a:r>
            <a:r>
              <a:rPr lang="en-US" dirty="0"/>
              <a:t>Paragraphs can also be moved up or down in the note and new paragraphs can be inserted (for example, to add comments in Markdown format describing the flow of the note).</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217</a:t>
            </a:fld>
            <a:endParaRPr lang="en-US" dirty="0"/>
          </a:p>
        </p:txBody>
      </p:sp>
    </p:spTree>
    <p:extLst>
      <p:ext uri="{BB962C8B-B14F-4D97-AF65-F5344CB8AC3E}">
        <p14:creationId xmlns:p14="http://schemas.microsoft.com/office/powerpoint/2010/main" val="24080701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 enables collaboration between developers by sharing the URL of the note.  All connections using this URL are live, real-time connections, similar to joint editing of a Microsoft Office Online or Google Drive doc.</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218</a:t>
            </a:fld>
            <a:endParaRPr lang="en-US" dirty="0"/>
          </a:p>
        </p:txBody>
      </p:sp>
    </p:spTree>
    <p:extLst>
      <p:ext uri="{BB962C8B-B14F-4D97-AF65-F5344CB8AC3E}">
        <p14:creationId xmlns:p14="http://schemas.microsoft.com/office/powerpoint/2010/main" val="195237462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note permissions are</a:t>
            </a:r>
            <a:r>
              <a:rPr lang="en-US" baseline="0" dirty="0"/>
              <a:t> open, meaning </a:t>
            </a:r>
            <a:r>
              <a:rPr lang="en-US" dirty="0"/>
              <a:t>anyone with the note link can do</a:t>
            </a:r>
            <a:r>
              <a:rPr lang="en-US" baseline="0" dirty="0"/>
              <a:t> anything with the note - including change permissions, read, and write. To control what individuals can do with a shared note, click </a:t>
            </a:r>
            <a:r>
              <a:rPr lang="en-US" dirty="0"/>
              <a:t>the Note Permissions (padlock) icon at the top-right corner of the note and set permissions accordingly. The exact format will</a:t>
            </a:r>
            <a:r>
              <a:rPr lang="en-US" baseline="0" dirty="0"/>
              <a:t> vary based on the authentication mechanisms employed in your environment.</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219</a:t>
            </a:fld>
            <a:endParaRPr lang="en-US" dirty="0"/>
          </a:p>
        </p:txBody>
      </p:sp>
    </p:spTree>
    <p:extLst>
      <p:ext uri="{BB962C8B-B14F-4D97-AF65-F5344CB8AC3E}">
        <p14:creationId xmlns:p14="http://schemas.microsoft.com/office/powerpoint/2010/main" val="592173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HDFS to create</a:t>
            </a:r>
            <a:r>
              <a:rPr lang="en-US" baseline="0" dirty="0"/>
              <a:t> and manipulate files and directories from the command line.</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a:t>
            </a:fld>
            <a:endParaRPr lang="en-US" dirty="0"/>
          </a:p>
        </p:txBody>
      </p:sp>
    </p:spTree>
    <p:extLst>
      <p:ext uri="{BB962C8B-B14F-4D97-AF65-F5344CB8AC3E}">
        <p14:creationId xmlns:p14="http://schemas.microsoft.com/office/powerpoint/2010/main" val="333490331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owners can control all paragraphs at the note level, via a set of buttons at the top of the note. These controls include:</a:t>
            </a:r>
          </a:p>
          <a:p>
            <a:pPr lvl="1"/>
            <a:endParaRPr lang="en-US" dirty="0"/>
          </a:p>
          <a:p>
            <a:pPr marL="628650" lvl="1" indent="-171450">
              <a:buFont typeface="Arial" panose="020B0604020202020204" pitchFamily="34" charset="0"/>
              <a:buChar char="•"/>
            </a:pPr>
            <a:r>
              <a:rPr lang="en-US" dirty="0"/>
              <a:t>Hide/Show all code via the button labeled</a:t>
            </a:r>
            <a:r>
              <a:rPr lang="en-US" baseline="0" dirty="0"/>
              <a:t> "Show/hide the code,"</a:t>
            </a: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Hide/Show all output via the button labeled "Show/hide</a:t>
            </a:r>
            <a:r>
              <a:rPr lang="en-US" baseline="0" dirty="0"/>
              <a:t> the output" (which changes from an open book to a closed book icon based on the current setting), and</a:t>
            </a: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Clear all output via the eraser icon button labeled "Clear output."</a:t>
            </a:r>
          </a:p>
          <a:p>
            <a:endParaRPr lang="en-US" dirty="0"/>
          </a:p>
          <a:p>
            <a:r>
              <a:rPr lang="en-US" dirty="0"/>
              <a:t>There are also two additional note views.</a:t>
            </a:r>
            <a:r>
              <a:rPr lang="en-US" baseline="0" dirty="0"/>
              <a:t> The Simple view removes the note-level controls at the top of the note. The Report view removes all note-level controls, as well as hides all code in the note, resulting in a series of outputs. These views can be selected by clicking the button labeled "default" at the top-right corner of the note and then choosing the appropriate option from the resulting drop-down menu.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220</a:t>
            </a:fld>
            <a:endParaRPr lang="en-US" dirty="0"/>
          </a:p>
        </p:txBody>
      </p:sp>
    </p:spTree>
    <p:extLst>
      <p:ext uri="{BB962C8B-B14F-4D97-AF65-F5344CB8AC3E}">
        <p14:creationId xmlns:p14="http://schemas.microsoft.com/office/powerpoint/2010/main" val="337003493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entire note can be played, paragraph</a:t>
            </a:r>
            <a:r>
              <a:rPr lang="en-US" baseline="0" dirty="0"/>
              <a:t> by paragraph,</a:t>
            </a:r>
            <a:r>
              <a:rPr lang="en-US" dirty="0"/>
              <a:t> by using the Play icon</a:t>
            </a:r>
            <a:r>
              <a:rPr lang="en-US" baseline="0" dirty="0"/>
              <a:t> button labeled "Run all paragraphs." In addition, </a:t>
            </a:r>
            <a:r>
              <a:rPr lang="en-US" dirty="0"/>
              <a:t>this operation can be scheduled to run on a regular basis the scheduling feature, which is enabled by clicking the clock icon button labeled</a:t>
            </a:r>
            <a:r>
              <a:rPr lang="en-US" baseline="0" dirty="0"/>
              <a:t> "Run scheduler." This allows you to schedule the note to run at regular intervals including every minute, every five minutes, every hour, and so on up to every 24 hours via preset links that can simply be clicked to activate. If these options are not granular enough for you, you can also schedule the note at a custom interval by supplying a </a:t>
            </a:r>
            <a:r>
              <a:rPr lang="en-US" baseline="0" dirty="0" err="1"/>
              <a:t>Cron</a:t>
            </a:r>
            <a:r>
              <a:rPr lang="en-US" baseline="0" dirty="0"/>
              <a:t> expression.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221</a:t>
            </a:fld>
            <a:endParaRPr lang="en-US" dirty="0"/>
          </a:p>
        </p:txBody>
      </p:sp>
    </p:spTree>
    <p:extLst>
      <p:ext uri="{BB962C8B-B14F-4D97-AF65-F5344CB8AC3E}">
        <p14:creationId xmlns:p14="http://schemas.microsoft.com/office/powerpoint/2010/main" val="402930705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Paragraphs can also be formatted prior to distribution on an individual basis. These settings are available in the buttons menu at the top right of each paragraph, as well as underneath</a:t>
            </a:r>
            <a:r>
              <a:rPr lang="en-US" baseline="0" dirty="0"/>
              <a:t> the settings menu (gear icon) button. </a:t>
            </a:r>
            <a:r>
              <a:rPr lang="en-US" dirty="0"/>
              <a:t>Formatting options that were also available at the note level include:</a:t>
            </a:r>
          </a:p>
          <a:p>
            <a:pPr lvl="1"/>
            <a:endParaRPr lang="en-US" dirty="0"/>
          </a:p>
          <a:p>
            <a:pPr marL="628650" lvl="1" indent="-171450">
              <a:buFont typeface="Arial" panose="020B0604020202020204" pitchFamily="34" charset="0"/>
              <a:buChar char="•"/>
            </a:pPr>
            <a:r>
              <a:rPr lang="en-US" dirty="0"/>
              <a:t>Hide/Show paragraph code,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Hide/Show paragraph output, and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Clear paragraph output (under settings).</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222</a:t>
            </a:fld>
            <a:endParaRPr lang="en-US" dirty="0"/>
          </a:p>
        </p:txBody>
      </p:sp>
    </p:spTree>
    <p:extLst>
      <p:ext uri="{BB962C8B-B14F-4D97-AF65-F5344CB8AC3E}">
        <p14:creationId xmlns:p14="http://schemas.microsoft.com/office/powerpoint/2010/main" val="110216788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 appearance of paragraphs can also be enhanced to support various collaboration goals. For example, assume you want to create a dashboard within a Zeppelin</a:t>
            </a:r>
            <a:r>
              <a:rPr lang="en-US" baseline="0" dirty="0"/>
              <a:t> note, showing multiple views of the same data on the same line. This can be accomplished by modifying the Width setting, found in paragraph settings. By default, the maximum width is used per paragraph, however, this can be modified so that two or more paragraphs will appear on the same line.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223</a:t>
            </a:fld>
            <a:endParaRPr lang="en-US" dirty="0"/>
          </a:p>
        </p:txBody>
      </p:sp>
    </p:spTree>
    <p:extLst>
      <p:ext uri="{BB962C8B-B14F-4D97-AF65-F5344CB8AC3E}">
        <p14:creationId xmlns:p14="http://schemas.microsoft.com/office/powerpoint/2010/main" val="308725415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Paragraphs can be given titles for added clarity when viewing output.</a:t>
            </a:r>
            <a:r>
              <a:rPr lang="en-US" baseline="0" dirty="0"/>
              <a:t> To set a title, under paragraph settings select Show title. The default title is "Untitled." Click on the title to change it, type the new title, and press the Enter key to set it.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224</a:t>
            </a:fld>
            <a:endParaRPr lang="en-US" dirty="0"/>
          </a:p>
        </p:txBody>
      </p:sp>
    </p:spTree>
    <p:extLst>
      <p:ext uri="{BB962C8B-B14F-4D97-AF65-F5344CB8AC3E}">
        <p14:creationId xmlns:p14="http://schemas.microsoft.com/office/powerpoint/2010/main" val="358774316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Paragraphs displaying code can also be enhanced by showing</a:t>
            </a:r>
            <a:r>
              <a:rPr lang="en-US" baseline="0" dirty="0"/>
              <a:t> the line numbers for each line of code. To turn this feature on, under paragraph settings select Show line numbers. The numbers will appear to the left of the code lines. Lines that are wrapped based on the width of the paragraph will only be given a single number, even though on the screen they will appear as multiple lines.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225</a:t>
            </a:fld>
            <a:endParaRPr lang="en-US" dirty="0"/>
          </a:p>
        </p:txBody>
      </p:sp>
    </p:spTree>
    <p:extLst>
      <p:ext uri="{BB962C8B-B14F-4D97-AF65-F5344CB8AC3E}">
        <p14:creationId xmlns:p14="http://schemas.microsoft.com/office/powerpoint/2010/main" val="279670798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Individual</a:t>
            </a:r>
            <a:r>
              <a:rPr lang="en-US" baseline="0" dirty="0"/>
              <a:t> paragraphs can be shared by generating  a link, which can be used as an iframe or otherwise embedded in an external-to-Zeppelin report. To generate this URL, select Link this paragraph under paragraph settings. This will automatically open the paragraph in a new browser tab, and the URL can be copied and pasted into whatever report or web page is needed.</a:t>
            </a:r>
          </a:p>
          <a:p>
            <a:endParaRPr lang="en-US" baseline="0" dirty="0"/>
          </a:p>
          <a:p>
            <a:r>
              <a:rPr lang="en-US" baseline="0" dirty="0"/>
              <a:t>It is important to note here that if dynamic forms have been enabled for this note, anyone who modifies the form values will change the appearance of the paragraph output for everyone looking at the link. This can be a valuable tool if, for example, a marketing department wants to generate multiple outputs based on slight tweaks to the query. You can allow them to do this without giving them access to the entire note, and without the need to modify the code on the back end.</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226</a:t>
            </a:fld>
            <a:endParaRPr lang="en-US" dirty="0"/>
          </a:p>
        </p:txBody>
      </p:sp>
    </p:spTree>
    <p:extLst>
      <p:ext uri="{BB962C8B-B14F-4D97-AF65-F5344CB8AC3E}">
        <p14:creationId xmlns:p14="http://schemas.microsoft.com/office/powerpoint/2010/main" val="392164343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you may want</a:t>
            </a:r>
            <a:r>
              <a:rPr lang="en-US" baseline="0" dirty="0"/>
              <a:t> to freeze a paragraph's output in its current form. To do so, under paragraph settings select the Disable run option. Any changes to the code, as well as changes to dynamic forms input, will not change the output presented as long as the Disable run option is selected.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227</a:t>
            </a:fld>
            <a:endParaRPr lang="en-US" dirty="0"/>
          </a:p>
        </p:txBody>
      </p:sp>
    </p:spTree>
    <p:extLst>
      <p:ext uri="{BB962C8B-B14F-4D97-AF65-F5344CB8AC3E}">
        <p14:creationId xmlns:p14="http://schemas.microsoft.com/office/powerpoint/2010/main" val="103340430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228</a:t>
            </a:fld>
            <a:endParaRPr lang="en-US" dirty="0"/>
          </a:p>
        </p:txBody>
      </p:sp>
    </p:spTree>
    <p:extLst>
      <p:ext uri="{BB962C8B-B14F-4D97-AF65-F5344CB8AC3E}">
        <p14:creationId xmlns:p14="http://schemas.microsoft.com/office/powerpoint/2010/main" val="21157224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229</a:t>
            </a:fld>
            <a:endParaRPr lang="en-US" dirty="0"/>
          </a:p>
        </p:txBody>
      </p:sp>
    </p:spTree>
    <p:extLst>
      <p:ext uri="{BB962C8B-B14F-4D97-AF65-F5344CB8AC3E}">
        <p14:creationId xmlns:p14="http://schemas.microsoft.com/office/powerpoint/2010/main" val="1284631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23</a:t>
            </a:fld>
            <a:endParaRPr lang="en-US"/>
          </a:p>
        </p:txBody>
      </p:sp>
    </p:spTree>
    <p:extLst>
      <p:ext uri="{BB962C8B-B14F-4D97-AF65-F5344CB8AC3E}">
        <p14:creationId xmlns:p14="http://schemas.microsoft.com/office/powerpoint/2010/main" val="405194558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Enable humans to make inferences and draw conclusions about large sets of data that would be impossible to make by looking at the data in tabular format.</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Five</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Export to JSON format, then they can import it.</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Give them the note URL.</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The Report view.</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Link the paragraph</a:t>
            </a:r>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Dynamic forms</a:t>
            </a:r>
          </a:p>
          <a:p>
            <a:pPr marL="342900" marR="0" lvl="0" indent="-342900">
              <a:spcBef>
                <a:spcPts val="0"/>
              </a:spcBef>
              <a:spcAft>
                <a:spcPts val="0"/>
              </a:spcAft>
              <a:buFont typeface="+mj-lt"/>
              <a:buAutoNum type="arabicPeriod"/>
            </a:pPr>
            <a:endParaRPr lang="en-US" sz="1200" baseline="0" dirty="0">
              <a:effectLst/>
              <a:latin typeface="+mn-lt"/>
              <a:ea typeface="ＭＳ 明朝"/>
              <a:cs typeface="Times New Roman"/>
            </a:endParaRPr>
          </a:p>
          <a:p>
            <a:pPr marL="342900" marR="0" lvl="0" indent="-342900">
              <a:spcBef>
                <a:spcPts val="0"/>
              </a:spcBef>
              <a:spcAft>
                <a:spcPts val="0"/>
              </a:spcAft>
              <a:buFont typeface="+mj-lt"/>
              <a:buAutoNum type="arabicPeriod"/>
            </a:pPr>
            <a:endParaRPr lang="en-US" sz="1200" baseline="0" dirty="0">
              <a:effectLst/>
              <a:latin typeface="+mn-lt"/>
              <a:ea typeface="ＭＳ 明朝"/>
              <a:cs typeface="Times New Roman"/>
            </a:endParaRPr>
          </a:p>
          <a:p>
            <a:pPr marL="342900" marR="0" lvl="0" indent="-342900">
              <a:spcBef>
                <a:spcPts val="0"/>
              </a:spcBef>
              <a:spcAft>
                <a:spcPts val="0"/>
              </a:spcAft>
              <a:buFont typeface="+mj-lt"/>
              <a:buAutoNum type="arabicPeriod"/>
            </a:pPr>
            <a:endParaRPr lang="en-US" sz="1200" baseline="0" dirty="0">
              <a:effectLst/>
              <a:latin typeface="+mn-lt"/>
              <a:ea typeface="ＭＳ 明朝"/>
              <a:cs typeface="Times New Roman"/>
            </a:endParaRPr>
          </a:p>
          <a:p>
            <a:pPr marL="342900" marR="0" lvl="0" indent="-342900">
              <a:spcBef>
                <a:spcPts val="0"/>
              </a:spcBef>
              <a:spcAft>
                <a:spcPts val="0"/>
              </a:spcAft>
              <a:buFont typeface="+mj-lt"/>
              <a:buAutoNum type="arabicPeriod"/>
            </a:pPr>
            <a:endParaRPr lang="en-US" sz="1200" dirty="0">
              <a:effectLst/>
              <a:latin typeface="+mn-lt"/>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230</a:t>
            </a:fld>
            <a:endParaRPr lang="en-US" dirty="0"/>
          </a:p>
        </p:txBody>
      </p:sp>
    </p:spTree>
    <p:extLst>
      <p:ext uri="{BB962C8B-B14F-4D97-AF65-F5344CB8AC3E}">
        <p14:creationId xmlns:p14="http://schemas.microsoft.com/office/powerpoint/2010/main" val="97833215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231</a:t>
            </a:fld>
            <a:endParaRPr lang="en-US" dirty="0"/>
          </a:p>
        </p:txBody>
      </p:sp>
    </p:spTree>
    <p:extLst>
      <p:ext uri="{BB962C8B-B14F-4D97-AF65-F5344CB8AC3E}">
        <p14:creationId xmlns:p14="http://schemas.microsoft.com/office/powerpoint/2010/main" val="297815913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232</a:t>
            </a:fld>
            <a:endParaRPr lang="en-US"/>
          </a:p>
        </p:txBody>
      </p:sp>
    </p:spTree>
    <p:extLst>
      <p:ext uri="{BB962C8B-B14F-4D97-AF65-F5344CB8AC3E}">
        <p14:creationId xmlns:p14="http://schemas.microsoft.com/office/powerpoint/2010/main" val="392479005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233</a:t>
            </a:fld>
            <a:endParaRPr lang="en-US"/>
          </a:p>
        </p:txBody>
      </p:sp>
    </p:spTree>
    <p:extLst>
      <p:ext uri="{BB962C8B-B14F-4D97-AF65-F5344CB8AC3E}">
        <p14:creationId xmlns:p14="http://schemas.microsoft.com/office/powerpoint/2010/main" val="18115575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Describe the components of a Spark job </a:t>
            </a:r>
          </a:p>
          <a:p>
            <a:pPr marL="171450" indent="-171450">
              <a:buFont typeface="Arial" panose="020B0604020202020204" pitchFamily="34" charset="0"/>
              <a:buChar char="•"/>
            </a:pPr>
            <a:r>
              <a:rPr lang="en-US" dirty="0"/>
              <a:t>Explain default parallel execution for stages, tasks, across CPU cores</a:t>
            </a:r>
          </a:p>
          <a:p>
            <a:pPr marL="171450" indent="-171450">
              <a:buFont typeface="Arial" panose="020B0604020202020204" pitchFamily="34" charset="0"/>
              <a:buChar char="•"/>
            </a:pPr>
            <a:r>
              <a:rPr lang="en-US" dirty="0"/>
              <a:t>Monitor Spark jobs via the Spark Application UI</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234</a:t>
            </a:fld>
            <a:endParaRPr lang="en-US" dirty="0"/>
          </a:p>
        </p:txBody>
      </p:sp>
    </p:spTree>
    <p:extLst>
      <p:ext uri="{BB962C8B-B14F-4D97-AF65-F5344CB8AC3E}">
        <p14:creationId xmlns:p14="http://schemas.microsoft.com/office/powerpoint/2010/main" val="97754733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235</a:t>
            </a:fld>
            <a:endParaRPr lang="en-US"/>
          </a:p>
        </p:txBody>
      </p:sp>
    </p:spTree>
    <p:extLst>
      <p:ext uri="{BB962C8B-B14F-4D97-AF65-F5344CB8AC3E}">
        <p14:creationId xmlns:p14="http://schemas.microsoft.com/office/powerpoint/2010/main" val="408946423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previously discussed, Spark applications require a Driver, which in turn loads and monitors the </a:t>
            </a:r>
            <a:r>
              <a:rPr lang="en-US" baseline="0" dirty="0" err="1"/>
              <a:t>SparkContext</a:t>
            </a:r>
            <a:r>
              <a:rPr lang="en-US" baseline="0" dirty="0"/>
              <a:t>. The </a:t>
            </a:r>
            <a:r>
              <a:rPr lang="en-US" baseline="0" dirty="0" err="1"/>
              <a:t>SparkContext</a:t>
            </a:r>
            <a:r>
              <a:rPr lang="en-US" baseline="0" dirty="0"/>
              <a:t> is then responsible for launching and managing Spark jobs. But what do we mean when we say job?</a:t>
            </a:r>
          </a:p>
          <a:p>
            <a:endParaRPr lang="en-US" baseline="0" dirty="0"/>
          </a:p>
          <a:p>
            <a:r>
              <a:rPr lang="en-US" dirty="0"/>
              <a:t>When you type a line of code to use a Spark function, such as </a:t>
            </a:r>
            <a:r>
              <a:rPr lang="en-US" dirty="0" err="1"/>
              <a:t>flatMap</a:t>
            </a:r>
            <a:r>
              <a:rPr lang="en-US" dirty="0"/>
              <a:t>(),</a:t>
            </a:r>
            <a:r>
              <a:rPr lang="en-US" baseline="0" dirty="0"/>
              <a:t> filter(), or map(), you are defining a Spark task which must be performed. A task is a unit of work, or "a thing to be done." When you put one or more tasks together with a resulting action task - such as collect() or save() - you have defined a Spark job. A job, then, is a collection of tasks (or things to be done) culminating in an action. </a:t>
            </a:r>
          </a:p>
          <a:p>
            <a:endParaRPr lang="en-US" baseline="0" dirty="0"/>
          </a:p>
          <a:p>
            <a:r>
              <a:rPr lang="en-US" baseline="0" dirty="0"/>
              <a:t>Note: Not explicitly called out here, but a Spark application can consist of one or more Spark jobs. Every action is considered to be part of a unique job, even if the action is the only task being performed. </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236</a:t>
            </a:fld>
            <a:endParaRPr lang="en-US" dirty="0"/>
          </a:p>
        </p:txBody>
      </p:sp>
    </p:spTree>
    <p:extLst>
      <p:ext uri="{BB962C8B-B14F-4D97-AF65-F5344CB8AC3E}">
        <p14:creationId xmlns:p14="http://schemas.microsoft.com/office/powerpoint/2010/main" val="109420255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Spark job can be made up of several types of tasks. Some tasks don't require any data to be moved from one executor to another in order to finish processing. This is referred to as a "narrow" operation, or one that does not require a data "shuffle" in order to execute. Transformations that *do* require that data be moved between executors are called "wide" operations, and that movement of data is called a shuffle. Both narrow and wide operations will be discussed in far greater detail in the Performance Tuning section of this class. For now, it is only important to know that some tasks require shuffles, and some do not.</a:t>
            </a:r>
          </a:p>
          <a:p>
            <a:endParaRPr lang="en-US" baseline="0" dirty="0"/>
          </a:p>
          <a:p>
            <a:r>
              <a:rPr lang="en-US" baseline="0" dirty="0"/>
              <a:t>When executed, Spark will evaluate the tasks to be performed and break up a job at any point where a shuffle will be required. While non-shuffle operations can happen somewhat asynchronously if needed, a task that follows a shuffle *must* wait for the shuffle to complete before executing. This break point, where processing must complete before the next task or set of tasks is executed, is referred to as a stage.  A stage, then, can be thought of as "a logical grouping of tasks" or things to be done. A shuffle is a task requiring that data between RDD partitions be aggregated (or combined) in order to produce a desired result.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237</a:t>
            </a:fld>
            <a:endParaRPr lang="en-US" dirty="0"/>
          </a:p>
        </p:txBody>
      </p:sp>
    </p:spTree>
    <p:extLst>
      <p:ext uri="{BB962C8B-B14F-4D97-AF65-F5344CB8AC3E}">
        <p14:creationId xmlns:p14="http://schemas.microsoft.com/office/powerpoint/2010/main" val="722864654"/>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all together:</a:t>
            </a:r>
          </a:p>
          <a:p>
            <a:endParaRPr lang="en-US" dirty="0"/>
          </a:p>
          <a:p>
            <a:pPr marL="171450" indent="-171450">
              <a:buFont typeface="Arial" panose="020B0604020202020204" pitchFamily="34" charset="0"/>
              <a:buChar char="•"/>
            </a:pPr>
            <a:r>
              <a:rPr lang="en-US" dirty="0"/>
              <a:t>A Spark</a:t>
            </a:r>
            <a:r>
              <a:rPr lang="en-US" baseline="0" dirty="0"/>
              <a:t> job is a collection of tasks that culminate in an action.</a:t>
            </a:r>
          </a:p>
          <a:p>
            <a:pPr marL="171450" indent="-171450">
              <a:buFont typeface="Arial" panose="020B0604020202020204" pitchFamily="34" charset="0"/>
              <a:buChar char="•"/>
            </a:pPr>
            <a:r>
              <a:rPr lang="en-US" baseline="0" dirty="0"/>
              <a:t>Tasks are a unit of work, or a thing to be done. Each transformation and action is a separate task.</a:t>
            </a:r>
          </a:p>
          <a:p>
            <a:pPr marL="171450" indent="-171450">
              <a:buFont typeface="Arial" panose="020B0604020202020204" pitchFamily="34" charset="0"/>
              <a:buChar char="•"/>
            </a:pPr>
            <a:r>
              <a:rPr lang="en-US" baseline="0" dirty="0"/>
              <a:t>Because shuffled data must be complete before a following task can begin, jobs are divided into stages based on these shuffle boundaries.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238</a:t>
            </a:fld>
            <a:endParaRPr lang="en-US" dirty="0"/>
          </a:p>
        </p:txBody>
      </p:sp>
    </p:spTree>
    <p:extLst>
      <p:ext uri="{BB962C8B-B14F-4D97-AF65-F5344CB8AC3E}">
        <p14:creationId xmlns:p14="http://schemas.microsoft.com/office/powerpoint/2010/main" val="321086472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239</a:t>
            </a:fld>
            <a:endParaRPr lang="en-US"/>
          </a:p>
        </p:txBody>
      </p:sp>
    </p:spTree>
    <p:extLst>
      <p:ext uri="{BB962C8B-B14F-4D97-AF65-F5344CB8AC3E}">
        <p14:creationId xmlns:p14="http://schemas.microsoft.com/office/powerpoint/2010/main" val="303644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is YARN so important to Spark? Let's take a look at a sample enterprise Hadoop deployment. Without a central resource manager to ensure good behavior between applications, it is necessary to create specialized, separate clusters to support multiple applications. This, in turn, means that when you want to do something different with the data that application was using, it is necessary to copy that data between clusters. This introduces inefficiencies in terms of network, CPU, memory, storage, general datacenter management, and data integrity across Hadoop applications. </a:t>
            </a:r>
          </a:p>
          <a:p>
            <a:endParaRPr lang="en-US" baseline="0" dirty="0"/>
          </a:p>
          <a:p>
            <a:r>
              <a:rPr lang="en-US" baseline="0" dirty="0"/>
              <a:t>YARN as a resource manager mitigates this issue by allowing different types of applications to access the same underlying resources pooled into a single data lake. Since Spark runs on YARN, it can join other Hadoop applications on the same cluster, enabling data and resource sharing at enterprise scale. </a:t>
            </a:r>
          </a:p>
        </p:txBody>
      </p:sp>
      <p:sp>
        <p:nvSpPr>
          <p:cNvPr id="4" name="Slide Number Placeholder 3"/>
          <p:cNvSpPr>
            <a:spLocks noGrp="1"/>
          </p:cNvSpPr>
          <p:nvPr>
            <p:ph type="sldNum" sz="quarter" idx="10"/>
          </p:nvPr>
        </p:nvSpPr>
        <p:spPr/>
        <p:txBody>
          <a:bodyPr/>
          <a:lstStyle/>
          <a:p>
            <a:fld id="{2C1E8096-F329-7647-8BCC-856D6F856EB3}" type="slidenum">
              <a:rPr lang="en-US" smtClean="0"/>
              <a:pPr/>
              <a:t>24</a:t>
            </a:fld>
            <a:endParaRPr lang="en-US"/>
          </a:p>
        </p:txBody>
      </p:sp>
    </p:spTree>
    <p:extLst>
      <p:ext uri="{BB962C8B-B14F-4D97-AF65-F5344CB8AC3E}">
        <p14:creationId xmlns:p14="http://schemas.microsoft.com/office/powerpoint/2010/main" val="406073130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job may have several stages (in this example, the job is divided into eight stages). However, not all stages are dependent on one another. For example, in this job Stage 1 has to run first,</a:t>
            </a:r>
            <a:r>
              <a:rPr lang="en-US" baseline="0" dirty="0"/>
              <a:t> but once it has completed there are three other stages (two, four, and seven) that can begin execution. Operating in this fashion is known as a Directed Acyclic Graph, or DAG. A DAG is essentially a logical ordering of operations (in the case of our discussion here, Spark stages) based on dependencies. Since there is no reason for Stage 7 to wait for all of the previous six stages to complete, Spark will go ahead and execute it immediately after Stage 1 completes, along with Stage 2 and Stage 4. This parallel operation based on logical dependencies allows, in some cases, for significantly faster job completion across a cluster compared to platforms that require stages to complete, one at a time, in order. </a:t>
            </a:r>
          </a:p>
          <a:p>
            <a:endParaRPr lang="en-US" baseline="0" dirty="0"/>
          </a:p>
          <a:p>
            <a:r>
              <a:rPr lang="en-US" baseline="0" dirty="0"/>
              <a:t>The tracking and managing of these stages and their dependencies is managed by a Spark component known as a DAG Scheduler. It is the DAG scheduler that tells Spark which stages (sets of tasks) to execute and in what order. The DAG Scheduler ensures that dependencies are met, and any dependent stages have completed prior to the next stage completing. </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240</a:t>
            </a:fld>
            <a:endParaRPr lang="en-US" dirty="0"/>
          </a:p>
        </p:txBody>
      </p:sp>
    </p:spTree>
    <p:extLst>
      <p:ext uri="{BB962C8B-B14F-4D97-AF65-F5344CB8AC3E}">
        <p14:creationId xmlns:p14="http://schemas.microsoft.com/office/powerpoint/2010/main" val="377893685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task is actually a collection of three separate steps.</a:t>
            </a:r>
            <a:r>
              <a:rPr lang="en-US" baseline="0" dirty="0"/>
              <a:t> When a task is first scheduled, it must first fetch the data it will need - either from an outside source, or perhaps from the results of a previous task. Once the data has been collected, the operation that the task is to do on that data can execute. Finally, the task produces some kind of output, either as an action, or perhaps as an intermediate step for a task to follow. </a:t>
            </a:r>
          </a:p>
          <a:p>
            <a:endParaRPr lang="en-US" baseline="0" dirty="0"/>
          </a:p>
          <a:p>
            <a:r>
              <a:rPr lang="en-US" baseline="0" dirty="0"/>
              <a:t>Tasks can begin execution once data has started to be collected. There is no need for the entire set of data to be loaded prior to performing the task operation. Therefore, execution begins as soon as the first bits of data are available, and can continue in parallel while the rest of the data is being fetched. Furthermore, the output production step can begin as soon as the first bits of data have been transformed, and can theoretically be happening while the operation is being executed *and* while the rest of the data is being fetched. In this manner, all three steps of a task can be running at the same time, with the execute phase starting shortly after the fetch begins, and the output phase starting shortly after the execute phase begins. In terms of completion, the fetch will always complete first, but the execute can finish shortly thereafter, with the output phase shortly after that.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241</a:t>
            </a:fld>
            <a:endParaRPr lang="en-US" dirty="0">
              <a:solidFill>
                <a:prstClr val="black"/>
              </a:solidFill>
              <a:latin typeface="Calibri"/>
            </a:endParaRPr>
          </a:p>
        </p:txBody>
      </p:sp>
    </p:spTree>
    <p:extLst>
      <p:ext uri="{BB962C8B-B14F-4D97-AF65-F5344CB8AC3E}">
        <p14:creationId xmlns:p14="http://schemas.microsoft.com/office/powerpoint/2010/main" val="251815717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Tasks are independent units of work. Therefore, CPU</a:t>
            </a:r>
            <a:r>
              <a:rPr lang="en-US" baseline="0" dirty="0"/>
              <a:t> cores can be operating on different tasks at different times without issue. If an executor has more than one CPU core available, it can work on multiple tasks at the same time, further increasing the parallelization of job tasks and decreasing the amount of time it takes to complete a Spark job.</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242</a:t>
            </a:fld>
            <a:endParaRPr lang="en-US" dirty="0">
              <a:solidFill>
                <a:prstClr val="black"/>
              </a:solidFill>
              <a:latin typeface="Calibri"/>
            </a:endParaRPr>
          </a:p>
        </p:txBody>
      </p:sp>
    </p:spTree>
    <p:extLst>
      <p:ext uri="{BB962C8B-B14F-4D97-AF65-F5344CB8AC3E}">
        <p14:creationId xmlns:p14="http://schemas.microsoft.com/office/powerpoint/2010/main" val="1731894153"/>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243</a:t>
            </a:fld>
            <a:endParaRPr lang="en-US"/>
          </a:p>
        </p:txBody>
      </p:sp>
    </p:spTree>
    <p:extLst>
      <p:ext uri="{BB962C8B-B14F-4D97-AF65-F5344CB8AC3E}">
        <p14:creationId xmlns:p14="http://schemas.microsoft.com/office/powerpoint/2010/main" val="134369957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Spark Application UI is a web interface generated by a </a:t>
            </a:r>
            <a:r>
              <a:rPr lang="en-US" dirty="0" err="1"/>
              <a:t>SparkContext</a:t>
            </a:r>
            <a:r>
              <a:rPr lang="en-US" dirty="0"/>
              <a:t>.</a:t>
            </a:r>
            <a:r>
              <a:rPr lang="en-US" baseline="0" dirty="0"/>
              <a:t> It is therefore available for the life of the </a:t>
            </a:r>
            <a:r>
              <a:rPr lang="en-US" baseline="0" dirty="0" err="1"/>
              <a:t>SparkContext</a:t>
            </a:r>
            <a:r>
              <a:rPr lang="en-US" baseline="0" dirty="0"/>
              <a:t>, but once it has been shut down, the Spark Application UI will no longer be available. </a:t>
            </a:r>
          </a:p>
          <a:p>
            <a:endParaRPr lang="en-US" baseline="0" dirty="0"/>
          </a:p>
          <a:p>
            <a:r>
              <a:rPr lang="en-US" baseline="0" dirty="0"/>
              <a:t>You access the Spark Application UI by default via your Driver node at port 4040. In our lab environment, then, you would use the address: "http://sandbox:4040".</a:t>
            </a:r>
          </a:p>
          <a:p>
            <a:endParaRPr lang="en-US" baseline="0" dirty="0"/>
          </a:p>
          <a:p>
            <a:r>
              <a:rPr lang="en-US" baseline="0" dirty="0"/>
              <a:t>Every </a:t>
            </a:r>
            <a:r>
              <a:rPr lang="en-US" baseline="0" dirty="0" err="1"/>
              <a:t>SparkContext</a:t>
            </a:r>
            <a:r>
              <a:rPr lang="en-US" baseline="0" dirty="0"/>
              <a:t> instance manages a separate Spark Application UI instance. Therefore, if multiple </a:t>
            </a:r>
            <a:r>
              <a:rPr lang="en-US" baseline="0" dirty="0" err="1"/>
              <a:t>SparkContext</a:t>
            </a:r>
            <a:r>
              <a:rPr lang="en-US" baseline="0" dirty="0"/>
              <a:t> instances are running on the same system, multiple Spark </a:t>
            </a:r>
            <a:r>
              <a:rPr lang="en-US" baseline="0" dirty="0" err="1"/>
              <a:t>Appliction</a:t>
            </a:r>
            <a:r>
              <a:rPr lang="en-US" baseline="0" dirty="0"/>
              <a:t> </a:t>
            </a:r>
            <a:r>
              <a:rPr lang="en-US" baseline="0" dirty="0" err="1"/>
              <a:t>Uis</a:t>
            </a:r>
            <a:r>
              <a:rPr lang="en-US" baseline="0" dirty="0"/>
              <a:t> will be available. Since they cannot share a port, when a </a:t>
            </a:r>
            <a:r>
              <a:rPr lang="en-US" baseline="0" dirty="0" err="1"/>
              <a:t>SparkContext</a:t>
            </a:r>
            <a:r>
              <a:rPr lang="en-US" baseline="0" dirty="0"/>
              <a:t> launches and detects an existing Spark Application UI, it will generate its own version of the monitoring tool at the next available port number, incremented by 1. Therefore, if you are running Zeppelin and it has created a Spark Application UI instance at port 4040, and then you launch an instance of the </a:t>
            </a:r>
            <a:r>
              <a:rPr lang="en-US" baseline="0" dirty="0" err="1"/>
              <a:t>PySpark</a:t>
            </a:r>
            <a:r>
              <a:rPr lang="en-US" baseline="0" dirty="0"/>
              <a:t> REPL in a terminal on the same machine, the REPL version of the monitoring site will exist at port 4041 instead of 4040. A third </a:t>
            </a:r>
            <a:r>
              <a:rPr lang="en-US" baseline="0" dirty="0" err="1"/>
              <a:t>SparkContext</a:t>
            </a:r>
            <a:r>
              <a:rPr lang="en-US" baseline="0" dirty="0"/>
              <a:t> would create the UI at port 4042, and so on.</a:t>
            </a:r>
          </a:p>
          <a:p>
            <a:endParaRPr lang="en-US" baseline="0" dirty="0"/>
          </a:p>
          <a:p>
            <a:r>
              <a:rPr lang="en-US" baseline="0" dirty="0"/>
              <a:t>Once a </a:t>
            </a:r>
            <a:r>
              <a:rPr lang="en-US" baseline="0" dirty="0" err="1"/>
              <a:t>SparkContext</a:t>
            </a:r>
            <a:r>
              <a:rPr lang="en-US" baseline="0" dirty="0"/>
              <a:t> is exited, that port number becomes available. Therefore, if you exited Zeppelin (using port 4040) and opened another REPL, it would create its Spark Application UI at port 4040. The two older </a:t>
            </a:r>
            <a:r>
              <a:rPr lang="en-US" baseline="0" dirty="0" err="1"/>
              <a:t>SparkContext</a:t>
            </a:r>
            <a:r>
              <a:rPr lang="en-US" baseline="0" dirty="0"/>
              <a:t> instances would keep the port numbers they had when they started.</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244</a:t>
            </a:fld>
            <a:endParaRPr lang="en-US" dirty="0"/>
          </a:p>
        </p:txBody>
      </p:sp>
    </p:spTree>
    <p:extLst>
      <p:ext uri="{BB962C8B-B14F-4D97-AF65-F5344CB8AC3E}">
        <p14:creationId xmlns:p14="http://schemas.microsoft.com/office/powerpoint/2010/main" val="35531146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Spark UI landing page opens up to a list of all</a:t>
            </a:r>
            <a:r>
              <a:rPr lang="en-US" baseline="0" dirty="0"/>
              <a:t> of the Spark jobs that have been run by this </a:t>
            </a:r>
            <a:r>
              <a:rPr lang="en-US" baseline="0" dirty="0" err="1"/>
              <a:t>SparkContext</a:t>
            </a:r>
            <a:r>
              <a:rPr lang="en-US" baseline="0" dirty="0"/>
              <a:t> instance. You can see information about the number of jobs completed, as well as overview information for each job in terms of ID, description, when it was submitted, how long it took to execute, how many stages it had and how many of those were successful, and the number of tasks for all of those stages (and how many were successful.)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Clicking on a job description link will result in a screen providing more detailed information about that particular job.</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 You'll note that the URL - which was typed as "sandbox:4040" - was redirected to port 8088. Port 8088 is the YARN </a:t>
            </a:r>
            <a:r>
              <a:rPr lang="en-US" baseline="0" dirty="0" err="1"/>
              <a:t>ResourceManager</a:t>
            </a:r>
            <a:r>
              <a:rPr lang="en-US" baseline="0" dirty="0"/>
              <a:t> UI, which tracks and manages all YARN jobs. This means that in this instance, Zeppelin has been configured to run on (and be managed resource-wise by) YARN.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245</a:t>
            </a:fld>
            <a:endParaRPr lang="en-US" dirty="0"/>
          </a:p>
        </p:txBody>
      </p:sp>
    </p:spTree>
    <p:extLst>
      <p:ext uri="{BB962C8B-B14F-4D97-AF65-F5344CB8AC3E}">
        <p14:creationId xmlns:p14="http://schemas.microsoft.com/office/powerpoint/2010/main" val="404242513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Spark Application UI landing page, you will notice a link called Event Timeline. Clicking on this link results</a:t>
            </a:r>
            <a:r>
              <a:rPr lang="en-US" baseline="0" dirty="0"/>
              <a:t> in a visualization that shows executors being added and removed from the cluster, as well as jobs being tracked and their current status. Enabling zoom allows you to see more granular detail, which can be particularly helpful if a large number of jobs have been executed over a long period of time for this </a:t>
            </a:r>
            <a:r>
              <a:rPr lang="en-US" baseline="0" dirty="0" err="1"/>
              <a:t>SparkContext</a:t>
            </a:r>
            <a:r>
              <a:rPr lang="en-US" baseline="0" dirty="0"/>
              <a:t> instance.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246</a:t>
            </a:fld>
            <a:endParaRPr lang="en-US" dirty="0"/>
          </a:p>
        </p:txBody>
      </p:sp>
    </p:spTree>
    <p:extLst>
      <p:ext uri="{BB962C8B-B14F-4D97-AF65-F5344CB8AC3E}">
        <p14:creationId xmlns:p14="http://schemas.microsoft.com/office/powerpoint/2010/main" val="2380670799"/>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Clicking on a job description on the Jobs landing page takes you to the "Details for Job XX" page. Here you can see</a:t>
            </a:r>
            <a:r>
              <a:rPr lang="en-US" baseline="0" dirty="0"/>
              <a:t> more specific information about the job stages, including description, when they were submitted, how long they took to run, how many tasks succeeded out of how many attempted, the size of the input and output of each stage, how much data shuffling occurred between stages.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247</a:t>
            </a:fld>
            <a:endParaRPr lang="en-US" dirty="0"/>
          </a:p>
        </p:txBody>
      </p:sp>
    </p:spTree>
    <p:extLst>
      <p:ext uri="{BB962C8B-B14F-4D97-AF65-F5344CB8AC3E}">
        <p14:creationId xmlns:p14="http://schemas.microsoft.com/office/powerpoint/2010/main" val="11382735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the Event timeline once again results in a visualization very similar to the one on the landing page,</a:t>
            </a:r>
            <a:r>
              <a:rPr lang="en-US" baseline="0" dirty="0"/>
              <a:t> but this time for the stages of that particular job instead of for all jobs.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248</a:t>
            </a:fld>
            <a:endParaRPr lang="en-US" dirty="0"/>
          </a:p>
        </p:txBody>
      </p:sp>
    </p:spTree>
    <p:extLst>
      <p:ext uri="{BB962C8B-B14F-4D97-AF65-F5344CB8AC3E}">
        <p14:creationId xmlns:p14="http://schemas.microsoft.com/office/powerpoint/2010/main" val="34650044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addition, a new link is available on this screen: DAG Visualization. Clicking this link results</a:t>
            </a:r>
            <a:r>
              <a:rPr lang="en-US" baseline="0" dirty="0"/>
              <a:t> in a visual display of the stages (red outline boxes) and the flow of tasks each contains, as well as the dependencies between the stages.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249</a:t>
            </a:fld>
            <a:endParaRPr lang="en-US" dirty="0"/>
          </a:p>
        </p:txBody>
      </p:sp>
    </p:spTree>
    <p:extLst>
      <p:ext uri="{BB962C8B-B14F-4D97-AF65-F5344CB8AC3E}">
        <p14:creationId xmlns:p14="http://schemas.microsoft.com/office/powerpoint/2010/main" val="2766754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YARN (unofficially</a:t>
            </a:r>
            <a:r>
              <a:rPr lang="en-US" sz="1400" baseline="0" dirty="0"/>
              <a:t> "Yet Another Resource Negotiator") is the computing framework for Hadoop. If you think about HDFS as the cluster file system for Hadoop, YARN would be the cluster operating system. It is the architectural center of Hadoop.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baseline="0" dirty="0"/>
              <a:t>A computer operating system, such as Windows or Linux, manages access to resources, such as CPU, memory, and disk, for installed applications. In similar fashion, YARN provides a managed framework that allows for multiple types of applications – batch, interactive, online, streaming, and so on – to execute on data across your entire cluster. Just like a computer operating system manages both resource allocation (which application gets access to CPU, memory, and disk now, and which one has to wait if contention exists?) and security (does the current user have permission to perform the requested action?), YARN manages resource allocation for the various types of data processing workloads, prioritizes and schedules jobs, and enables authentication and multitenancy.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25</a:t>
            </a:fld>
            <a:endParaRPr lang="en-US" dirty="0"/>
          </a:p>
        </p:txBody>
      </p:sp>
    </p:spTree>
    <p:extLst>
      <p:ext uri="{BB962C8B-B14F-4D97-AF65-F5344CB8AC3E}">
        <p14:creationId xmlns:p14="http://schemas.microsoft.com/office/powerpoint/2010/main" val="104950378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top of the window, to the right of the Jobs tab you</a:t>
            </a:r>
            <a:r>
              <a:rPr lang="en-US" baseline="0" dirty="0"/>
              <a:t> will see a tab called Stages. Clicking on this tab will result in a screen similar to the Jobs landing page, but instead of tracking activity at the job level it tracks it at the stage level, providing pertinent high-level information about each stage.</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250</a:t>
            </a:fld>
            <a:endParaRPr lang="en-US" dirty="0"/>
          </a:p>
        </p:txBody>
      </p:sp>
    </p:spTree>
    <p:extLst>
      <p:ext uri="{BB962C8B-B14F-4D97-AF65-F5344CB8AC3E}">
        <p14:creationId xmlns:p14="http://schemas.microsoft.com/office/powerpoint/2010/main" val="35924138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Clicking on a stage detail link, either from the Stages landing page or from within a</a:t>
            </a:r>
            <a:r>
              <a:rPr lang="en-US" baseline="0" dirty="0"/>
              <a:t> Job Details page, will take you to the Stage Details page for that stage. Here you will see a list of summary metrics for the stage, including statistical comparison of all of the tasks in that stage, as well as aggregated metrics based on which executor tasks were being performed in.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251</a:t>
            </a:fld>
            <a:endParaRPr lang="en-US" dirty="0"/>
          </a:p>
        </p:txBody>
      </p:sp>
    </p:spTree>
    <p:extLst>
      <p:ext uri="{BB962C8B-B14F-4D97-AF65-F5344CB8AC3E}">
        <p14:creationId xmlns:p14="http://schemas.microsoft.com/office/powerpoint/2010/main" val="402611809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a:t>
            </a:r>
            <a:r>
              <a:rPr lang="en-US" baseline="0" dirty="0"/>
              <a:t> on the DAG Visualization link results in a visual display of the operations within the stage in a DAG formatted view.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252</a:t>
            </a:fld>
            <a:endParaRPr lang="en-US" dirty="0"/>
          </a:p>
        </p:txBody>
      </p:sp>
    </p:spTree>
    <p:extLst>
      <p:ext uri="{BB962C8B-B14F-4D97-AF65-F5344CB8AC3E}">
        <p14:creationId xmlns:p14="http://schemas.microsoft.com/office/powerpoint/2010/main" val="227774714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the Show Additional Metrics link allows you to customize the display of information collected in</a:t>
            </a:r>
            <a:r>
              <a:rPr lang="en-US" baseline="0" dirty="0"/>
              <a:t> the table below. Hovering over the metric will result in a brief description of the information that metric can provide. This can be particularly useful when troubleshooting and determining the root cause of performance problems for an application.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253</a:t>
            </a:fld>
            <a:endParaRPr lang="en-US" dirty="0"/>
          </a:p>
        </p:txBody>
      </p:sp>
    </p:spTree>
    <p:extLst>
      <p:ext uri="{BB962C8B-B14F-4D97-AF65-F5344CB8AC3E}">
        <p14:creationId xmlns:p14="http://schemas.microsoft.com/office/powerpoint/2010/main" val="210161407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Stage Detail page also provides an Event Timeline visualization, which breaks down tasks and types of tasks performed across the executors it utilized.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254</a:t>
            </a:fld>
            <a:endParaRPr lang="en-US" dirty="0"/>
          </a:p>
        </p:txBody>
      </p:sp>
    </p:spTree>
    <p:extLst>
      <p:ext uri="{BB962C8B-B14F-4D97-AF65-F5344CB8AC3E}">
        <p14:creationId xmlns:p14="http://schemas.microsoft.com/office/powerpoint/2010/main" val="169666770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the bottom of the Stage Detail page is a textual list of the tasks performed, as well as various</a:t>
            </a:r>
            <a:r>
              <a:rPr lang="en-US" baseline="0" dirty="0"/>
              <a:t> information on them including the ID, status, executor and host, and duration.</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255</a:t>
            </a:fld>
            <a:endParaRPr lang="en-US" dirty="0"/>
          </a:p>
        </p:txBody>
      </p:sp>
    </p:spTree>
    <p:extLst>
      <p:ext uri="{BB962C8B-B14F-4D97-AF65-F5344CB8AC3E}">
        <p14:creationId xmlns:p14="http://schemas.microsoft.com/office/powerpoint/2010/main" val="266149679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last standard tab (visible regardless of what kind of jobs have been performed) is the Executor tab. This shows information about the executors that have been used across all Spark jobs run</a:t>
            </a:r>
            <a:r>
              <a:rPr lang="en-US" baseline="0" dirty="0"/>
              <a:t> by this </a:t>
            </a:r>
            <a:r>
              <a:rPr lang="en-US" baseline="0" dirty="0" err="1"/>
              <a:t>SparkContext</a:t>
            </a:r>
            <a:r>
              <a:rPr lang="en-US" baseline="0" dirty="0"/>
              <a:t> instance, as well as providing links to logs and thread dumps, which can be used for troubleshooting purposes as well.</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256</a:t>
            </a:fld>
            <a:endParaRPr lang="en-US" dirty="0"/>
          </a:p>
        </p:txBody>
      </p:sp>
    </p:spTree>
    <p:extLst>
      <p:ext uri="{BB962C8B-B14F-4D97-AF65-F5344CB8AC3E}">
        <p14:creationId xmlns:p14="http://schemas.microsoft.com/office/powerpoint/2010/main" val="3638849863"/>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a Spark job that uses one of the Spark modules,</a:t>
            </a:r>
            <a:r>
              <a:rPr lang="en-US" baseline="0" dirty="0"/>
              <a:t> another tab appears at the top of the window that provides module-specific types of information for those jobs. In this screenshot, we see that a Spark SQL job has been executed, and that a tab labeled SQL has appeared at the top-right. The information provided is in terms of queries rather than jobs (although the corresponding Spark job number is part of the information provided.)</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257</a:t>
            </a:fld>
            <a:endParaRPr lang="en-US" dirty="0"/>
          </a:p>
        </p:txBody>
      </p:sp>
    </p:spTree>
    <p:extLst>
      <p:ext uri="{BB962C8B-B14F-4D97-AF65-F5344CB8AC3E}">
        <p14:creationId xmlns:p14="http://schemas.microsoft.com/office/powerpoint/2010/main" val="1434843895"/>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a</a:t>
            </a:r>
            <a:r>
              <a:rPr lang="en-US" baseline="0" dirty="0"/>
              <a:t> query description will take you to a Details for Query X page, which will show a DAG of the operations performed as part of that query.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258</a:t>
            </a:fld>
            <a:endParaRPr lang="en-US" dirty="0"/>
          </a:p>
        </p:txBody>
      </p:sp>
    </p:spTree>
    <p:extLst>
      <p:ext uri="{BB962C8B-B14F-4D97-AF65-F5344CB8AC3E}">
        <p14:creationId xmlns:p14="http://schemas.microsoft.com/office/powerpoint/2010/main" val="222579146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the query DAG, there is a Details</a:t>
            </a:r>
            <a:r>
              <a:rPr lang="en-US" baseline="0" dirty="0"/>
              <a:t> link which - when clicked - provides a text-based view of the details of the query.</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259</a:t>
            </a:fld>
            <a:endParaRPr lang="en-US" dirty="0"/>
          </a:p>
        </p:txBody>
      </p:sp>
    </p:spTree>
    <p:extLst>
      <p:ext uri="{BB962C8B-B14F-4D97-AF65-F5344CB8AC3E}">
        <p14:creationId xmlns:p14="http://schemas.microsoft.com/office/powerpoint/2010/main" val="4294512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a:solidFill>
                  <a:schemeClr val="tx1"/>
                </a:solidFill>
                <a:effectLst/>
                <a:latin typeface="+mn-lt"/>
                <a:ea typeface="+mn-ea"/>
                <a:cs typeface="+mn-cs"/>
              </a:rPr>
              <a:t>To understand the YARN architecture, it helps to understand YARN </a:t>
            </a:r>
            <a:r>
              <a:rPr lang="en-US" sz="1400" i="1" kern="1200" dirty="0">
                <a:solidFill>
                  <a:schemeClr val="tx1"/>
                </a:solidFill>
                <a:effectLst/>
                <a:latin typeface="+mn-lt"/>
                <a:ea typeface="+mn-ea"/>
                <a:cs typeface="+mn-cs"/>
              </a:rPr>
              <a:t>resource containers</a:t>
            </a:r>
            <a:r>
              <a:rPr lang="en-US" sz="1400" kern="1200" dirty="0">
                <a:solidFill>
                  <a:schemeClr val="tx1"/>
                </a:solidFill>
                <a:effectLst/>
                <a:latin typeface="+mn-lt"/>
                <a:ea typeface="+mn-ea"/>
                <a:cs typeface="+mn-cs"/>
              </a:rPr>
              <a:t>.</a:t>
            </a:r>
          </a:p>
          <a:p>
            <a:endParaRPr lang="en-US" dirty="0"/>
          </a:p>
          <a:p>
            <a:r>
              <a:rPr lang="en-US" sz="1400" kern="1200" dirty="0">
                <a:solidFill>
                  <a:schemeClr val="tx1"/>
                </a:solidFill>
                <a:effectLst/>
                <a:latin typeface="+mn-lt"/>
                <a:ea typeface="+mn-ea"/>
                <a:cs typeface="+mn-cs"/>
              </a:rPr>
              <a:t>Every slave node in a cluster is comprised of resources such as CPU and memory.  The abstract notion of a resource container is used to represent a discreet amount of these resources.  Cluster applications run inside </a:t>
            </a:r>
            <a:r>
              <a:rPr lang="en-US" dirty="0"/>
              <a:t>one or more containers. </a:t>
            </a:r>
          </a:p>
          <a:p>
            <a:endParaRPr lang="en-US" dirty="0"/>
          </a:p>
          <a:p>
            <a:r>
              <a:rPr lang="en-US" dirty="0"/>
              <a:t>Containers are managed and scheduled by YARN.   </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A container’s resources are logically isolated from other containers running on the same machine.</a:t>
            </a:r>
            <a:r>
              <a:rPr lang="en-US" sz="1400" kern="1200" baseline="0" dirty="0">
                <a:solidFill>
                  <a:schemeClr val="tx1"/>
                </a:solidFill>
                <a:effectLst/>
                <a:latin typeface="+mn-lt"/>
                <a:ea typeface="+mn-ea"/>
                <a:cs typeface="+mn-cs"/>
              </a:rPr>
              <a:t>  This isolation </a:t>
            </a:r>
            <a:r>
              <a:rPr lang="en-US" sz="1400" kern="1200" dirty="0">
                <a:solidFill>
                  <a:schemeClr val="tx1"/>
                </a:solidFill>
                <a:effectLst/>
                <a:latin typeface="+mn-lt"/>
                <a:ea typeface="+mn-ea"/>
                <a:cs typeface="+mn-cs"/>
              </a:rPr>
              <a:t>provides strong application multi-tenancy support. </a:t>
            </a:r>
          </a:p>
          <a:p>
            <a:endParaRPr lang="en-US" dirty="0"/>
          </a:p>
          <a:p>
            <a:r>
              <a:rPr lang="en-US" sz="1400" kern="1200" dirty="0">
                <a:solidFill>
                  <a:schemeClr val="tx1"/>
                </a:solidFill>
                <a:effectLst/>
                <a:latin typeface="+mn-lt"/>
                <a:ea typeface="+mn-ea"/>
                <a:cs typeface="+mn-cs"/>
              </a:rPr>
              <a:t>Applications are allocated different sized containers based on application-defined resource requests</a:t>
            </a:r>
            <a:r>
              <a:rPr lang="en-US" dirty="0"/>
              <a:t>, but always within the constraints configured by the Hadoop administrator.</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26</a:t>
            </a:fld>
            <a:endParaRPr lang="en-US" dirty="0">
              <a:solidFill>
                <a:prstClr val="black"/>
              </a:solidFill>
              <a:latin typeface="Calibri"/>
            </a:endParaRPr>
          </a:p>
        </p:txBody>
      </p:sp>
    </p:spTree>
    <p:extLst>
      <p:ext uri="{BB962C8B-B14F-4D97-AF65-F5344CB8AC3E}">
        <p14:creationId xmlns:p14="http://schemas.microsoft.com/office/powerpoint/2010/main" val="118758620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running</a:t>
            </a:r>
            <a:r>
              <a:rPr lang="en-US" baseline="0" dirty="0"/>
              <a:t> Spark Streaming jobs, a Streaming tab will appear in the Spark Application UI. In this view we can see details about each job Spark runs, equating to a </a:t>
            </a:r>
            <a:r>
              <a:rPr lang="en-US" baseline="0" dirty="0" err="1"/>
              <a:t>Dstream</a:t>
            </a:r>
            <a:r>
              <a:rPr lang="en-US" baseline="0" dirty="0"/>
              <a:t> collection and processing.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260</a:t>
            </a:fld>
            <a:endParaRPr lang="en-US" dirty="0"/>
          </a:p>
        </p:txBody>
      </p:sp>
    </p:spTree>
    <p:extLst>
      <p:ext uri="{BB962C8B-B14F-4D97-AF65-F5344CB8AC3E}">
        <p14:creationId xmlns:p14="http://schemas.microsoft.com/office/powerpoint/2010/main" val="400501244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a streaming</a:t>
            </a:r>
            <a:r>
              <a:rPr lang="en-US" baseline="0" dirty="0"/>
              <a:t> job description link results in a page that shows streaming statistics charts for a number of different metrics. Shown on screen here are input rate and scheduling delay. Input Rate is a link that can be clicked to expand the metrics window and show the rate per receiver, if multiple receivers are in use. In our example, only one receiver was in use and active.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261</a:t>
            </a:fld>
            <a:endParaRPr lang="en-US" dirty="0"/>
          </a:p>
        </p:txBody>
      </p:sp>
    </p:spTree>
    <p:extLst>
      <p:ext uri="{BB962C8B-B14F-4D97-AF65-F5344CB8AC3E}">
        <p14:creationId xmlns:p14="http://schemas.microsoft.com/office/powerpoint/2010/main" val="218987694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a:t>
            </a:r>
            <a:r>
              <a:rPr lang="en-US" baseline="0" dirty="0"/>
              <a:t> Spark Streaming charts include scheduling delay, processing time, and total delay. The charts on this page can be particularly useful when troubleshooting performance issues with a Spark Streaming job when you need to understand what the cause of slowness might be.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262</a:t>
            </a:fld>
            <a:endParaRPr lang="en-US" dirty="0"/>
          </a:p>
        </p:txBody>
      </p:sp>
    </p:spTree>
    <p:extLst>
      <p:ext uri="{BB962C8B-B14F-4D97-AF65-F5344CB8AC3E}">
        <p14:creationId xmlns:p14="http://schemas.microsoft.com/office/powerpoint/2010/main" val="10179686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Beneath the charts are a list of batches, with statistics</a:t>
            </a:r>
            <a:r>
              <a:rPr lang="en-US" baseline="0" dirty="0"/>
              <a:t> available about each individual batch and whether the output operation was successful.</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263</a:t>
            </a:fld>
            <a:endParaRPr lang="en-US" dirty="0"/>
          </a:p>
        </p:txBody>
      </p:sp>
    </p:spTree>
    <p:extLst>
      <p:ext uri="{BB962C8B-B14F-4D97-AF65-F5344CB8AC3E}">
        <p14:creationId xmlns:p14="http://schemas.microsoft.com/office/powerpoint/2010/main" val="544047049"/>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Clicking on the batch time link results in a batch details page, where additional information may be found.</a:t>
            </a:r>
          </a:p>
        </p:txBody>
      </p:sp>
      <p:sp>
        <p:nvSpPr>
          <p:cNvPr id="4" name="Slide Number Placeholder 3"/>
          <p:cNvSpPr>
            <a:spLocks noGrp="1"/>
          </p:cNvSpPr>
          <p:nvPr>
            <p:ph type="sldNum" sz="quarter" idx="10"/>
          </p:nvPr>
        </p:nvSpPr>
        <p:spPr/>
        <p:txBody>
          <a:bodyPr/>
          <a:lstStyle/>
          <a:p>
            <a:fld id="{1677E594-4005-43F8-B8F3-453F0010D500}" type="slidenum">
              <a:rPr lang="en-US" smtClean="0"/>
              <a:pPr/>
              <a:t>264</a:t>
            </a:fld>
            <a:endParaRPr lang="en-US" dirty="0"/>
          </a:p>
        </p:txBody>
      </p:sp>
    </p:spTree>
    <p:extLst>
      <p:ext uri="{BB962C8B-B14F-4D97-AF65-F5344CB8AC3E}">
        <p14:creationId xmlns:p14="http://schemas.microsoft.com/office/powerpoint/2010/main" val="226296406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265</a:t>
            </a:fld>
            <a:endParaRPr lang="en-US" dirty="0"/>
          </a:p>
        </p:txBody>
      </p:sp>
    </p:spTree>
    <p:extLst>
      <p:ext uri="{BB962C8B-B14F-4D97-AF65-F5344CB8AC3E}">
        <p14:creationId xmlns:p14="http://schemas.microsoft.com/office/powerpoint/2010/main" val="177831149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266</a:t>
            </a:fld>
            <a:endParaRPr lang="en-US" dirty="0"/>
          </a:p>
        </p:txBody>
      </p:sp>
    </p:spTree>
    <p:extLst>
      <p:ext uri="{BB962C8B-B14F-4D97-AF65-F5344CB8AC3E}">
        <p14:creationId xmlns:p14="http://schemas.microsoft.com/office/powerpoint/2010/main" val="52101230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342900" marR="0" lvl="0" indent="-342900">
              <a:spcBef>
                <a:spcPts val="0"/>
              </a:spcBef>
              <a:spcAft>
                <a:spcPts val="0"/>
              </a:spcAft>
              <a:buFont typeface="+mj-lt"/>
              <a:buAutoNum type="arabicPeriod"/>
            </a:pPr>
            <a:r>
              <a:rPr lang="en-US" sz="1200" dirty="0">
                <a:effectLst/>
                <a:latin typeface="+mn-lt"/>
                <a:ea typeface="ＭＳ 明朝"/>
                <a:cs typeface="Times New Roman"/>
              </a:rPr>
              <a:t>Stages, tasks</a:t>
            </a:r>
          </a:p>
          <a:p>
            <a:pPr marL="342900" marR="0" lvl="0" indent="-342900">
              <a:spcBef>
                <a:spcPts val="0"/>
              </a:spcBef>
              <a:spcAft>
                <a:spcPts val="0"/>
              </a:spcAft>
              <a:buFont typeface="+mj-lt"/>
              <a:buAutoNum type="arabicPeriod"/>
            </a:pPr>
            <a:r>
              <a:rPr lang="en-US" sz="1200" dirty="0">
                <a:effectLst/>
                <a:latin typeface="+mn-lt"/>
                <a:ea typeface="ＭＳ 明朝"/>
                <a:cs typeface="Times New Roman"/>
              </a:rPr>
              <a:t>Action</a:t>
            </a:r>
          </a:p>
          <a:p>
            <a:pPr marL="342900" marR="0" lvl="0" indent="-342900">
              <a:spcBef>
                <a:spcPts val="0"/>
              </a:spcBef>
              <a:spcAft>
                <a:spcPts val="0"/>
              </a:spcAft>
              <a:buFont typeface="+mj-lt"/>
              <a:buAutoNum type="arabicPeriod"/>
            </a:pPr>
            <a:r>
              <a:rPr lang="en-US" sz="1200" dirty="0">
                <a:effectLst/>
                <a:latin typeface="+mn-lt"/>
                <a:ea typeface="ＭＳ 明朝"/>
                <a:cs typeface="Times New Roman"/>
              </a:rPr>
              <a:t>DAG</a:t>
            </a:r>
            <a:r>
              <a:rPr lang="en-US" sz="1200" baseline="0" dirty="0">
                <a:effectLst/>
                <a:latin typeface="+mn-lt"/>
                <a:ea typeface="ＭＳ 明朝"/>
                <a:cs typeface="Times New Roman"/>
              </a:rPr>
              <a:t> Scheduler</a:t>
            </a:r>
            <a:endParaRPr lang="en-US" sz="1200" dirty="0">
              <a:effectLst/>
              <a:latin typeface="+mn-lt"/>
              <a:ea typeface="ＭＳ 明朝"/>
              <a:cs typeface="Times New Roman"/>
            </a:endParaRPr>
          </a:p>
          <a:p>
            <a:pPr marL="342900" marR="0" lvl="0" indent="-342900">
              <a:spcBef>
                <a:spcPts val="0"/>
              </a:spcBef>
              <a:spcAft>
                <a:spcPts val="0"/>
              </a:spcAft>
              <a:buFont typeface="+mj-lt"/>
              <a:buAutoNum type="arabicPeriod"/>
            </a:pPr>
            <a:r>
              <a:rPr lang="en-US" baseline="0" dirty="0"/>
              <a:t>4040</a:t>
            </a:r>
          </a:p>
          <a:p>
            <a:pPr marL="342900" marR="0" lvl="0" indent="-342900">
              <a:spcBef>
                <a:spcPts val="0"/>
              </a:spcBef>
              <a:spcAft>
                <a:spcPts val="0"/>
              </a:spcAft>
              <a:buFont typeface="+mj-lt"/>
              <a:buAutoNum type="arabicPeriod"/>
            </a:pPr>
            <a:r>
              <a:rPr lang="en-US" baseline="0" dirty="0"/>
              <a:t>4041</a:t>
            </a:r>
          </a:p>
          <a:p>
            <a:pPr marL="342900" marR="0" lvl="0" indent="-342900">
              <a:spcBef>
                <a:spcPts val="0"/>
              </a:spcBef>
              <a:spcAft>
                <a:spcPts val="0"/>
              </a:spcAft>
              <a:buFont typeface="+mj-lt"/>
              <a:buAutoNum type="arabicPeriod"/>
            </a:pPr>
            <a:r>
              <a:rPr lang="en-US" baseline="0" dirty="0"/>
              <a:t>SQL and Streaming</a:t>
            </a:r>
          </a:p>
          <a:p>
            <a:pPr marL="342900" marR="0" lvl="0" indent="-342900">
              <a:spcBef>
                <a:spcPts val="0"/>
              </a:spcBef>
              <a:spcAft>
                <a:spcPts val="0"/>
              </a:spcAft>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267</a:t>
            </a:fld>
            <a:endParaRPr lang="en-US" dirty="0"/>
          </a:p>
        </p:txBody>
      </p:sp>
    </p:spTree>
    <p:extLst>
      <p:ext uri="{BB962C8B-B14F-4D97-AF65-F5344CB8AC3E}">
        <p14:creationId xmlns:p14="http://schemas.microsoft.com/office/powerpoint/2010/main" val="326561119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268</a:t>
            </a:fld>
            <a:endParaRPr lang="en-US" dirty="0"/>
          </a:p>
        </p:txBody>
      </p:sp>
    </p:spTree>
    <p:extLst>
      <p:ext uri="{BB962C8B-B14F-4D97-AF65-F5344CB8AC3E}">
        <p14:creationId xmlns:p14="http://schemas.microsoft.com/office/powerpoint/2010/main" val="597333630"/>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269</a:t>
            </a:fld>
            <a:endParaRPr lang="en-US" dirty="0"/>
          </a:p>
        </p:txBody>
      </p:sp>
    </p:spTree>
    <p:extLst>
      <p:ext uri="{BB962C8B-B14F-4D97-AF65-F5344CB8AC3E}">
        <p14:creationId xmlns:p14="http://schemas.microsoft.com/office/powerpoint/2010/main" val="899708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27</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270</a:t>
            </a:fld>
            <a:endParaRPr lang="en-US"/>
          </a:p>
        </p:txBody>
      </p:sp>
    </p:spTree>
    <p:extLst>
      <p:ext uri="{BB962C8B-B14F-4D97-AF65-F5344CB8AC3E}">
        <p14:creationId xmlns:p14="http://schemas.microsoft.com/office/powerpoint/2010/main" val="447858410"/>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Explain why </a:t>
            </a:r>
            <a:r>
              <a:rPr lang="en-US" dirty="0" err="1"/>
              <a:t>mapPartitions</a:t>
            </a:r>
            <a:r>
              <a:rPr lang="en-US" dirty="0"/>
              <a:t> usually</a:t>
            </a:r>
            <a:r>
              <a:rPr lang="en-US" baseline="0" dirty="0"/>
              <a:t> performs better than map</a:t>
            </a:r>
          </a:p>
          <a:p>
            <a:pPr marL="171450" indent="-171450">
              <a:buFont typeface="Arial" panose="020B0604020202020204" pitchFamily="34" charset="0"/>
              <a:buChar char="•"/>
            </a:pPr>
            <a:r>
              <a:rPr lang="en-US" baseline="0" dirty="0"/>
              <a:t>Describe how to repartition RDDs and how this can improve performance</a:t>
            </a:r>
          </a:p>
          <a:p>
            <a:pPr marL="171450" indent="-171450">
              <a:buFont typeface="Arial" panose="020B0604020202020204" pitchFamily="34" charset="0"/>
              <a:buChar char="•"/>
            </a:pPr>
            <a:r>
              <a:rPr lang="en-US" baseline="0" dirty="0"/>
              <a:t>Explain the different caching options available </a:t>
            </a:r>
          </a:p>
          <a:p>
            <a:pPr marL="171450" indent="-171450">
              <a:buFont typeface="Arial" panose="020B0604020202020204" pitchFamily="34" charset="0"/>
              <a:buChar char="•"/>
            </a:pPr>
            <a:r>
              <a:rPr lang="en-US" baseline="0" dirty="0"/>
              <a:t>Describe how </a:t>
            </a:r>
            <a:r>
              <a:rPr lang="en-US" baseline="0" dirty="0" err="1"/>
              <a:t>checkpointing</a:t>
            </a:r>
            <a:r>
              <a:rPr lang="en-US" baseline="0" dirty="0"/>
              <a:t> can reduce recovery time in the event of loosing an executor</a:t>
            </a:r>
          </a:p>
          <a:p>
            <a:pPr marL="171450" indent="-171450">
              <a:buFont typeface="Arial" panose="020B0604020202020204" pitchFamily="34" charset="0"/>
              <a:buChar char="•"/>
            </a:pPr>
            <a:r>
              <a:rPr lang="en-US" baseline="0" dirty="0"/>
              <a:t>Describe situations where broadcasting increases runtime efficiencies</a:t>
            </a:r>
          </a:p>
          <a:p>
            <a:pPr marL="171450" indent="-171450">
              <a:buFont typeface="Arial" panose="020B0604020202020204" pitchFamily="34" charset="0"/>
              <a:buChar char="•"/>
            </a:pPr>
            <a:r>
              <a:rPr lang="en-US" baseline="0" dirty="0"/>
              <a:t>Detail the options available for configuring executors </a:t>
            </a:r>
            <a:endParaRPr lang="en-US" dirty="0"/>
          </a:p>
          <a:p>
            <a:pPr marL="171450" indent="-171450">
              <a:buFont typeface="Arial" panose="020B0604020202020204" pitchFamily="34" charset="0"/>
              <a:buChar char="•"/>
            </a:pPr>
            <a:r>
              <a:rPr lang="en-US" dirty="0"/>
              <a:t>Explain the purpose and function of YARN</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271</a:t>
            </a:fld>
            <a:endParaRPr lang="en-US" dirty="0"/>
          </a:p>
        </p:txBody>
      </p:sp>
    </p:spTree>
    <p:extLst>
      <p:ext uri="{BB962C8B-B14F-4D97-AF65-F5344CB8AC3E}">
        <p14:creationId xmlns:p14="http://schemas.microsoft.com/office/powerpoint/2010/main" val="44012518"/>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272</a:t>
            </a:fld>
            <a:endParaRPr lang="en-US"/>
          </a:p>
        </p:txBody>
      </p:sp>
    </p:spTree>
    <p:extLst>
      <p:ext uri="{BB962C8B-B14F-4D97-AF65-F5344CB8AC3E}">
        <p14:creationId xmlns:p14="http://schemas.microsoft.com/office/powerpoint/2010/main" val="3338075533"/>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mapper transformations are narrow operations which benefit from</a:t>
            </a:r>
            <a:r>
              <a:rPr lang="en-US" baseline="0" dirty="0"/>
              <a:t> partitions being operated on independently from each other.</a:t>
            </a:r>
            <a:endParaRPr lang="en-US" dirty="0"/>
          </a:p>
          <a:p>
            <a:endParaRPr lang="en-US" dirty="0"/>
          </a:p>
          <a:p>
            <a:r>
              <a:rPr lang="en-US" dirty="0"/>
              <a:t>The </a:t>
            </a:r>
            <a:r>
              <a:rPr lang="en-US" dirty="0" err="1"/>
              <a:t>mapPartitions</a:t>
            </a:r>
            <a:r>
              <a:rPr lang="en-US" dirty="0"/>
              <a:t> API is a special kind of map transformation that can be used when</a:t>
            </a:r>
            <a:r>
              <a:rPr lang="en-US" baseline="0" dirty="0"/>
              <a:t> both the inputs and outputs are </a:t>
            </a:r>
            <a:r>
              <a:rPr lang="en-US" baseline="0" dirty="0" err="1"/>
              <a:t>iterable</a:t>
            </a:r>
            <a:r>
              <a:rPr lang="en-US" dirty="0"/>
              <a:t>. It operates at the RDD partition level.</a:t>
            </a:r>
            <a:r>
              <a:rPr lang="en-US" baseline="0" dirty="0"/>
              <a:t> The map API, in contrast, operates at the element level. To see why that can matter, let's look at an example:</a:t>
            </a:r>
          </a:p>
          <a:p>
            <a:endParaRPr lang="en-US" baseline="0" dirty="0"/>
          </a:p>
          <a:p>
            <a:r>
              <a:rPr lang="en-US" baseline="0" dirty="0"/>
              <a:t>You want to initialize a database connection when mapping an RDD that contains 2,000,000 elements and is spread across four RDD partitions. If we use the map API to accomplish this, each element will require a database connection to be made which results in 2,000,000 initializations. However, if we use the </a:t>
            </a:r>
            <a:r>
              <a:rPr lang="en-US" baseline="0" dirty="0" err="1"/>
              <a:t>mapPartitions</a:t>
            </a:r>
            <a:r>
              <a:rPr lang="en-US" baseline="0" dirty="0"/>
              <a:t> API, each whole partition gets sent to the mapper’s function at once, resulting in only four database connection initializations. Once initialized, the elements in the partition can then be iterated through and transformed. This reduction in the number of initializations that must take place can result in significantly improved performance. </a:t>
            </a:r>
          </a:p>
          <a:p>
            <a:endParaRPr lang="en-US" baseline="0" dirty="0"/>
          </a:p>
          <a:p>
            <a:r>
              <a:rPr lang="en-US" baseline="0" dirty="0"/>
              <a:t>As a simple (but not perfect, since this would be better done with a reducer) example of how this works, take a look at the following code:</a:t>
            </a:r>
          </a:p>
          <a:p>
            <a:endParaRPr lang="en-US" baseline="0" dirty="0"/>
          </a:p>
          <a:p>
            <a:pPr marL="0" indent="0">
              <a:buNone/>
            </a:pPr>
            <a:r>
              <a:rPr lang="en-US" sz="1200" dirty="0">
                <a:latin typeface="Courier New"/>
                <a:cs typeface="Courier New"/>
              </a:rPr>
              <a:t>rdd1 = </a:t>
            </a:r>
            <a:r>
              <a:rPr lang="en-US" sz="1200" dirty="0" err="1">
                <a:latin typeface="Courier New"/>
                <a:cs typeface="Courier New"/>
              </a:rPr>
              <a:t>sc.parallelize</a:t>
            </a:r>
            <a:r>
              <a:rPr lang="en-US" sz="1200" dirty="0">
                <a:latin typeface="Courier New"/>
                <a:cs typeface="Courier New"/>
              </a:rPr>
              <a:t>((1,2,3,4,5,6,7,8),2)</a:t>
            </a:r>
          </a:p>
          <a:p>
            <a:pPr marL="0" indent="0">
              <a:buNone/>
            </a:pPr>
            <a:r>
              <a:rPr lang="en-US" sz="1200" dirty="0">
                <a:latin typeface="Courier New"/>
                <a:cs typeface="Courier New"/>
              </a:rPr>
              <a:t>rdd1.mapPartitions(lambda x: [sum(x)]).collect()</a:t>
            </a:r>
          </a:p>
          <a:p>
            <a:pPr marL="0" indent="0">
              <a:buNone/>
            </a:pPr>
            <a:r>
              <a:rPr lang="fr-FR" sz="1200" dirty="0">
                <a:latin typeface="Courier New"/>
                <a:cs typeface="Courier New"/>
              </a:rPr>
              <a:t>[(10, 26)]</a:t>
            </a:r>
            <a:endParaRPr lang="en-US" sz="1200" dirty="0">
              <a:latin typeface="Courier New"/>
              <a:cs typeface="Courier New"/>
            </a:endParaRPr>
          </a:p>
          <a:p>
            <a:endParaRPr lang="en-US" baseline="0" dirty="0"/>
          </a:p>
          <a:p>
            <a:r>
              <a:rPr lang="en-US" baseline="0" dirty="0"/>
              <a:t>The first line creates rdd1 as an </a:t>
            </a:r>
            <a:r>
              <a:rPr lang="en-US" baseline="0" dirty="0" err="1"/>
              <a:t>iterable</a:t>
            </a:r>
            <a:r>
              <a:rPr lang="en-US" baseline="0" dirty="0"/>
              <a:t> list of numbers, and tells Spark to split this into two partitions. The next line uses </a:t>
            </a:r>
            <a:r>
              <a:rPr lang="en-US" baseline="0" dirty="0" err="1"/>
              <a:t>mapPartitions</a:t>
            </a:r>
            <a:r>
              <a:rPr lang="en-US" baseline="0" dirty="0"/>
              <a:t>() to sum the values in each partition and return the individual results. If these results needed to be further combined, the output could have been saved as a new RDD by changing the second line as follows:</a:t>
            </a:r>
          </a:p>
          <a:p>
            <a:endParaRPr lang="en-US" baseline="0" dirty="0"/>
          </a:p>
          <a:p>
            <a:r>
              <a:rPr lang="en-US" dirty="0"/>
              <a:t>rdd2 = </a:t>
            </a:r>
            <a:r>
              <a:rPr lang="en-US" sz="1200" dirty="0">
                <a:latin typeface="Courier New"/>
                <a:cs typeface="Courier New"/>
              </a:rPr>
              <a:t>rdd1.mapPartitions(lambda x: [sum(x)])</a:t>
            </a:r>
          </a:p>
          <a:p>
            <a:endParaRPr lang="en-US" sz="1200" dirty="0">
              <a:latin typeface="Courier New"/>
              <a:cs typeface="Courier New"/>
            </a:endParaRPr>
          </a:p>
          <a:p>
            <a:r>
              <a:rPr lang="en-US" sz="1200" b="1" dirty="0">
                <a:latin typeface="Courier New"/>
                <a:cs typeface="Courier New"/>
              </a:rPr>
              <a:t>Note: </a:t>
            </a:r>
            <a:r>
              <a:rPr lang="en-US" sz="1200" dirty="0">
                <a:latin typeface="Courier New"/>
                <a:cs typeface="Courier New"/>
              </a:rPr>
              <a:t>The brackets</a:t>
            </a:r>
            <a:r>
              <a:rPr lang="en-US" sz="1200" baseline="0" dirty="0">
                <a:latin typeface="Courier New"/>
                <a:cs typeface="Courier New"/>
              </a:rPr>
              <a:t> around sum(x) are required in this example because the input *and* output of </a:t>
            </a:r>
            <a:r>
              <a:rPr lang="en-US" sz="1200" baseline="0" dirty="0" err="1">
                <a:latin typeface="Courier New"/>
                <a:cs typeface="Courier New"/>
              </a:rPr>
              <a:t>mapPartitions</a:t>
            </a:r>
            <a:r>
              <a:rPr lang="en-US" sz="1200" baseline="0" dirty="0">
                <a:latin typeface="Courier New"/>
                <a:cs typeface="Courier New"/>
              </a:rPr>
              <a:t>() must be </a:t>
            </a:r>
            <a:r>
              <a:rPr lang="en-US" sz="1200" baseline="0" dirty="0" err="1">
                <a:latin typeface="Courier New"/>
                <a:cs typeface="Courier New"/>
              </a:rPr>
              <a:t>iterable</a:t>
            </a:r>
            <a:r>
              <a:rPr lang="en-US" sz="1200" baseline="0" dirty="0">
                <a:latin typeface="Courier New"/>
                <a:cs typeface="Courier New"/>
              </a:rPr>
              <a:t>. Without the brackets to keep the individual partition values separate, the function would attempt to return a number rather than a list of results, and as such would fail. If the total sum was needed, you would need to perform an additional operation on rdd2 (from the modification to line 2 above) in order to compute it such as the operation below.</a:t>
            </a:r>
          </a:p>
          <a:p>
            <a:endParaRPr lang="en-US" sz="1200" baseline="0" dirty="0">
              <a:latin typeface="Courier New"/>
              <a:cs typeface="Courier New"/>
            </a:endParaRPr>
          </a:p>
          <a:p>
            <a:r>
              <a:rPr lang="en-US" sz="1200" kern="1200" dirty="0">
                <a:solidFill>
                  <a:schemeClr val="tx1"/>
                </a:solidFill>
                <a:latin typeface="+mn-lt"/>
                <a:ea typeface="+mn-ea"/>
                <a:cs typeface="+mn-cs"/>
              </a:rPr>
              <a:t>rdd1.mapPartitions(lambda x: [sum(x)]).reduce(lambda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 or just rdd1.reduce(lambda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in the first place if not trying to explain </a:t>
            </a:r>
            <a:r>
              <a:rPr lang="en-US" sz="1200" kern="1200" dirty="0" err="1">
                <a:solidFill>
                  <a:schemeClr val="tx1"/>
                </a:solidFill>
                <a:latin typeface="+mn-lt"/>
                <a:ea typeface="+mn-ea"/>
                <a:cs typeface="+mn-cs"/>
              </a:rPr>
              <a:t>mapPartitions</a:t>
            </a:r>
            <a:endParaRPr lang="en-US" sz="1200" kern="1200" dirty="0">
              <a:solidFill>
                <a:schemeClr val="tx1"/>
              </a:solidFill>
              <a:latin typeface="+mn-lt"/>
              <a:ea typeface="+mn-ea"/>
              <a:cs typeface="+mn-cs"/>
            </a:endParaRPr>
          </a:p>
          <a:p>
            <a:endParaRPr lang="en-US" sz="1200" baseline="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273</a:t>
            </a:fld>
            <a:endParaRPr lang="en-US" dirty="0">
              <a:solidFill>
                <a:prstClr val="black"/>
              </a:solidFill>
              <a:latin typeface="Calibri"/>
            </a:endParaRPr>
          </a:p>
        </p:txBody>
      </p:sp>
    </p:spTree>
    <p:extLst>
      <p:ext uri="{BB962C8B-B14F-4D97-AF65-F5344CB8AC3E}">
        <p14:creationId xmlns:p14="http://schemas.microsoft.com/office/powerpoint/2010/main" val="1927915338"/>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mapper transformations are narrow operations which benefit from</a:t>
            </a:r>
            <a:r>
              <a:rPr lang="en-US" baseline="0" dirty="0"/>
              <a:t> partitions being operated on independently from each other.</a:t>
            </a:r>
            <a:endParaRPr lang="en-US" dirty="0"/>
          </a:p>
          <a:p>
            <a:endParaRPr lang="en-US" dirty="0"/>
          </a:p>
          <a:p>
            <a:r>
              <a:rPr lang="en-US" dirty="0"/>
              <a:t>The </a:t>
            </a:r>
            <a:r>
              <a:rPr lang="en-US" dirty="0" err="1"/>
              <a:t>mapPartitions</a:t>
            </a:r>
            <a:r>
              <a:rPr lang="en-US" dirty="0"/>
              <a:t> API is a special kind of map transformation that can be used when</a:t>
            </a:r>
            <a:r>
              <a:rPr lang="en-US" baseline="0" dirty="0"/>
              <a:t> both the inputs and outputs are </a:t>
            </a:r>
            <a:r>
              <a:rPr lang="en-US" baseline="0" dirty="0" err="1"/>
              <a:t>iterable</a:t>
            </a:r>
            <a:r>
              <a:rPr lang="en-US" dirty="0"/>
              <a:t>. It operates at the RDD partition level.</a:t>
            </a:r>
            <a:r>
              <a:rPr lang="en-US" baseline="0" dirty="0"/>
              <a:t> The map API, in contrast, operates at the element level. To see why that can matter, let's look at an example:</a:t>
            </a:r>
          </a:p>
          <a:p>
            <a:endParaRPr lang="en-US" baseline="0" dirty="0"/>
          </a:p>
          <a:p>
            <a:r>
              <a:rPr lang="en-US" baseline="0" dirty="0"/>
              <a:t>You want to initialize a database connection when mapping an RDD that contains 2,000,000 elements and is spread across four RDD partitions. If we use the map API to accomplish this, each element will require a database connection to be made which results in 2,000,000 initializations. However, if we use the </a:t>
            </a:r>
            <a:r>
              <a:rPr lang="en-US" baseline="0" dirty="0" err="1"/>
              <a:t>mapPartitions</a:t>
            </a:r>
            <a:r>
              <a:rPr lang="en-US" baseline="0" dirty="0"/>
              <a:t> API, each whole partition gets sent to the mapper’s function at once, resulting in only four database connection initializations. Once initialized, the elements in the partition can then be iterated through and transformed. This reduction in the number of initializations that must take place can result in significantly improved performance. </a:t>
            </a:r>
          </a:p>
          <a:p>
            <a:endParaRPr lang="en-US" baseline="0" dirty="0"/>
          </a:p>
          <a:p>
            <a:r>
              <a:rPr lang="en-US" baseline="0" dirty="0"/>
              <a:t>As a simple (but not perfect, since this would be better done with a reducer) example of how this works, take a look at the following code:</a:t>
            </a:r>
          </a:p>
          <a:p>
            <a:endParaRPr lang="en-US" baseline="0" dirty="0"/>
          </a:p>
          <a:p>
            <a:pPr marL="0" indent="0">
              <a:buNone/>
            </a:pPr>
            <a:r>
              <a:rPr lang="en-US" sz="1200" dirty="0">
                <a:latin typeface="Courier New"/>
                <a:cs typeface="Courier New"/>
              </a:rPr>
              <a:t>rdd1 = </a:t>
            </a:r>
            <a:r>
              <a:rPr lang="en-US" sz="1200" dirty="0" err="1">
                <a:latin typeface="Courier New"/>
                <a:cs typeface="Courier New"/>
              </a:rPr>
              <a:t>sc.parallelize</a:t>
            </a:r>
            <a:r>
              <a:rPr lang="en-US" sz="1200" dirty="0">
                <a:latin typeface="Courier New"/>
                <a:cs typeface="Courier New"/>
              </a:rPr>
              <a:t>((1,2,3,4,5,6,7,8),2)</a:t>
            </a:r>
          </a:p>
          <a:p>
            <a:pPr marL="0" indent="0">
              <a:buNone/>
            </a:pPr>
            <a:r>
              <a:rPr lang="en-US" sz="1200" dirty="0">
                <a:latin typeface="Courier New"/>
                <a:cs typeface="Courier New"/>
              </a:rPr>
              <a:t>rdd1.mapPartitions(lambda x: [sum(x)]).collect()</a:t>
            </a:r>
          </a:p>
          <a:p>
            <a:pPr marL="0" indent="0">
              <a:buNone/>
            </a:pPr>
            <a:r>
              <a:rPr lang="fr-FR" sz="1200" dirty="0">
                <a:latin typeface="Courier New"/>
                <a:cs typeface="Courier New"/>
              </a:rPr>
              <a:t>[(10, 26)]</a:t>
            </a:r>
            <a:endParaRPr lang="en-US" sz="1200" dirty="0">
              <a:latin typeface="Courier New"/>
              <a:cs typeface="Courier New"/>
            </a:endParaRPr>
          </a:p>
          <a:p>
            <a:endParaRPr lang="en-US" baseline="0" dirty="0"/>
          </a:p>
          <a:p>
            <a:r>
              <a:rPr lang="en-US" baseline="0" dirty="0"/>
              <a:t>The first line creates rdd1 as an </a:t>
            </a:r>
            <a:r>
              <a:rPr lang="en-US" baseline="0" dirty="0" err="1"/>
              <a:t>iterable</a:t>
            </a:r>
            <a:r>
              <a:rPr lang="en-US" baseline="0" dirty="0"/>
              <a:t> list of numbers, and tells Spark to split this into two partitions. The next line uses </a:t>
            </a:r>
            <a:r>
              <a:rPr lang="en-US" baseline="0" dirty="0" err="1"/>
              <a:t>mapPartitions</a:t>
            </a:r>
            <a:r>
              <a:rPr lang="en-US" baseline="0" dirty="0"/>
              <a:t>() to sum the values in each partition and return the individual results. If these results needed to be further combined, the output could have been saved as a new RDD by changing the second line as follows:</a:t>
            </a:r>
          </a:p>
          <a:p>
            <a:endParaRPr lang="en-US" baseline="0" dirty="0"/>
          </a:p>
          <a:p>
            <a:r>
              <a:rPr lang="en-US" dirty="0"/>
              <a:t>rdd2 = </a:t>
            </a:r>
            <a:r>
              <a:rPr lang="en-US" sz="1200" dirty="0">
                <a:latin typeface="Courier New"/>
                <a:cs typeface="Courier New"/>
              </a:rPr>
              <a:t>rdd1.mapPartitions(lambda x: [sum(x)])</a:t>
            </a:r>
          </a:p>
          <a:p>
            <a:endParaRPr lang="en-US" sz="1200" dirty="0">
              <a:latin typeface="Courier New"/>
              <a:cs typeface="Courier New"/>
            </a:endParaRPr>
          </a:p>
          <a:p>
            <a:r>
              <a:rPr lang="en-US" sz="1200" b="1" dirty="0">
                <a:latin typeface="Courier New"/>
                <a:cs typeface="Courier New"/>
              </a:rPr>
              <a:t>Note: </a:t>
            </a:r>
            <a:r>
              <a:rPr lang="en-US" sz="1200" dirty="0">
                <a:latin typeface="Courier New"/>
                <a:cs typeface="Courier New"/>
              </a:rPr>
              <a:t>The brackets</a:t>
            </a:r>
            <a:r>
              <a:rPr lang="en-US" sz="1200" baseline="0" dirty="0">
                <a:latin typeface="Courier New"/>
                <a:cs typeface="Courier New"/>
              </a:rPr>
              <a:t> around sum(x) are required in this example because the input *and* output of </a:t>
            </a:r>
            <a:r>
              <a:rPr lang="en-US" sz="1200" baseline="0" dirty="0" err="1">
                <a:latin typeface="Courier New"/>
                <a:cs typeface="Courier New"/>
              </a:rPr>
              <a:t>mapPartitions</a:t>
            </a:r>
            <a:r>
              <a:rPr lang="en-US" sz="1200" baseline="0" dirty="0">
                <a:latin typeface="Courier New"/>
                <a:cs typeface="Courier New"/>
              </a:rPr>
              <a:t>() must be </a:t>
            </a:r>
            <a:r>
              <a:rPr lang="en-US" sz="1200" baseline="0" dirty="0" err="1">
                <a:latin typeface="Courier New"/>
                <a:cs typeface="Courier New"/>
              </a:rPr>
              <a:t>iterable</a:t>
            </a:r>
            <a:r>
              <a:rPr lang="en-US" sz="1200" baseline="0" dirty="0">
                <a:latin typeface="Courier New"/>
                <a:cs typeface="Courier New"/>
              </a:rPr>
              <a:t>. Without the brackets to keep the individual partition values separate, the function would attempt to return a number rather than a list of results, and as such would fail. If the total sum was needed, you would need to perform an additional operation on rdd2 (from the modification to line 2 above) in order to compute it such as the operation below.</a:t>
            </a:r>
          </a:p>
          <a:p>
            <a:endParaRPr lang="en-US" sz="1200" baseline="0" dirty="0">
              <a:latin typeface="Courier New"/>
              <a:cs typeface="Courier New"/>
            </a:endParaRPr>
          </a:p>
          <a:p>
            <a:r>
              <a:rPr lang="en-US" sz="1200" kern="1200" dirty="0">
                <a:solidFill>
                  <a:schemeClr val="tx1"/>
                </a:solidFill>
                <a:latin typeface="+mn-lt"/>
                <a:ea typeface="+mn-ea"/>
                <a:cs typeface="+mn-cs"/>
              </a:rPr>
              <a:t>rdd1.mapPartitions(lambda x: [sum(x)]).reduce(lambda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 or just rdd1.reduce(lambda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 in the first place if not trying to explain </a:t>
            </a:r>
            <a:r>
              <a:rPr lang="en-US" sz="1200" kern="1200" dirty="0" err="1">
                <a:solidFill>
                  <a:schemeClr val="tx1"/>
                </a:solidFill>
                <a:latin typeface="+mn-lt"/>
                <a:ea typeface="+mn-ea"/>
                <a:cs typeface="+mn-cs"/>
              </a:rPr>
              <a:t>mapPartitions</a:t>
            </a:r>
            <a:endParaRPr lang="en-US" sz="1200" kern="1200" dirty="0">
              <a:solidFill>
                <a:schemeClr val="tx1"/>
              </a:solidFill>
              <a:latin typeface="+mn-lt"/>
              <a:ea typeface="+mn-ea"/>
              <a:cs typeface="+mn-cs"/>
            </a:endParaRPr>
          </a:p>
          <a:p>
            <a:endParaRPr lang="en-US" sz="1200" baseline="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274</a:t>
            </a:fld>
            <a:endParaRPr lang="en-US" dirty="0">
              <a:solidFill>
                <a:prstClr val="black"/>
              </a:solidFill>
              <a:latin typeface="Calibri"/>
            </a:endParaRPr>
          </a:p>
        </p:txBody>
      </p:sp>
    </p:spTree>
    <p:extLst>
      <p:ext uri="{BB962C8B-B14F-4D97-AF65-F5344CB8AC3E}">
        <p14:creationId xmlns:p14="http://schemas.microsoft.com/office/powerpoint/2010/main" val="305029374"/>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275</a:t>
            </a:fld>
            <a:endParaRPr lang="en-US"/>
          </a:p>
        </p:txBody>
      </p:sp>
    </p:spTree>
    <p:extLst>
      <p:ext uri="{BB962C8B-B14F-4D97-AF65-F5344CB8AC3E}">
        <p14:creationId xmlns:p14="http://schemas.microsoft.com/office/powerpoint/2010/main" val="176871314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dataset</a:t>
            </a:r>
            <a:r>
              <a:rPr lang="en-US" baseline="0" dirty="0"/>
              <a:t> has no parent, such as from a </a:t>
            </a:r>
            <a:r>
              <a:rPr lang="en-US" baseline="0" dirty="0" err="1"/>
              <a:t>sc.parallelize</a:t>
            </a:r>
            <a:r>
              <a:rPr lang="en-US" baseline="0" dirty="0"/>
              <a:t>() operation, then the total number of CPU cores across all the executor YARN containers for the full Spark application is used unless the value is less than two (the minimum number of partitions).  The </a:t>
            </a:r>
            <a:r>
              <a:rPr lang="en-US" baseline="0" dirty="0" err="1"/>
              <a:t>spark.default.parallelism</a:t>
            </a:r>
            <a:r>
              <a:rPr lang="en-US" baseline="0" dirty="0"/>
              <a:t> property could be set (as described in http://</a:t>
            </a:r>
            <a:r>
              <a:rPr lang="en-US" baseline="0" dirty="0" err="1"/>
              <a:t>spark.apache.org</a:t>
            </a:r>
            <a:r>
              <a:rPr lang="en-US" baseline="0" dirty="0"/>
              <a:t>/docs/latest/</a:t>
            </a:r>
            <a:r>
              <a:rPr lang="en-US" baseline="0" dirty="0" err="1"/>
              <a:t>configuration.html</a:t>
            </a:r>
            <a:r>
              <a:rPr lang="en-US" baseline="0" dirty="0"/>
              <a:t>) for each application to override this.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Spark’s goal of aligning the RDD’s number of partitions to that of the cores available is based on the intention of making sure no resources are idle when an operation on the RDD is being performed.  </a:t>
            </a:r>
          </a:p>
          <a:p>
            <a:endParaRPr lang="en-US" baseline="0" dirty="0"/>
          </a:p>
          <a:p>
            <a:r>
              <a:rPr lang="en-US" baseline="0" dirty="0"/>
              <a:t>For small datasets running in very resource-intensive Spark applications this could mean partitions that very shallow - or in other words, partitions that have a small number of elements, or in extreme cases, no elements.  Depending on circumstances, this can either improve or hurt performance. This will be discussed in more detail shortly.</a:t>
            </a:r>
          </a:p>
          <a:p>
            <a:endParaRPr lang="en-US" baseline="0" dirty="0"/>
          </a:p>
          <a:p>
            <a:r>
              <a:rPr lang="en-US" baseline="0" dirty="0"/>
              <a:t>The parallelize operation can take an optional parameter to make the number of partitions larger or smaller than the default value for the application.</a:t>
            </a:r>
          </a:p>
          <a:p>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sc.defaultParallelism</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4</a:t>
            </a:r>
          </a:p>
          <a:p>
            <a:endParaRPr lang="it-IT" sz="1200" kern="1200" dirty="0">
              <a:solidFill>
                <a:schemeClr val="tx1"/>
              </a:solidFill>
              <a:latin typeface="+mn-lt"/>
              <a:ea typeface="+mn-ea"/>
              <a:cs typeface="+mn-cs"/>
            </a:endParaRPr>
          </a:p>
          <a:p>
            <a:r>
              <a:rPr lang="it-IT" sz="1200" kern="1200" dirty="0">
                <a:solidFill>
                  <a:schemeClr val="tx1"/>
                </a:solidFill>
                <a:latin typeface="+mn-lt"/>
                <a:ea typeface="+mn-ea"/>
                <a:cs typeface="+mn-cs"/>
              </a:rPr>
              <a:t>rdd1 = sc.parallelize((1,2,3,4,5,6))</a:t>
            </a:r>
          </a:p>
          <a:p>
            <a:r>
              <a:rPr lang="it-IT" sz="1200" kern="1200" dirty="0">
                <a:solidFill>
                  <a:schemeClr val="tx1"/>
                </a:solidFill>
                <a:latin typeface="+mn-lt"/>
                <a:ea typeface="+mn-ea"/>
                <a:cs typeface="+mn-cs"/>
              </a:rPr>
              <a:t>rdd1.getNumPartitions()</a:t>
            </a:r>
          </a:p>
          <a:p>
            <a:r>
              <a:rPr lang="it-IT" sz="1200" kern="1200" dirty="0">
                <a:solidFill>
                  <a:schemeClr val="tx1"/>
                </a:solidFill>
                <a:latin typeface="+mn-lt"/>
                <a:ea typeface="+mn-ea"/>
                <a:cs typeface="+mn-cs"/>
              </a:rPr>
              <a:t>4</a:t>
            </a:r>
          </a:p>
          <a:p>
            <a:endParaRPr lang="it-IT" sz="1200" kern="1200" dirty="0">
              <a:solidFill>
                <a:schemeClr val="tx1"/>
              </a:solidFill>
              <a:latin typeface="+mn-lt"/>
              <a:ea typeface="+mn-ea"/>
              <a:cs typeface="+mn-cs"/>
            </a:endParaRPr>
          </a:p>
          <a:p>
            <a:r>
              <a:rPr lang="it-IT" sz="1200" kern="1200" dirty="0">
                <a:solidFill>
                  <a:schemeClr val="tx1"/>
                </a:solidFill>
                <a:latin typeface="+mn-lt"/>
                <a:ea typeface="+mn-ea"/>
                <a:cs typeface="+mn-cs"/>
              </a:rPr>
              <a:t>rdd1 = sc.parallelize((1,2,3,4,5,6),numSlices=8)</a:t>
            </a:r>
          </a:p>
          <a:p>
            <a:r>
              <a:rPr lang="it-IT" sz="1200" kern="1200" dirty="0">
                <a:solidFill>
                  <a:schemeClr val="tx1"/>
                </a:solidFill>
                <a:latin typeface="+mn-lt"/>
                <a:ea typeface="+mn-ea"/>
                <a:cs typeface="+mn-cs"/>
              </a:rPr>
              <a:t>rdd1.getNumPartitions()</a:t>
            </a:r>
          </a:p>
          <a:p>
            <a:r>
              <a:rPr lang="it-IT" sz="1200" kern="1200" dirty="0">
                <a:solidFill>
                  <a:schemeClr val="tx1"/>
                </a:solidFill>
                <a:latin typeface="+mn-lt"/>
                <a:ea typeface="+mn-ea"/>
                <a:cs typeface="+mn-cs"/>
              </a:rPr>
              <a:t>8</a:t>
            </a:r>
          </a:p>
          <a:p>
            <a:endParaRPr lang="it-IT" sz="1200" kern="1200" dirty="0">
              <a:solidFill>
                <a:schemeClr val="tx1"/>
              </a:solidFill>
              <a:latin typeface="+mn-lt"/>
              <a:ea typeface="+mn-ea"/>
              <a:cs typeface="+mn-cs"/>
            </a:endParaRPr>
          </a:p>
          <a:p>
            <a:r>
              <a:rPr lang="it-IT" sz="1200" kern="1200" dirty="0">
                <a:solidFill>
                  <a:schemeClr val="tx1"/>
                </a:solidFill>
                <a:latin typeface="+mn-lt"/>
                <a:ea typeface="+mn-ea"/>
                <a:cs typeface="+mn-cs"/>
              </a:rPr>
              <a:t>rdd1 = sc.parallelize((1,2,3,4,5,6),2)</a:t>
            </a:r>
          </a:p>
          <a:p>
            <a:r>
              <a:rPr lang="it-IT" sz="1200" kern="1200" dirty="0">
                <a:solidFill>
                  <a:schemeClr val="tx1"/>
                </a:solidFill>
                <a:latin typeface="+mn-lt"/>
                <a:ea typeface="+mn-ea"/>
                <a:cs typeface="+mn-cs"/>
              </a:rPr>
              <a:t>rdd1.getNumPartitions()</a:t>
            </a:r>
          </a:p>
          <a:p>
            <a:r>
              <a:rPr lang="is-IS" sz="1200" kern="1200" dirty="0">
                <a:solidFill>
                  <a:schemeClr val="tx1"/>
                </a:solidFill>
                <a:latin typeface="+mn-lt"/>
                <a:ea typeface="+mn-ea"/>
                <a:cs typeface="+mn-cs"/>
              </a:rPr>
              <a:t>2</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276</a:t>
            </a:fld>
            <a:endParaRPr lang="en-US" dirty="0">
              <a:solidFill>
                <a:prstClr val="black"/>
              </a:solidFill>
              <a:latin typeface="Calibri"/>
            </a:endParaRPr>
          </a:p>
        </p:txBody>
      </p:sp>
    </p:spTree>
    <p:extLst>
      <p:ext uri="{BB962C8B-B14F-4D97-AF65-F5344CB8AC3E}">
        <p14:creationId xmlns:p14="http://schemas.microsoft.com/office/powerpoint/2010/main" val="4121364850"/>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As mentioned</a:t>
            </a:r>
            <a:r>
              <a:rPr lang="en-US" baseline="0" dirty="0"/>
              <a:t> earlier, the default parallelism aligns with the number of blocks the file(s) takes up on the HDFS when using </a:t>
            </a:r>
            <a:r>
              <a:rPr lang="en-US" baseline="0" dirty="0" err="1"/>
              <a:t>textFile</a:t>
            </a:r>
            <a:r>
              <a:rPr lang="en-US" baseline="0" dirty="0"/>
              <a:t>.  If the file is only one block in size, the RDD will be created with the minimum size of two partitions. This can be increased by providing a second optional argument declaring the number of partitions preferred.  This number can not be less than the number of HDFS blocks, but this will not surface and error.  Instead, it will just be created with the number of partitions equal to the number of blocks.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primarily due to the fact that the HDFS default block size of 128MB being easily accounted for as an RDD partition size.  Furthermore, Spark can more quickly create the RDD by reading a single HDFS block and creating two, or more, RDD partitions from it than it can read from multiple HDFS partitions (usually on separate worker nodes) to create a single RDD partition.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Here is an example of creating an RDD from a one-block HDFS file.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sz="1200" kern="1200" dirty="0">
                <a:solidFill>
                  <a:schemeClr val="tx1"/>
                </a:solidFill>
                <a:latin typeface="+mn-lt"/>
                <a:ea typeface="+mn-ea"/>
                <a:cs typeface="+mn-cs"/>
              </a:rPr>
              <a:t>rdd1 = </a:t>
            </a:r>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("statePopulations.csv")</a:t>
            </a:r>
          </a:p>
          <a:p>
            <a:r>
              <a:rPr lang="en-US" sz="1200" kern="1200" dirty="0">
                <a:solidFill>
                  <a:schemeClr val="tx1"/>
                </a:solidFill>
                <a:latin typeface="+mn-lt"/>
                <a:ea typeface="+mn-ea"/>
                <a:cs typeface="+mn-cs"/>
              </a:rPr>
              <a:t>rdd1.getNumPartitions()</a:t>
            </a:r>
          </a:p>
          <a:p>
            <a:r>
              <a:rPr lang="is-IS" sz="1200" kern="1200" dirty="0">
                <a:solidFill>
                  <a:schemeClr val="tx1"/>
                </a:solidFill>
                <a:latin typeface="+mn-lt"/>
                <a:ea typeface="+mn-ea"/>
                <a:cs typeface="+mn-cs"/>
              </a:rPr>
              <a:t>2</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rdd1 = </a:t>
            </a:r>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("statePopulations.csv", </a:t>
            </a:r>
            <a:r>
              <a:rPr lang="en-US" sz="1200" kern="1200" dirty="0" err="1">
                <a:solidFill>
                  <a:schemeClr val="tx1"/>
                </a:solidFill>
                <a:latin typeface="+mn-lt"/>
                <a:ea typeface="+mn-ea"/>
                <a:cs typeface="+mn-cs"/>
              </a:rPr>
              <a:t>minPartitions</a:t>
            </a:r>
            <a:r>
              <a:rPr lang="en-US" sz="1200" kern="1200" dirty="0">
                <a:solidFill>
                  <a:schemeClr val="tx1"/>
                </a:solidFill>
                <a:latin typeface="+mn-lt"/>
                <a:ea typeface="+mn-ea"/>
                <a:cs typeface="+mn-cs"/>
              </a:rPr>
              <a:t>=4)</a:t>
            </a:r>
          </a:p>
          <a:p>
            <a:r>
              <a:rPr lang="en-US" sz="1200" kern="1200" dirty="0">
                <a:solidFill>
                  <a:schemeClr val="tx1"/>
                </a:solidFill>
                <a:latin typeface="+mn-lt"/>
                <a:ea typeface="+mn-ea"/>
                <a:cs typeface="+mn-cs"/>
              </a:rPr>
              <a:t>rdd1.getNumPartitions()</a:t>
            </a:r>
          </a:p>
          <a:p>
            <a:r>
              <a:rPr lang="en-US" sz="1200" kern="1200" dirty="0">
                <a:solidFill>
                  <a:schemeClr val="tx1"/>
                </a:solidFill>
                <a:latin typeface="+mn-lt"/>
                <a:ea typeface="+mn-ea"/>
                <a:cs typeface="+mn-cs"/>
              </a:rPr>
              <a:t>4</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rdd1 = </a:t>
            </a:r>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("statePopulations.csv", 1)</a:t>
            </a:r>
          </a:p>
          <a:p>
            <a:r>
              <a:rPr lang="en-US" sz="1200" kern="1200" dirty="0">
                <a:solidFill>
                  <a:schemeClr val="tx1"/>
                </a:solidFill>
                <a:latin typeface="+mn-lt"/>
                <a:ea typeface="+mn-ea"/>
                <a:cs typeface="+mn-cs"/>
              </a:rPr>
              <a:t>rdd1.getNumPartitions()</a:t>
            </a:r>
          </a:p>
          <a:p>
            <a:r>
              <a:rPr lang="en-US" sz="1200" kern="1200" dirty="0">
                <a:solidFill>
                  <a:schemeClr val="tx1"/>
                </a:solidFill>
                <a:latin typeface="+mn-lt"/>
                <a:ea typeface="+mn-ea"/>
                <a:cs typeface="+mn-cs"/>
              </a:rPr>
              <a:t>1</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Notice</a:t>
            </a:r>
            <a:r>
              <a:rPr lang="en-US" sz="1200" kern="1200" baseline="0" dirty="0">
                <a:solidFill>
                  <a:schemeClr val="tx1"/>
                </a:solidFill>
                <a:latin typeface="+mn-lt"/>
                <a:ea typeface="+mn-ea"/>
                <a:cs typeface="+mn-cs"/>
              </a:rPr>
              <a:t> that it defaults to two partitions, but can be create with only one since the number of blocks used is also one.</a:t>
            </a:r>
            <a:endParaRPr lang="en-US" sz="1200" kern="120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Here is an example of creating an RDD from a five-block HDFS file.</a:t>
            </a:r>
          </a:p>
          <a:p>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rdd2 = </a:t>
            </a:r>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("/proto/2000.csv")</a:t>
            </a:r>
          </a:p>
          <a:p>
            <a:r>
              <a:rPr lang="en-US" sz="1200" kern="1200" dirty="0">
                <a:solidFill>
                  <a:schemeClr val="tx1"/>
                </a:solidFill>
                <a:latin typeface="+mn-lt"/>
                <a:ea typeface="+mn-ea"/>
                <a:cs typeface="+mn-cs"/>
              </a:rPr>
              <a:t>rdd2.getNumPartitions()</a:t>
            </a:r>
          </a:p>
          <a:p>
            <a:r>
              <a:rPr lang="en-US" sz="1200" kern="1200" dirty="0">
                <a:solidFill>
                  <a:schemeClr val="tx1"/>
                </a:solidFill>
                <a:latin typeface="+mn-lt"/>
                <a:ea typeface="+mn-ea"/>
                <a:cs typeface="+mn-cs"/>
              </a:rPr>
              <a:t>5</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rdd2 = </a:t>
            </a:r>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("/proto/2000.csv",10)</a:t>
            </a:r>
          </a:p>
          <a:p>
            <a:r>
              <a:rPr lang="en-US" sz="1200" kern="1200" dirty="0">
                <a:solidFill>
                  <a:schemeClr val="tx1"/>
                </a:solidFill>
                <a:latin typeface="+mn-lt"/>
                <a:ea typeface="+mn-ea"/>
                <a:cs typeface="+mn-cs"/>
              </a:rPr>
              <a:t>rdd2.getNumPartitions()</a:t>
            </a:r>
          </a:p>
          <a:p>
            <a:r>
              <a:rPr lang="en-US" sz="1200" kern="1200" dirty="0">
                <a:solidFill>
                  <a:schemeClr val="tx1"/>
                </a:solidFill>
                <a:latin typeface="+mn-lt"/>
                <a:ea typeface="+mn-ea"/>
                <a:cs typeface="+mn-cs"/>
              </a:rPr>
              <a:t>10</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rdd2 = sc.textFile("/proto/2000.csv",minPartitions=2)</a:t>
            </a:r>
          </a:p>
          <a:p>
            <a:r>
              <a:rPr lang="de-DE" sz="1200" kern="1200" dirty="0">
                <a:solidFill>
                  <a:schemeClr val="tx1"/>
                </a:solidFill>
                <a:latin typeface="+mn-lt"/>
                <a:ea typeface="+mn-ea"/>
                <a:cs typeface="+mn-cs"/>
              </a:rPr>
              <a:t>rdd2.getNumPartitions()</a:t>
            </a:r>
          </a:p>
          <a:p>
            <a:r>
              <a:rPr lang="de-DE" sz="1200" kern="1200" dirty="0">
                <a:solidFill>
                  <a:schemeClr val="tx1"/>
                </a:solidFill>
                <a:latin typeface="+mn-lt"/>
                <a:ea typeface="+mn-ea"/>
                <a:cs typeface="+mn-cs"/>
              </a:rPr>
              <a:t>5</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Notice that trying to reduce the number of partitions</a:t>
            </a:r>
            <a:r>
              <a:rPr lang="en-US" baseline="0" dirty="0"/>
              <a:t> to a value smaller than the number of blocks does not error and simply sets it to the minimum size based on the number of blocks.</a:t>
            </a:r>
          </a:p>
          <a:p>
            <a:endParaRPr lang="en-US" baseline="0" dirty="0"/>
          </a:p>
          <a:p>
            <a:r>
              <a:rPr lang="en-US" baseline="0" dirty="0"/>
              <a:t>As with parallelize, the goal is still to have enough RDD partitions to allow for all executors to be working during operations; especially narrow ones.  The reverse can happen with a small HDFS file than compared with parallelize.  A small file will take up few partitions.  Generally speaking, you should increase this number on smaller files to be more inline with the number of cores available.  Reasons for when that might increase or decrease performance will be discussed later in this section, along with recommendations when you might want to change this level of partitioning.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277</a:t>
            </a:fld>
            <a:endParaRPr lang="en-US" dirty="0">
              <a:solidFill>
                <a:prstClr val="black"/>
              </a:solidFill>
              <a:latin typeface="Calibri"/>
            </a:endParaRPr>
          </a:p>
        </p:txBody>
      </p:sp>
    </p:spTree>
    <p:extLst>
      <p:ext uri="{BB962C8B-B14F-4D97-AF65-F5344CB8AC3E}">
        <p14:creationId xmlns:p14="http://schemas.microsoft.com/office/powerpoint/2010/main" val="4121364850"/>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Narrow operations can be executed locally and do not depend on any outside the current element.  Examples of narrow operations are map(), </a:t>
            </a:r>
            <a:r>
              <a:rPr lang="en-US" baseline="0" dirty="0" err="1"/>
              <a:t>flatMap</a:t>
            </a:r>
            <a:r>
              <a:rPr lang="en-US" baseline="0" dirty="0"/>
              <a:t>(), union(), and filter().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picture</a:t>
            </a:r>
            <a:r>
              <a:rPr lang="en-US" baseline="0" dirty="0"/>
              <a:t> above depicts examples of how narrow operations work.  As visible in the picture above, there are no interdependencies between partitions.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Transformations maintain the partitioning of the largest parent RDD for the operation.  For single parent RDD transformations, including filter(), </a:t>
            </a:r>
            <a:r>
              <a:rPr lang="en-US" baseline="0" dirty="0" err="1"/>
              <a:t>flatMap</a:t>
            </a:r>
            <a:r>
              <a:rPr lang="en-US" baseline="0" dirty="0"/>
              <a:t>(), and map(), the resulting RDD has the same number of partitions as the parent RDD.  For combining transformations such as union(), the number of resulting partitions will be equal to the total number of partitions from the parent RDDs.</a:t>
            </a:r>
          </a:p>
        </p:txBody>
      </p:sp>
      <p:sp>
        <p:nvSpPr>
          <p:cNvPr id="4" name="Slide Number Placeholder 3"/>
          <p:cNvSpPr>
            <a:spLocks noGrp="1"/>
          </p:cNvSpPr>
          <p:nvPr>
            <p:ph type="sldNum" sz="quarter" idx="10"/>
          </p:nvPr>
        </p:nvSpPr>
        <p:spPr/>
        <p:txBody>
          <a:bodyPr/>
          <a:lstStyle/>
          <a:p>
            <a:fld id="{2C1E8096-F329-7647-8BCC-856D6F856EB3}" type="slidenum">
              <a:rPr lang="en-US" smtClean="0"/>
              <a:pPr/>
              <a:t>278</a:t>
            </a:fld>
            <a:endParaRPr lang="en-US" dirty="0"/>
          </a:p>
        </p:txBody>
      </p:sp>
    </p:spTree>
    <p:extLst>
      <p:ext uri="{BB962C8B-B14F-4D97-AF65-F5344CB8AC3E}">
        <p14:creationId xmlns:p14="http://schemas.microsoft.com/office/powerpoint/2010/main" val="372674595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As discussed earlier, wide operations occur when shuffling of data is required.  Examples of wide operations are </a:t>
            </a:r>
            <a:r>
              <a:rPr lang="en-US" baseline="0" dirty="0" err="1"/>
              <a:t>reduceByKey</a:t>
            </a:r>
            <a:r>
              <a:rPr lang="en-US" baseline="0" dirty="0"/>
              <a:t>(), </a:t>
            </a:r>
            <a:r>
              <a:rPr lang="en-US" baseline="0" dirty="0" err="1"/>
              <a:t>groupByKey</a:t>
            </a:r>
            <a:r>
              <a:rPr lang="en-US" baseline="0" dirty="0"/>
              <a:t>(), repartition(), and join().</a:t>
            </a:r>
            <a:endParaRPr lang="en-US" dirty="0"/>
          </a:p>
          <a:p>
            <a:endParaRPr lang="en-US" dirty="0"/>
          </a:p>
          <a:p>
            <a:r>
              <a:rPr lang="en-US" dirty="0"/>
              <a:t>Above is an example of a wide operation.</a:t>
            </a:r>
            <a:r>
              <a:rPr lang="en-US" baseline="0" dirty="0"/>
              <a:t>  As visible above, note that the child partitions are dependent on more than one parent partition.  This should help explain why wide operations separate stages.  The child RDD cannot exist completely unless all the data from the parent partitions have finished processing.  </a:t>
            </a:r>
          </a:p>
          <a:p>
            <a:endParaRPr lang="en-US" baseline="0" dirty="0"/>
          </a:p>
          <a:p>
            <a:r>
              <a:rPr lang="en-US" baseline="0" dirty="0"/>
              <a:t>The example in the image shows the four RDD1 partitions reducing to a single RDD2 partition, but in reality multiple RDD2 partitions would have been generated, each one pulling a different subset of data from each of the RDD1 partitions. The diagram shows the logical combination rather than a physical result.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 shuffle-based operations’ outputs use the number of partitions that are present in the parent with the largest number of partitions.  In the diagram above this would have resulted in RDD2 being spread across four partitions.  Again, it was shown as a single partition to help visualize what is happening and to prevent an overly complicated diagram.  The developer can specify the number of partitions the transformation will use, instead of defaulting to the larger parent.  This is shown by passing a </a:t>
            </a:r>
            <a:r>
              <a:rPr lang="en-US" baseline="0" dirty="0" err="1"/>
              <a:t>numPartitions</a:t>
            </a:r>
            <a:r>
              <a:rPr lang="en-US" baseline="0" dirty="0"/>
              <a:t> as an optional parameter, as shown in the following two versions of the same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reduceByKey</a:t>
            </a:r>
            <a:r>
              <a:rPr lang="en-US" sz="1200" kern="1200" dirty="0">
                <a:solidFill>
                  <a:schemeClr val="tx1"/>
                </a:solidFill>
                <a:latin typeface="+mn-lt"/>
                <a:ea typeface="+mn-ea"/>
                <a:cs typeface="+mn-cs"/>
              </a:rPr>
              <a:t>(lambda c1,c2: c1+c2, </a:t>
            </a:r>
            <a:r>
              <a:rPr lang="en-US" sz="1200" kern="1200" dirty="0" err="1">
                <a:solidFill>
                  <a:schemeClr val="tx1"/>
                </a:solidFill>
                <a:latin typeface="+mn-lt"/>
                <a:ea typeface="+mn-ea"/>
                <a:cs typeface="+mn-cs"/>
              </a:rPr>
              <a:t>numPartitions</a:t>
            </a:r>
            <a:r>
              <a:rPr lang="en-US" sz="1200" kern="1200" dirty="0">
                <a:solidFill>
                  <a:schemeClr val="tx1"/>
                </a:solidFill>
                <a:latin typeface="+mn-lt"/>
                <a:ea typeface="+mn-ea"/>
                <a:cs typeface="+mn-cs"/>
              </a:rPr>
              <a:t>=4)</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or simply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reduceByKey</a:t>
            </a:r>
            <a:r>
              <a:rPr lang="en-US" sz="1200" kern="1200" dirty="0">
                <a:solidFill>
                  <a:schemeClr val="tx1"/>
                </a:solidFill>
                <a:latin typeface="+mn-lt"/>
                <a:ea typeface="+mn-ea"/>
                <a:cs typeface="+mn-cs"/>
              </a:rPr>
              <a:t>(lambda c1,c2: c1+c2, 4)</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279</a:t>
            </a:fld>
            <a:endParaRPr lang="en-US" dirty="0"/>
          </a:p>
        </p:txBody>
      </p:sp>
    </p:spTree>
    <p:extLst>
      <p:ext uri="{BB962C8B-B14F-4D97-AF65-F5344CB8AC3E}">
        <p14:creationId xmlns:p14="http://schemas.microsoft.com/office/powerpoint/2010/main" val="3177374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mj-lt"/>
              <a:buAutoNum type="arabicPeriod"/>
            </a:pPr>
            <a:r>
              <a:rPr lang="en-US" sz="1200" b="0" dirty="0">
                <a:effectLst/>
                <a:latin typeface="+mn-lt"/>
                <a:ea typeface="ＭＳ 明朝"/>
                <a:cs typeface="Times New Roman"/>
              </a:rPr>
              <a:t>Volume, Velocity, and Variety</a:t>
            </a:r>
          </a:p>
          <a:p>
            <a:pPr marL="228600" marR="0" lvl="0" indent="-228600">
              <a:spcBef>
                <a:spcPts val="0"/>
              </a:spcBef>
              <a:spcAft>
                <a:spcPts val="0"/>
              </a:spcAft>
              <a:buFont typeface="+mj-lt"/>
              <a:buAutoNum type="arabicPeriod"/>
            </a:pPr>
            <a:r>
              <a:rPr lang="en-US" sz="1200" b="0" dirty="0">
                <a:effectLst/>
                <a:latin typeface="+mn-lt"/>
                <a:ea typeface="ＭＳ 明朝"/>
                <a:cs typeface="Times New Roman"/>
              </a:rPr>
              <a:t>Sentiment, clickstream, sensor/machine, server, geographic, and text</a:t>
            </a:r>
          </a:p>
          <a:p>
            <a:pPr marL="228600" marR="0" lvl="0" indent="-228600">
              <a:spcBef>
                <a:spcPts val="0"/>
              </a:spcBef>
              <a:spcAft>
                <a:spcPts val="0"/>
              </a:spcAft>
              <a:buFont typeface="+mj-lt"/>
              <a:buAutoNum type="arabicPeriod"/>
            </a:pPr>
            <a:r>
              <a:rPr lang="en-US" sz="1200" b="0" dirty="0">
                <a:effectLst/>
                <a:latin typeface="+mn-lt"/>
                <a:ea typeface="ＭＳ 明朝"/>
                <a:cs typeface="Times New Roman"/>
              </a:rPr>
              <a:t>To allow</a:t>
            </a:r>
            <a:r>
              <a:rPr lang="en-US" sz="1200" b="0" baseline="0" dirty="0">
                <a:effectLst/>
                <a:latin typeface="+mn-lt"/>
                <a:ea typeface="ＭＳ 明朝"/>
                <a:cs typeface="Times New Roman"/>
              </a:rPr>
              <a:t> for end-to-end management of the data lifecycle</a:t>
            </a:r>
          </a:p>
          <a:p>
            <a:pPr marL="228600" marR="0" lvl="0" indent="-228600">
              <a:spcBef>
                <a:spcPts val="0"/>
              </a:spcBef>
              <a:spcAft>
                <a:spcPts val="0"/>
              </a:spcAft>
              <a:buFont typeface="+mj-lt"/>
              <a:buAutoNum type="arabicPeriod"/>
            </a:pPr>
            <a:r>
              <a:rPr lang="en-US" sz="1200" b="0" baseline="0" dirty="0">
                <a:effectLst/>
                <a:latin typeface="+mn-lt"/>
                <a:ea typeface="ＭＳ 明朝"/>
                <a:cs typeface="Times New Roman"/>
              </a:rPr>
              <a:t>HDFS and YARN</a:t>
            </a:r>
          </a:p>
          <a:p>
            <a:pPr marL="228600" marR="0" lvl="0" indent="-228600">
              <a:spcBef>
                <a:spcPts val="0"/>
              </a:spcBef>
              <a:spcAft>
                <a:spcPts val="0"/>
              </a:spcAft>
              <a:buFont typeface="+mj-lt"/>
              <a:buAutoNum type="arabicPeriod"/>
            </a:pPr>
            <a:r>
              <a:rPr lang="en-US" sz="1200" b="0" baseline="0" dirty="0">
                <a:effectLst/>
                <a:latin typeface="+mn-lt"/>
                <a:ea typeface="ＭＳ 明朝"/>
                <a:cs typeface="Times New Roman"/>
              </a:rPr>
              <a:t>hdfs dfs</a:t>
            </a:r>
          </a:p>
          <a:p>
            <a:pPr marL="228600" marR="0" lvl="0" indent="-228600">
              <a:spcBef>
                <a:spcPts val="0"/>
              </a:spcBef>
              <a:spcAft>
                <a:spcPts val="0"/>
              </a:spcAft>
              <a:buFont typeface="+mj-lt"/>
              <a:buAutoNum type="arabicPeriod"/>
            </a:pPr>
            <a:r>
              <a:rPr lang="en-US" sz="1200" b="0" baseline="0" dirty="0">
                <a:effectLst/>
                <a:latin typeface="+mn-lt"/>
                <a:ea typeface="ＭＳ 明朝"/>
                <a:cs typeface="Times New Roman"/>
              </a:rPr>
              <a:t>containers</a:t>
            </a:r>
          </a:p>
          <a:p>
            <a:pPr marL="228600" marR="0" lvl="0" indent="-228600">
              <a:spcBef>
                <a:spcPts val="0"/>
              </a:spcBef>
              <a:spcAft>
                <a:spcPts val="0"/>
              </a:spcAft>
              <a:buFont typeface="+mj-lt"/>
              <a:buAutoNum type="arabicPeriod"/>
            </a:pPr>
            <a:endParaRPr lang="en-US" sz="1200" b="0" dirty="0">
              <a:effectLst/>
              <a:latin typeface="+mn-lt"/>
              <a:ea typeface="ＭＳ 明朝"/>
              <a:cs typeface="Times New Roman"/>
            </a:endParaRPr>
          </a:p>
          <a:p>
            <a:pPr marL="228600" marR="0" lvl="0" indent="-228600">
              <a:spcBef>
                <a:spcPts val="0"/>
              </a:spcBef>
              <a:spcAft>
                <a:spcPts val="0"/>
              </a:spcAft>
              <a:buFont typeface="+mj-lt"/>
              <a:buAutoNum type="arabicPeriod"/>
            </a:pPr>
            <a:endParaRPr lang="en-US" sz="1200" b="1" dirty="0">
              <a:effectLst/>
              <a:latin typeface="+mn-lt"/>
              <a:ea typeface="ＭＳ 明朝"/>
              <a:cs typeface="Times New Roman"/>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28</a:t>
            </a:fld>
            <a:endParaRPr lang="en-US" dirty="0"/>
          </a:p>
        </p:txBody>
      </p:sp>
    </p:spTree>
    <p:extLst>
      <p:ext uri="{BB962C8B-B14F-4D97-AF65-F5344CB8AC3E}">
        <p14:creationId xmlns:p14="http://schemas.microsoft.com/office/powerpoint/2010/main" val="316987953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RDD transformations allow for partition-number</a:t>
            </a:r>
            <a:r>
              <a:rPr lang="en-US" baseline="0" dirty="0"/>
              <a:t> changes: distinct(), </a:t>
            </a:r>
            <a:r>
              <a:rPr lang="en-US" baseline="0" dirty="0" err="1"/>
              <a:t>groupByKey</a:t>
            </a:r>
            <a:r>
              <a:rPr lang="en-US" baseline="0" dirty="0"/>
              <a:t>(), </a:t>
            </a:r>
            <a:r>
              <a:rPr lang="en-US" baseline="0" dirty="0" err="1"/>
              <a:t>reduceByKey</a:t>
            </a:r>
            <a:r>
              <a:rPr lang="en-US" baseline="0" dirty="0"/>
              <a:t>(), </a:t>
            </a:r>
            <a:r>
              <a:rPr lang="en-US" baseline="0" dirty="0" err="1"/>
              <a:t>aggregateByKey</a:t>
            </a:r>
            <a:r>
              <a:rPr lang="en-US" baseline="0" dirty="0"/>
              <a:t>(), </a:t>
            </a:r>
            <a:r>
              <a:rPr lang="en-US" baseline="0" dirty="0" err="1"/>
              <a:t>sortByKey</a:t>
            </a:r>
            <a:r>
              <a:rPr lang="en-US" baseline="0" dirty="0"/>
              <a:t>(), join(), </a:t>
            </a:r>
            <a:r>
              <a:rPr lang="en-US" baseline="0" dirty="0" err="1"/>
              <a:t>cogroup</a:t>
            </a:r>
            <a:r>
              <a:rPr lang="en-US" baseline="0" dirty="0"/>
              <a:t>(), coalesce(), and repartition().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Generally</a:t>
            </a:r>
            <a:r>
              <a:rPr lang="en-US" baseline="0" dirty="0"/>
              <a:t> speaking, t</a:t>
            </a:r>
            <a:r>
              <a:rPr lang="en-US" dirty="0"/>
              <a:t>he larger</a:t>
            </a:r>
            <a:r>
              <a:rPr lang="en-US" baseline="0" dirty="0"/>
              <a:t> the number of partitions, the more parallelization the application can achieve.  There are two operations for manually changing the partitions without using a shuffle-based transformation: repartition() and coalesce().  A repartition() operation will shuffle the entire dataset across the network.  A coalesce() just shuffles the </a:t>
            </a:r>
            <a:r>
              <a:rPr lang="en-US" baseline="0" dirty="0" err="1"/>
              <a:t>paritions</a:t>
            </a:r>
            <a:r>
              <a:rPr lang="en-US" baseline="0" dirty="0"/>
              <a:t> that need to be moved.  Coalesce should only be used when reducing the number of partitions. Examples: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Use </a:t>
            </a:r>
            <a:r>
              <a:rPr lang="en-US" baseline="0" dirty="0" err="1"/>
              <a:t>reparition</a:t>
            </a:r>
            <a:r>
              <a:rPr lang="en-US" baseline="0" dirty="0"/>
              <a:t>() to change the number of partitions to 500: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rdd.repartition</a:t>
            </a:r>
            <a:r>
              <a:rPr lang="en-US" baseline="0" dirty="0"/>
              <a:t>(500)</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Use coalesce() to reduce the number of partitions to 20:</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rdd.coalesce</a:t>
            </a:r>
            <a:r>
              <a:rPr lang="en-US" baseline="0" dirty="0"/>
              <a:t>(20)</a:t>
            </a:r>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280</a:t>
            </a:fld>
            <a:endParaRPr lang="en-US" dirty="0">
              <a:solidFill>
                <a:prstClr val="black"/>
              </a:solidFill>
              <a:latin typeface="Calibri"/>
            </a:endParaRPr>
          </a:p>
        </p:txBody>
      </p:sp>
    </p:spTree>
    <p:extLst>
      <p:ext uri="{BB962C8B-B14F-4D97-AF65-F5344CB8AC3E}">
        <p14:creationId xmlns:p14="http://schemas.microsoft.com/office/powerpoint/2010/main" val="412136485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below represents</a:t>
            </a:r>
            <a:r>
              <a:rPr lang="en-US" baseline="0" dirty="0"/>
              <a:t> a simple application that is summing up population counts by state.  </a:t>
            </a:r>
          </a:p>
          <a:p>
            <a:endParaRPr lang="en-US" baseline="0" dirty="0"/>
          </a:p>
          <a:p>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("statePopulations.csv").map(lambda line: </a:t>
            </a:r>
            <a:r>
              <a:rPr lang="en-US" sz="1200" kern="1200" dirty="0" err="1">
                <a:solidFill>
                  <a:schemeClr val="tx1"/>
                </a:solidFill>
                <a:latin typeface="+mn-lt"/>
                <a:ea typeface="+mn-ea"/>
                <a:cs typeface="+mn-cs"/>
              </a:rPr>
              <a:t>line.split</a:t>
            </a:r>
            <a:r>
              <a:rPr lang="en-US" sz="1200" kern="1200" dirty="0">
                <a:solidFill>
                  <a:schemeClr val="tx1"/>
                </a:solidFill>
                <a:latin typeface="+mn-lt"/>
                <a:ea typeface="+mn-ea"/>
                <a:cs typeface="+mn-cs"/>
              </a:rPr>
              <a:t>(","))</a:t>
            </a:r>
            <a:r>
              <a:rPr lang="pt-BR" sz="1200" kern="1200" dirty="0">
                <a:solidFill>
                  <a:schemeClr val="tx1"/>
                </a:solidFill>
                <a:latin typeface="+mn-lt"/>
                <a:ea typeface="+mn-ea"/>
                <a:cs typeface="+mn-cs"/>
              </a:rPr>
              <a:t>.map(lambda rec: (rec[4],int(rec[5]))).reduceByKey(lambda c1,c2: c1+c2, </a:t>
            </a:r>
            <a:r>
              <a:rPr lang="it-IT" sz="1200" kern="1200" dirty="0">
                <a:solidFill>
                  <a:schemeClr val="tx1"/>
                </a:solidFill>
                <a:latin typeface="+mn-lt"/>
                <a:ea typeface="+mn-ea"/>
                <a:cs typeface="+mn-cs"/>
              </a:rPr>
              <a:t>numPartitions=2)</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collect</a:t>
            </a:r>
            <a:r>
              <a:rPr lang="fr-FR" sz="1200" kern="1200" dirty="0">
                <a:solidFill>
                  <a:schemeClr val="tx1"/>
                </a:solidFill>
                <a:latin typeface="+mn-lt"/>
                <a:ea typeface="+mn-ea"/>
                <a:cs typeface="+mn-cs"/>
              </a:rPr>
              <a:t>()</a:t>
            </a:r>
          </a:p>
          <a:p>
            <a:endParaRPr lang="en-US" baseline="0" dirty="0"/>
          </a:p>
          <a:p>
            <a:r>
              <a:rPr lang="en-US" baseline="0" dirty="0"/>
              <a:t>The diagram is an example of what would be going on with the RDD partitions of data.  In the first line of code, a file is read in.  The number of partitions defaults to the number of blocks the file takes up on the HDFS.  Here, if the file takes up three blocks on the HDFS it is represented by a three-partition RDD spread across three worker nodes.</a:t>
            </a:r>
          </a:p>
          <a:p>
            <a:endParaRPr lang="en-US" baseline="0" dirty="0"/>
          </a:p>
          <a:p>
            <a:r>
              <a:rPr lang="en-US" baseline="0" dirty="0"/>
              <a:t>In the first map operation that is splitting the CSV record into attributes, no data needed to be referenced from another partition to perform the map transformation.  The same is true for the next map that is creating a </a:t>
            </a:r>
            <a:r>
              <a:rPr lang="en-US" baseline="0" dirty="0" err="1"/>
              <a:t>PairRDD</a:t>
            </a:r>
            <a:r>
              <a:rPr lang="en-US" baseline="0" dirty="0"/>
              <a:t> for each row’s particular state and population count.  </a:t>
            </a:r>
          </a:p>
          <a:p>
            <a:endParaRPr lang="en-US" baseline="0" dirty="0"/>
          </a:p>
          <a:p>
            <a:r>
              <a:rPr lang="en-US" baseline="0" dirty="0"/>
              <a:t>In the </a:t>
            </a:r>
            <a:r>
              <a:rPr lang="en-US" baseline="0" dirty="0" err="1"/>
              <a:t>reduceByKey</a:t>
            </a:r>
            <a:r>
              <a:rPr lang="en-US" baseline="0" dirty="0"/>
              <a:t> transformation that calculates final population totals for each state, there is an explicit reduction in the number of partitions.  The reduction of partitions is controlled by an optional numPartitions argument that </a:t>
            </a:r>
            <a:r>
              <a:rPr lang="en-US" baseline="0" dirty="0" err="1"/>
              <a:t>reduceByKey</a:t>
            </a:r>
            <a:r>
              <a:rPr lang="en-US" baseline="0" dirty="0"/>
              <a:t>() takes.  Note also, when doing a </a:t>
            </a:r>
            <a:r>
              <a:rPr lang="en-US" baseline="0" dirty="0" err="1"/>
              <a:t>reduceByKey</a:t>
            </a:r>
            <a:r>
              <a:rPr lang="en-US" baseline="0" dirty="0"/>
              <a:t>(), the same key may be present in multiple partitions that are output from the map operation.  When this happens, the data is required to shuffle.  Finally, at the end, the collect() returns all the results from the two partitions in the reduceByKey operation to the driver.</a:t>
            </a:r>
          </a:p>
          <a:p>
            <a:endParaRPr lang="en-US" baseline="0" dirty="0"/>
          </a:p>
          <a:p>
            <a:r>
              <a:rPr lang="en-US" b="1" baseline="0" dirty="0"/>
              <a:t>Note: </a:t>
            </a:r>
            <a:r>
              <a:rPr lang="en-US" baseline="0" dirty="0"/>
              <a:t>When the number of partitions of the new RDD is less than, or equal to, the number of partitions in the RDD being processed, Spark will place these new partitions on the same, or a subset of the, original workers to attempt to limit the amount of data that needs to be transmitted to other workers.  The figure above is showing the new two-partition RDD on separate nodes as a logical, rather than physical representation of what happens in the process. In reality, the new resulting RDDs would exist on either Worker 1, 2, or 4. </a:t>
            </a:r>
          </a:p>
          <a:p>
            <a:endParaRPr lang="en-US" baseline="0" dirty="0"/>
          </a:p>
          <a:p>
            <a:r>
              <a:rPr lang="en-US" baseline="0" dirty="0"/>
              <a:t>To see the example above in action, create a file called </a:t>
            </a:r>
            <a:r>
              <a:rPr lang="en-US" baseline="0" dirty="0" err="1"/>
              <a:t>statePopulations.csv</a:t>
            </a:r>
            <a:r>
              <a:rPr lang="en-US" baseline="0" dirty="0"/>
              <a:t> with the following 16 lines.</a:t>
            </a:r>
          </a:p>
          <a:p>
            <a:endParaRPr lang="en-US" baseline="0" dirty="0"/>
          </a:p>
          <a:p>
            <a:r>
              <a:rPr lang="es-ES_tradnl" baseline="0" dirty="0"/>
              <a:t>1,Jones,1980,M,MA,100</a:t>
            </a:r>
          </a:p>
          <a:p>
            <a:r>
              <a:rPr lang="es-ES_tradnl" baseline="0" dirty="0"/>
              <a:t>2,Jones,1980,F,MA,100</a:t>
            </a:r>
          </a:p>
          <a:p>
            <a:r>
              <a:rPr lang="es-ES_tradnl" baseline="0" dirty="0"/>
              <a:t>3,Martin,1980,M,MA,100</a:t>
            </a:r>
          </a:p>
          <a:p>
            <a:r>
              <a:rPr lang="es-ES_tradnl" baseline="0" dirty="0"/>
              <a:t>4,Martin,1980,F,MA,100</a:t>
            </a:r>
          </a:p>
          <a:p>
            <a:r>
              <a:rPr lang="es-ES_tradnl" baseline="0" dirty="0"/>
              <a:t>5,Martin,1980,M,TX,100</a:t>
            </a:r>
          </a:p>
          <a:p>
            <a:r>
              <a:rPr lang="es-ES_tradnl" baseline="0" dirty="0"/>
              <a:t>6,Martin,1980,F,TX,100</a:t>
            </a:r>
          </a:p>
          <a:p>
            <a:r>
              <a:rPr lang="es-ES_tradnl" baseline="0" dirty="0"/>
              <a:t>7,Smith,1980,M,TX,100</a:t>
            </a:r>
          </a:p>
          <a:p>
            <a:r>
              <a:rPr lang="es-ES_tradnl" baseline="0" dirty="0"/>
              <a:t>8,Smith,1980,F,TX,100</a:t>
            </a:r>
          </a:p>
          <a:p>
            <a:r>
              <a:rPr lang="es-ES_tradnl" baseline="0" dirty="0"/>
              <a:t>9,Jones,1981,M,MA,100</a:t>
            </a:r>
          </a:p>
          <a:p>
            <a:r>
              <a:rPr lang="es-ES_tradnl" baseline="0" dirty="0"/>
              <a:t>10,Jones,1981,F,MA,100</a:t>
            </a:r>
          </a:p>
          <a:p>
            <a:r>
              <a:rPr lang="es-ES_tradnl" baseline="0" dirty="0"/>
              <a:t>11,Martin,1981,M,MA,100</a:t>
            </a:r>
          </a:p>
          <a:p>
            <a:r>
              <a:rPr lang="es-ES_tradnl" baseline="0" dirty="0"/>
              <a:t>12,Martin,1981,F,MA,100</a:t>
            </a:r>
          </a:p>
          <a:p>
            <a:r>
              <a:rPr lang="es-ES_tradnl" baseline="0" dirty="0"/>
              <a:t>13,Martin,1981,M,TX,100</a:t>
            </a:r>
          </a:p>
          <a:p>
            <a:r>
              <a:rPr lang="es-ES_tradnl" baseline="0" dirty="0"/>
              <a:t>14,Martin,1981,F,TX,100</a:t>
            </a:r>
          </a:p>
          <a:p>
            <a:r>
              <a:rPr lang="es-ES_tradnl" baseline="0" dirty="0"/>
              <a:t>15,Smith,1981,M,TX,100</a:t>
            </a:r>
          </a:p>
          <a:p>
            <a:r>
              <a:rPr lang="es-ES_tradnl" baseline="0" dirty="0"/>
              <a:t>16,Smith,1981,F,TX,100</a:t>
            </a:r>
            <a:endParaRPr lang="en-US" baseline="0" dirty="0"/>
          </a:p>
          <a:p>
            <a:endParaRPr lang="en-US" baseline="0" dirty="0"/>
          </a:p>
          <a:p>
            <a:r>
              <a:rPr lang="en-US" baseline="0" dirty="0"/>
              <a:t>After putting this new file in your HDFS home directory, the example below shows running the code using Python and seeing the results.</a:t>
            </a:r>
          </a:p>
          <a:p>
            <a:endParaRPr lang="en-US" baseline="0" dirty="0"/>
          </a:p>
          <a:p>
            <a:r>
              <a:rPr lang="en-US" sz="1200" kern="1200" dirty="0" err="1">
                <a:solidFill>
                  <a:schemeClr val="tx1"/>
                </a:solidFill>
                <a:latin typeface="+mn-lt"/>
                <a:ea typeface="+mn-ea"/>
                <a:cs typeface="+mn-cs"/>
              </a:rPr>
              <a:t>sc.textFile</a:t>
            </a:r>
            <a:r>
              <a:rPr lang="en-US" sz="1200" kern="1200" dirty="0">
                <a:solidFill>
                  <a:schemeClr val="tx1"/>
                </a:solidFill>
                <a:latin typeface="+mn-lt"/>
                <a:ea typeface="+mn-ea"/>
                <a:cs typeface="+mn-cs"/>
              </a:rPr>
              <a:t>("statePopulations.csv").map(lambda line: </a:t>
            </a:r>
            <a:r>
              <a:rPr lang="en-US" sz="1200" kern="1200" dirty="0" err="1">
                <a:solidFill>
                  <a:schemeClr val="tx1"/>
                </a:solidFill>
                <a:latin typeface="+mn-lt"/>
                <a:ea typeface="+mn-ea"/>
                <a:cs typeface="+mn-cs"/>
              </a:rPr>
              <a:t>line.split</a:t>
            </a:r>
            <a:r>
              <a:rPr lang="en-US" sz="1200" kern="1200" dirty="0">
                <a:solidFill>
                  <a:schemeClr val="tx1"/>
                </a:solidFill>
                <a:latin typeface="+mn-lt"/>
                <a:ea typeface="+mn-ea"/>
                <a:cs typeface="+mn-cs"/>
              </a:rPr>
              <a:t>(","))</a:t>
            </a:r>
            <a:r>
              <a:rPr lang="pt-BR" sz="1200" kern="1200" dirty="0">
                <a:solidFill>
                  <a:schemeClr val="tx1"/>
                </a:solidFill>
                <a:latin typeface="+mn-lt"/>
                <a:ea typeface="+mn-ea"/>
                <a:cs typeface="+mn-cs"/>
              </a:rPr>
              <a:t>.map(lambda rec: (rec[4],int(rec[5]))).reduceByKey(lambda pop1,pop2: pop1+pop2, </a:t>
            </a:r>
            <a:r>
              <a:rPr lang="it-IT" sz="1200" kern="1200" dirty="0">
                <a:solidFill>
                  <a:schemeClr val="tx1"/>
                </a:solidFill>
                <a:latin typeface="+mn-lt"/>
                <a:ea typeface="+mn-ea"/>
                <a:cs typeface="+mn-cs"/>
              </a:rPr>
              <a:t>numPartitions=2)</a:t>
            </a:r>
            <a:r>
              <a:rPr lang="fr-FR" sz="1200" kern="1200" dirty="0">
                <a:solidFill>
                  <a:schemeClr val="tx1"/>
                </a:solidFill>
                <a:latin typeface="+mn-lt"/>
                <a:ea typeface="+mn-ea"/>
                <a:cs typeface="+mn-cs"/>
              </a:rPr>
              <a:t>.</a:t>
            </a:r>
            <a:r>
              <a:rPr lang="fr-FR" sz="1200" kern="1200" dirty="0" err="1">
                <a:solidFill>
                  <a:schemeClr val="tx1"/>
                </a:solidFill>
                <a:latin typeface="+mn-lt"/>
                <a:ea typeface="+mn-ea"/>
                <a:cs typeface="+mn-cs"/>
              </a:rPr>
              <a:t>collect</a:t>
            </a:r>
            <a:r>
              <a:rPr lang="fr-FR" sz="1200" kern="1200" dirty="0">
                <a:solidFill>
                  <a:schemeClr val="tx1"/>
                </a:solidFill>
                <a:latin typeface="+mn-lt"/>
                <a:ea typeface="+mn-ea"/>
                <a:cs typeface="+mn-cs"/>
              </a:rPr>
              <a:t>()</a:t>
            </a:r>
            <a:br>
              <a:rPr lang="fr-FR" sz="1200" kern="1200" dirty="0">
                <a:solidFill>
                  <a:schemeClr val="tx1"/>
                </a:solidFill>
                <a:latin typeface="+mn-lt"/>
                <a:ea typeface="+mn-ea"/>
                <a:cs typeface="+mn-cs"/>
              </a:rPr>
            </a:br>
            <a:endParaRPr lang="fr-FR" sz="1200" kern="1200" dirty="0">
              <a:solidFill>
                <a:schemeClr val="tx1"/>
              </a:solidFill>
              <a:latin typeface="+mn-lt"/>
              <a:ea typeface="+mn-ea"/>
              <a:cs typeface="+mn-cs"/>
            </a:endParaRPr>
          </a:p>
          <a:p>
            <a:r>
              <a:rPr lang="nl-NL" sz="1200" kern="1200" dirty="0">
                <a:solidFill>
                  <a:schemeClr val="tx1"/>
                </a:solidFill>
                <a:latin typeface="+mn-lt"/>
                <a:ea typeface="+mn-ea"/>
                <a:cs typeface="+mn-cs"/>
              </a:rPr>
              <a:t>[(</a:t>
            </a:r>
            <a:r>
              <a:rPr lang="nl-NL" sz="1200" kern="1200" dirty="0" err="1">
                <a:solidFill>
                  <a:schemeClr val="tx1"/>
                </a:solidFill>
                <a:latin typeface="+mn-lt"/>
                <a:ea typeface="+mn-ea"/>
                <a:cs typeface="+mn-cs"/>
              </a:rPr>
              <a:t>u'MA</a:t>
            </a:r>
            <a:r>
              <a:rPr lang="nl-NL" sz="1200" kern="1200" dirty="0">
                <a:solidFill>
                  <a:schemeClr val="tx1"/>
                </a:solidFill>
                <a:latin typeface="+mn-lt"/>
                <a:ea typeface="+mn-ea"/>
                <a:cs typeface="+mn-cs"/>
              </a:rPr>
              <a:t>', 800), (</a:t>
            </a:r>
            <a:r>
              <a:rPr lang="nl-NL" sz="1200" kern="1200" dirty="0" err="1">
                <a:solidFill>
                  <a:schemeClr val="tx1"/>
                </a:solidFill>
                <a:latin typeface="+mn-lt"/>
                <a:ea typeface="+mn-ea"/>
                <a:cs typeface="+mn-cs"/>
              </a:rPr>
              <a:t>u'TX</a:t>
            </a:r>
            <a:r>
              <a:rPr lang="nl-NL" sz="1200" kern="1200" dirty="0">
                <a:solidFill>
                  <a:schemeClr val="tx1"/>
                </a:solidFill>
                <a:latin typeface="+mn-lt"/>
                <a:ea typeface="+mn-ea"/>
                <a:cs typeface="+mn-cs"/>
              </a:rPr>
              <a:t>', 800)]</a:t>
            </a:r>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281</a:t>
            </a:fld>
            <a:endParaRPr lang="en-US" dirty="0"/>
          </a:p>
        </p:txBody>
      </p:sp>
    </p:spTree>
    <p:extLst>
      <p:ext uri="{BB962C8B-B14F-4D97-AF65-F5344CB8AC3E}">
        <p14:creationId xmlns:p14="http://schemas.microsoft.com/office/powerpoint/2010/main" val="147766796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Changing</a:t>
            </a:r>
            <a:r>
              <a:rPr lang="en-US" baseline="0" dirty="0"/>
              <a:t> the level of parallelism is a very common performance optimization task.  These diagrams illustrates the difference between repartition() and coalesce().  Whenever reducing the number of partitions, always use coalesce, as it minimizes the amount of network shuffle.  Repartition is required if the developer is going to increase the number of partitions.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282</a:t>
            </a:fld>
            <a:endParaRPr lang="en-US" dirty="0"/>
          </a:p>
        </p:txBody>
      </p:sp>
    </p:spTree>
    <p:extLst>
      <p:ext uri="{BB962C8B-B14F-4D97-AF65-F5344CB8AC3E}">
        <p14:creationId xmlns:p14="http://schemas.microsoft.com/office/powerpoint/2010/main" val="4234053630"/>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81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err="1">
                <a:solidFill>
                  <a:schemeClr val="tx1"/>
                </a:solidFill>
                <a:effectLst/>
                <a:latin typeface="+mn-lt"/>
                <a:ea typeface="+mn-ea"/>
                <a:cs typeface="+mn-cs"/>
              </a:rPr>
              <a:t>PairRDDs</a:t>
            </a:r>
            <a:r>
              <a:rPr lang="en-US" sz="1200" kern="1200" dirty="0">
                <a:solidFill>
                  <a:schemeClr val="tx1"/>
                </a:solidFill>
                <a:effectLst/>
                <a:latin typeface="+mn-lt"/>
                <a:ea typeface="+mn-ea"/>
                <a:cs typeface="+mn-cs"/>
              </a:rPr>
              <a:t> can be partitioned in such a way that their keys are leveraged when determining how to partition data. This means that a </a:t>
            </a:r>
            <a:r>
              <a:rPr lang="en-US" sz="1200" kern="1200" dirty="0" err="1">
                <a:solidFill>
                  <a:schemeClr val="tx1"/>
                </a:solidFill>
                <a:effectLst/>
                <a:latin typeface="+mn-lt"/>
                <a:ea typeface="+mn-ea"/>
                <a:cs typeface="+mn-cs"/>
              </a:rPr>
              <a:t>PairRDD</a:t>
            </a:r>
            <a:r>
              <a:rPr lang="en-US" sz="1200" kern="1200" dirty="0">
                <a:solidFill>
                  <a:schemeClr val="tx1"/>
                </a:solidFill>
                <a:effectLst/>
                <a:latin typeface="+mn-lt"/>
                <a:ea typeface="+mn-ea"/>
                <a:cs typeface="+mn-cs"/>
              </a:rPr>
              <a:t> could be created so that all pairs for a given key wind up in the same partition. When this is done, the resulting partitions are </a:t>
            </a:r>
            <a:r>
              <a:rPr lang="en-US" sz="1200" kern="1200" baseline="0" dirty="0">
                <a:solidFill>
                  <a:schemeClr val="tx1"/>
                </a:solidFill>
                <a:effectLst/>
                <a:latin typeface="+mn-lt"/>
                <a:ea typeface="+mn-ea"/>
                <a:cs typeface="+mn-cs"/>
              </a:rPr>
              <a:t>referred to as a "hashed" partitions.</a:t>
            </a:r>
            <a:r>
              <a:rPr lang="en-US" sz="1200" kern="1200" dirty="0">
                <a:solidFill>
                  <a:schemeClr val="tx1"/>
                </a:solidFill>
                <a:effectLst/>
                <a:latin typeface="+mn-lt"/>
                <a:ea typeface="+mn-ea"/>
                <a:cs typeface="+mn-cs"/>
              </a:rPr>
              <a:t> Simply reading an HDFS file or calling parallelize() on a non-RDD dataset does not guarantee that partitions will be hashed partitions. The same is true for map() operation that creates a </a:t>
            </a:r>
            <a:r>
              <a:rPr lang="en-US" sz="1200" kern="1200" dirty="0" err="1">
                <a:solidFill>
                  <a:schemeClr val="tx1"/>
                </a:solidFill>
                <a:effectLst/>
                <a:latin typeface="+mn-lt"/>
                <a:ea typeface="+mn-ea"/>
                <a:cs typeface="+mn-cs"/>
              </a:rPr>
              <a:t>PairRDD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 the other hand, operations such as </a:t>
            </a:r>
            <a:r>
              <a:rPr lang="en-US" sz="1200" kern="1200" dirty="0" err="1">
                <a:solidFill>
                  <a:schemeClr val="tx1"/>
                </a:solidFill>
                <a:effectLst/>
                <a:latin typeface="+mn-lt"/>
                <a:ea typeface="+mn-ea"/>
                <a:cs typeface="+mn-cs"/>
              </a:rPr>
              <a:t>partitionBy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cogroup</a:t>
            </a:r>
            <a:r>
              <a:rPr lang="en-US" sz="1200" kern="1200" dirty="0">
                <a:solidFill>
                  <a:schemeClr val="tx1"/>
                </a:solidFill>
                <a:effectLst/>
                <a:latin typeface="+mn-lt"/>
                <a:ea typeface="+mn-ea"/>
                <a:cs typeface="+mn-cs"/>
              </a:rPr>
              <a:t>(), join(), </a:t>
            </a:r>
            <a:r>
              <a:rPr lang="en-US" sz="1200" kern="1200" dirty="0" err="1">
                <a:solidFill>
                  <a:schemeClr val="tx1"/>
                </a:solidFill>
                <a:effectLst/>
                <a:latin typeface="+mn-lt"/>
                <a:ea typeface="+mn-ea"/>
                <a:cs typeface="+mn-cs"/>
              </a:rPr>
              <a:t>reduceByKey</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sortByKey</a:t>
            </a:r>
            <a:r>
              <a:rPr lang="en-US" sz="1200" kern="1200" dirty="0">
                <a:solidFill>
                  <a:schemeClr val="tx1"/>
                </a:solidFill>
                <a:effectLst/>
                <a:latin typeface="+mn-lt"/>
                <a:ea typeface="+mn-ea"/>
                <a:cs typeface="+mn-cs"/>
              </a:rPr>
              <a:t>() create hashed partitions by default.  The </a:t>
            </a:r>
            <a:r>
              <a:rPr lang="en-US" sz="1200" kern="1200" dirty="0" err="1">
                <a:solidFill>
                  <a:schemeClr val="tx1"/>
                </a:solidFill>
                <a:effectLst/>
                <a:latin typeface="+mn-lt"/>
                <a:ea typeface="+mn-ea"/>
                <a:cs typeface="+mn-cs"/>
              </a:rPr>
              <a:t>HashPartitioner</a:t>
            </a:r>
            <a:r>
              <a:rPr lang="en-US" sz="1200" kern="1200" dirty="0">
                <a:solidFill>
                  <a:schemeClr val="tx1"/>
                </a:solidFill>
                <a:effectLst/>
                <a:latin typeface="+mn-lt"/>
                <a:ea typeface="+mn-ea"/>
                <a:cs typeface="+mn-cs"/>
              </a:rPr>
              <a:t> component guarantees identical keys go to the same partition.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following demo code explores this concept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rdd1 = </a:t>
            </a:r>
            <a:r>
              <a:rPr lang="en-US" sz="1200" kern="1200" dirty="0" err="1">
                <a:solidFill>
                  <a:schemeClr val="tx1"/>
                </a:solidFill>
                <a:effectLst/>
                <a:latin typeface="+mn-lt"/>
                <a:ea typeface="+mn-ea"/>
                <a:cs typeface="+mn-cs"/>
              </a:rPr>
              <a:t>sc.parallelize</a:t>
            </a:r>
            <a:r>
              <a:rPr lang="en-US" sz="1200" kern="1200" dirty="0">
                <a:solidFill>
                  <a:schemeClr val="tx1"/>
                </a:solidFill>
                <a:effectLst/>
                <a:latin typeface="+mn-lt"/>
                <a:ea typeface="+mn-ea"/>
                <a:cs typeface="+mn-cs"/>
              </a:rPr>
              <a:t>(range(3),1).map(lambda x:(x,'X'))</a:t>
            </a:r>
          </a:p>
          <a:p>
            <a:r>
              <a:rPr lang="en-US" sz="1200" kern="1200" dirty="0">
                <a:solidFill>
                  <a:schemeClr val="tx1"/>
                </a:solidFill>
                <a:effectLst/>
                <a:latin typeface="+mn-lt"/>
                <a:ea typeface="+mn-ea"/>
                <a:cs typeface="+mn-cs"/>
              </a:rPr>
              <a:t>rdd1.getNumPartitions()</a:t>
            </a:r>
          </a:p>
          <a:p>
            <a:r>
              <a:rPr lang="en-US" sz="1200" kern="1200" dirty="0">
                <a:solidFill>
                  <a:schemeClr val="tx1"/>
                </a:solidFill>
                <a:effectLst/>
                <a:latin typeface="+mn-lt"/>
                <a:ea typeface="+mn-ea"/>
                <a:cs typeface="+mn-cs"/>
              </a:rPr>
              <a:t>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rdd1.collect()</a:t>
            </a:r>
          </a:p>
          <a:p>
            <a:r>
              <a:rPr lang="en-US" sz="1200" kern="1200" dirty="0">
                <a:solidFill>
                  <a:schemeClr val="tx1"/>
                </a:solidFill>
                <a:effectLst/>
                <a:latin typeface="+mn-lt"/>
                <a:ea typeface="+mn-ea"/>
                <a:cs typeface="+mn-cs"/>
              </a:rPr>
              <a:t>[(0, 'X'), (1, 'X'), (2, 'X')]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rdd2 = </a:t>
            </a:r>
            <a:r>
              <a:rPr lang="en-US" sz="1200" kern="1200" dirty="0" err="1">
                <a:solidFill>
                  <a:schemeClr val="tx1"/>
                </a:solidFill>
                <a:effectLst/>
                <a:latin typeface="+mn-lt"/>
                <a:ea typeface="+mn-ea"/>
                <a:cs typeface="+mn-cs"/>
              </a:rPr>
              <a:t>sc.parallelize</a:t>
            </a:r>
            <a:r>
              <a:rPr lang="en-US" sz="1200" kern="1200" dirty="0">
                <a:solidFill>
                  <a:schemeClr val="tx1"/>
                </a:solidFill>
                <a:effectLst/>
                <a:latin typeface="+mn-lt"/>
                <a:ea typeface="+mn-ea"/>
                <a:cs typeface="+mn-cs"/>
              </a:rPr>
              <a:t>((1,2,3),1).map(lambda y:(y,'Y'))</a:t>
            </a:r>
          </a:p>
          <a:p>
            <a:r>
              <a:rPr lang="en-US" sz="1200" kern="1200" dirty="0">
                <a:solidFill>
                  <a:schemeClr val="tx1"/>
                </a:solidFill>
                <a:effectLst/>
                <a:latin typeface="+mn-lt"/>
                <a:ea typeface="+mn-ea"/>
                <a:cs typeface="+mn-cs"/>
              </a:rPr>
              <a:t>rdd2.getNumPartitions()</a:t>
            </a:r>
          </a:p>
          <a:p>
            <a:r>
              <a:rPr lang="en-US" sz="1200" kern="1200" dirty="0">
                <a:solidFill>
                  <a:schemeClr val="tx1"/>
                </a:solidFill>
                <a:effectLst/>
                <a:latin typeface="+mn-lt"/>
                <a:ea typeface="+mn-ea"/>
                <a:cs typeface="+mn-cs"/>
              </a:rPr>
              <a:t>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rdd2.collect()</a:t>
            </a:r>
          </a:p>
          <a:p>
            <a:r>
              <a:rPr lang="en-US" sz="1200" kern="1200" dirty="0">
                <a:solidFill>
                  <a:schemeClr val="tx1"/>
                </a:solidFill>
                <a:effectLst/>
                <a:latin typeface="+mn-lt"/>
                <a:ea typeface="+mn-ea"/>
                <a:cs typeface="+mn-cs"/>
              </a:rPr>
              <a:t>[(1, 'Y'), (2, 'Y'), (3, 'Y')]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rdd3 = rdd1.union(rdd2)</a:t>
            </a:r>
          </a:p>
          <a:p>
            <a:r>
              <a:rPr lang="en-US" sz="1200" kern="1200" dirty="0">
                <a:solidFill>
                  <a:schemeClr val="tx1"/>
                </a:solidFill>
                <a:effectLst/>
                <a:latin typeface="+mn-lt"/>
                <a:ea typeface="+mn-ea"/>
                <a:cs typeface="+mn-cs"/>
              </a:rPr>
              <a:t>rdd3.getNumPartitions()</a:t>
            </a:r>
          </a:p>
          <a:p>
            <a:r>
              <a:rPr lang="en-US" sz="1200" kern="1200" dirty="0">
                <a:solidFill>
                  <a:schemeClr val="tx1"/>
                </a:solidFill>
                <a:effectLst/>
                <a:latin typeface="+mn-lt"/>
                <a:ea typeface="+mn-ea"/>
                <a:cs typeface="+mn-cs"/>
              </a:rPr>
              <a:t>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rdd3.collect()</a:t>
            </a:r>
          </a:p>
          <a:p>
            <a:r>
              <a:rPr lang="en-US" sz="1200" kern="1200" dirty="0">
                <a:solidFill>
                  <a:schemeClr val="tx1"/>
                </a:solidFill>
                <a:effectLst/>
                <a:latin typeface="+mn-lt"/>
                <a:ea typeface="+mn-ea"/>
                <a:cs typeface="+mn-cs"/>
              </a:rPr>
              <a:t>[(0, 'X'), (1, 'X'), (2, 'X'), (1, 'Y'), (2, 'Y'), (3, 'Y')]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rdd3.glom().collect()</a:t>
            </a:r>
          </a:p>
          <a:p>
            <a:r>
              <a:rPr lang="en-US" sz="1200" kern="1200" dirty="0">
                <a:solidFill>
                  <a:schemeClr val="tx1"/>
                </a:solidFill>
                <a:effectLst/>
                <a:latin typeface="+mn-lt"/>
                <a:ea typeface="+mn-ea"/>
                <a:cs typeface="+mn-cs"/>
              </a:rPr>
              <a:t>[[(0, 'X'), (1, 'X'), (2, 'X')], [(1, 'Y'), (2, 'Y'), (3, 'Y')]]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rdd3.glom().collect()  # make an array for each partition</a:t>
            </a:r>
          </a:p>
          <a:p>
            <a:r>
              <a:rPr lang="en-US" sz="1200" kern="1200" dirty="0">
                <a:solidFill>
                  <a:schemeClr val="tx1"/>
                </a:solidFill>
                <a:effectLst/>
                <a:latin typeface="+mn-lt"/>
                <a:ea typeface="+mn-ea"/>
                <a:cs typeface="+mn-cs"/>
              </a:rPr>
              <a:t>[[(0, 'X'), (1, 'X'), (2, 'X')], [(1, 'Y'), (2, 'Y'), (3, 'Y')]]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rdd4 = rdd3.partitionBy(2)</a:t>
            </a:r>
          </a:p>
          <a:p>
            <a:r>
              <a:rPr lang="en-US" sz="1200" kern="1200" dirty="0">
                <a:solidFill>
                  <a:schemeClr val="tx1"/>
                </a:solidFill>
                <a:effectLst/>
                <a:latin typeface="+mn-lt"/>
                <a:ea typeface="+mn-ea"/>
                <a:cs typeface="+mn-cs"/>
              </a:rPr>
              <a:t>rdd4.glom().collect()  # this one shows all of same key in same part</a:t>
            </a:r>
          </a:p>
          <a:p>
            <a:r>
              <a:rPr lang="en-US" sz="1200" kern="1200" dirty="0">
                <a:solidFill>
                  <a:schemeClr val="tx1"/>
                </a:solidFill>
                <a:effectLst/>
                <a:latin typeface="+mn-lt"/>
                <a:ea typeface="+mn-ea"/>
                <a:cs typeface="+mn-cs"/>
              </a:rPr>
              <a:t>[[(0, 'X'), (2, 'X'), (2, 'Y')], [(1, 'X'), (1, 'Y'), (3, 'Y')]]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Arial" charset="0"/>
                <a:ea typeface="ヒラギノ角ゴ Pro W3" charset="0"/>
                <a:cs typeface="ヒラギノ角ゴ Pro W3" charset="0"/>
              </a:rPr>
              <a:t>This concept allows many operations to skip shuffle steps knowing all the keys are in a single location, thus increasing the performance.  When partitioning data manually, by specifying number of partitions, make sure to be aware of how many executors are being used, and try to have at least one partition per executor.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can result in performance</a:t>
            </a:r>
            <a:r>
              <a:rPr lang="en-US" sz="1200" kern="1200" baseline="0" dirty="0">
                <a:solidFill>
                  <a:schemeClr val="tx1"/>
                </a:solidFill>
                <a:effectLst/>
                <a:latin typeface="+mn-lt"/>
                <a:ea typeface="+mn-ea"/>
                <a:cs typeface="+mn-cs"/>
              </a:rPr>
              <a:t> improvements, particularly when implementing joins.</a:t>
            </a:r>
            <a:endParaRPr lang="en-US" sz="1200" kern="1200" dirty="0">
              <a:solidFill>
                <a:schemeClr val="tx1"/>
              </a:solidFill>
              <a:effectLst/>
              <a:latin typeface="+mn-lt"/>
              <a:ea typeface="+mn-ea"/>
              <a:cs typeface="+mn-cs"/>
            </a:endParaRPr>
          </a:p>
          <a:p>
            <a:pPr eaLnBrk="1" hangingPunct="1">
              <a:spcBef>
                <a:spcPts val="775"/>
              </a:spcBef>
            </a:pPr>
            <a:endParaRPr lang="en-US" dirty="0">
              <a:latin typeface="Arial" charset="0"/>
              <a:ea typeface="ヒラギノ角ゴ Pro W3" charset="0"/>
              <a:cs typeface="ヒラギノ角ゴ Pro W3" charset="0"/>
            </a:endParaRPr>
          </a:p>
        </p:txBody>
      </p:sp>
      <p:sp>
        <p:nvSpPr>
          <p:cNvPr id="4" name="Slide Number Placeholder 3"/>
          <p:cNvSpPr>
            <a:spLocks noGrp="1"/>
          </p:cNvSpPr>
          <p:nvPr>
            <p:ph type="sldNum" sz="quarter" idx="5"/>
          </p:nvPr>
        </p:nvSpPr>
        <p:spPr/>
        <p:txBody>
          <a:bodyPr/>
          <a:lstStyle/>
          <a:p>
            <a:pPr>
              <a:defRPr/>
            </a:pPr>
            <a:fld id="{324DA79F-2363-E241-9B30-116A4262BC3C}" type="slidenum">
              <a:rPr lang="en-US" smtClean="0">
                <a:solidFill>
                  <a:prstClr val="black"/>
                </a:solidFill>
                <a:latin typeface="Calibri"/>
              </a:rPr>
              <a:pPr>
                <a:defRPr/>
              </a:pPr>
              <a:t>283</a:t>
            </a:fld>
            <a:endParaRPr lang="en-US" dirty="0">
              <a:solidFill>
                <a:prstClr val="black"/>
              </a:solidFill>
              <a:latin typeface="Calibri"/>
            </a:endParaRPr>
          </a:p>
        </p:txBody>
      </p:sp>
    </p:spTree>
    <p:extLst>
      <p:ext uri="{BB962C8B-B14F-4D97-AF65-F5344CB8AC3E}">
        <p14:creationId xmlns:p14="http://schemas.microsoft.com/office/powerpoint/2010/main" val="68137570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01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Once data is using</a:t>
            </a:r>
            <a:r>
              <a:rPr lang="en-US" baseline="0" dirty="0">
                <a:latin typeface="Calibri" charset="0"/>
              </a:rPr>
              <a:t> hashed partitioning</a:t>
            </a:r>
            <a:r>
              <a:rPr lang="en-US" dirty="0">
                <a:latin typeface="Calibri" charset="0"/>
              </a:rPr>
              <a:t>, keeping this partitioning is important to help downstream operations run faster. Examples of operations that preserve partitioning are </a:t>
            </a:r>
            <a:r>
              <a:rPr lang="en-US" dirty="0" err="1">
                <a:latin typeface="Calibri" charset="0"/>
              </a:rPr>
              <a:t>mapValues</a:t>
            </a:r>
            <a:r>
              <a:rPr lang="en-US" dirty="0">
                <a:latin typeface="Calibri" charset="0"/>
              </a:rPr>
              <a:t>(), </a:t>
            </a:r>
            <a:r>
              <a:rPr lang="en-US" dirty="0" err="1">
                <a:latin typeface="Calibri" charset="0"/>
              </a:rPr>
              <a:t>flatMapValues</a:t>
            </a:r>
            <a:r>
              <a:rPr lang="en-US" dirty="0">
                <a:latin typeface="Calibri" charset="0"/>
              </a:rPr>
              <a:t>(), filter(), </a:t>
            </a:r>
            <a:r>
              <a:rPr lang="en-US" dirty="0" err="1">
                <a:latin typeface="Calibri" charset="0"/>
              </a:rPr>
              <a:t>reduceByKey</a:t>
            </a:r>
            <a:r>
              <a:rPr lang="en-US" dirty="0">
                <a:latin typeface="Calibri" charset="0"/>
              </a:rPr>
              <a:t>(), </a:t>
            </a:r>
            <a:r>
              <a:rPr lang="en-US" dirty="0" err="1">
                <a:latin typeface="Calibri" charset="0"/>
              </a:rPr>
              <a:t>groupByKey</a:t>
            </a:r>
            <a:r>
              <a:rPr lang="en-US" dirty="0">
                <a:latin typeface="Calibri" charset="0"/>
              </a:rPr>
              <a:t>(), and join(). </a:t>
            </a:r>
          </a:p>
          <a:p>
            <a:pPr eaLnBrk="1" hangingPunct="1"/>
            <a:endParaRPr lang="en-US" dirty="0">
              <a:latin typeface="Calibri" charset="0"/>
            </a:endParaRPr>
          </a:p>
          <a:p>
            <a:pPr eaLnBrk="1" hangingPunct="1"/>
            <a:r>
              <a:rPr lang="en-US" dirty="0">
                <a:latin typeface="Calibri" charset="0"/>
              </a:rPr>
              <a:t>These operations don't modify keys in hashed partitions. Spark assumes the data is properly partitioned and uses this assumption to speed up downstream operations.  For example, when using </a:t>
            </a:r>
            <a:r>
              <a:rPr lang="en-US" dirty="0" err="1">
                <a:latin typeface="Calibri" charset="0"/>
              </a:rPr>
              <a:t>reduceByKey</a:t>
            </a:r>
            <a:r>
              <a:rPr lang="en-US" dirty="0">
                <a:latin typeface="Calibri" charset="0"/>
              </a:rPr>
              <a:t>(), all the values for each key are aggregated.  If the data is properly partitioned beforehand, Spark can assume that all the instances of a single key are in the same partition,</a:t>
            </a:r>
            <a:r>
              <a:rPr lang="en-US" baseline="0" dirty="0">
                <a:latin typeface="Calibri" charset="0"/>
              </a:rPr>
              <a:t> on the same machine</a:t>
            </a:r>
            <a:r>
              <a:rPr lang="en-US" dirty="0">
                <a:latin typeface="Calibri" charset="0"/>
              </a:rPr>
              <a:t>.  With this knowledge, Spark can avoid doing a dataset wide shuffle, and instead all the aggregations can be performed locally.</a:t>
            </a:r>
          </a:p>
          <a:p>
            <a:pPr eaLnBrk="1" hangingPunct="1"/>
            <a:endParaRPr lang="en-US" dirty="0">
              <a:latin typeface="Calibri" charset="0"/>
            </a:endParaRPr>
          </a:p>
          <a:p>
            <a:pPr eaLnBrk="1" hangingPunct="1"/>
            <a:r>
              <a:rPr lang="en-US" dirty="0">
                <a:latin typeface="Calibri" charset="0"/>
              </a:rPr>
              <a:t>Continuing</a:t>
            </a:r>
            <a:r>
              <a:rPr lang="en-US" baseline="0" dirty="0">
                <a:latin typeface="Calibri" charset="0"/>
              </a:rPr>
              <a:t> the same hash partitioning demo from the previous section, the following example shows that the two partitions from rdd4 are still observed after performing a filter operation.</a:t>
            </a:r>
          </a:p>
          <a:p>
            <a:pPr eaLnBrk="1" hangingPunct="1"/>
            <a:endParaRPr lang="en-US" baseline="0" dirty="0">
              <a:latin typeface="Calibri" charset="0"/>
            </a:endParaRPr>
          </a:p>
          <a:p>
            <a:r>
              <a:rPr lang="en-US" sz="1200" kern="1200" dirty="0">
                <a:solidFill>
                  <a:schemeClr val="tx1"/>
                </a:solidFill>
                <a:latin typeface="+mn-lt"/>
                <a:ea typeface="+mn-ea"/>
                <a:cs typeface="+mn-cs"/>
              </a:rPr>
              <a:t>rdd4.glom().collect()</a:t>
            </a:r>
          </a:p>
          <a:p>
            <a:r>
              <a:rPr lang="es-ES_tradnl" sz="1200" kern="1200" dirty="0">
                <a:solidFill>
                  <a:schemeClr val="tx1"/>
                </a:solidFill>
                <a:latin typeface="+mn-lt"/>
                <a:ea typeface="+mn-ea"/>
                <a:cs typeface="+mn-cs"/>
              </a:rPr>
              <a:t>[[(0, 'X'), (2, 'X'), (2, 'Y')], [(1, 'X'), (1, 'Y'), (3, 'Y')]]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rdd4.filter(lambda </a:t>
            </a:r>
            <a:r>
              <a:rPr lang="en-US" sz="1200" kern="1200" dirty="0" err="1">
                <a:solidFill>
                  <a:schemeClr val="tx1"/>
                </a:solidFill>
                <a:latin typeface="+mn-lt"/>
                <a:ea typeface="+mn-ea"/>
                <a:cs typeface="+mn-cs"/>
              </a:rPr>
              <a:t>kvp</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kvp</a:t>
            </a:r>
            <a:r>
              <a:rPr lang="en-US" sz="1200" kern="1200" dirty="0">
                <a:solidFill>
                  <a:schemeClr val="tx1"/>
                </a:solidFill>
                <a:latin typeface="+mn-lt"/>
                <a:ea typeface="+mn-ea"/>
                <a:cs typeface="+mn-cs"/>
              </a:rPr>
              <a:t>[0]&gt;=2).glom().collect()</a:t>
            </a:r>
          </a:p>
          <a:p>
            <a:r>
              <a:rPr lang="es-ES_tradnl" sz="1200" kern="1200" dirty="0">
                <a:solidFill>
                  <a:schemeClr val="tx1"/>
                </a:solidFill>
                <a:latin typeface="+mn-lt"/>
                <a:ea typeface="+mn-ea"/>
                <a:cs typeface="+mn-cs"/>
              </a:rPr>
              <a:t>[[(2, 'X'), (2, 'Y')], [(3, 'Y')]]</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F83A1620-42C0-9B49-951E-E638BBA02345}" type="slidenum">
              <a:rPr lang="en-US" smtClean="0">
                <a:solidFill>
                  <a:prstClr val="black"/>
                </a:solidFill>
                <a:latin typeface="Calibri"/>
              </a:rPr>
              <a:pPr>
                <a:defRPr/>
              </a:pPr>
              <a:t>284</a:t>
            </a:fld>
            <a:endParaRPr lang="en-US" dirty="0">
              <a:solidFill>
                <a:prstClr val="black"/>
              </a:solidFill>
              <a:latin typeface="Calibri"/>
            </a:endParaRPr>
          </a:p>
        </p:txBody>
      </p:sp>
    </p:spTree>
    <p:extLst>
      <p:ext uri="{BB962C8B-B14F-4D97-AF65-F5344CB8AC3E}">
        <p14:creationId xmlns:p14="http://schemas.microsoft.com/office/powerpoint/2010/main" val="427173934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775"/>
              </a:spcBef>
              <a:defRPr/>
            </a:pPr>
            <a:r>
              <a:rPr lang="en-US" dirty="0">
                <a:latin typeface="Arial" charset="0"/>
                <a:ea typeface="ヒラギノ角ゴ Pro W3" charset="0"/>
                <a:cs typeface="ヒラギノ角ゴ Pro W3" charset="0"/>
              </a:rPr>
              <a:t>There is no perfect formula,</a:t>
            </a:r>
            <a:r>
              <a:rPr lang="en-US" baseline="0" dirty="0">
                <a:latin typeface="Arial" charset="0"/>
                <a:ea typeface="ヒラギノ角ゴ Pro W3" charset="0"/>
                <a:cs typeface="ヒラギノ角ゴ Pro W3" charset="0"/>
              </a:rPr>
              <a:t> but the general rule of thumb is that to</a:t>
            </a:r>
            <a:r>
              <a:rPr lang="en-US" dirty="0">
                <a:latin typeface="Arial" charset="0"/>
                <a:ea typeface="ヒラギノ角ゴ Pro W3" charset="0"/>
                <a:cs typeface="ヒラギノ角ゴ Pro W3" charset="0"/>
              </a:rPr>
              <a:t>o many partitions is better than too few.  Since each dataset and each use</a:t>
            </a:r>
            <a:r>
              <a:rPr lang="en-US" baseline="0" dirty="0">
                <a:latin typeface="Arial" charset="0"/>
                <a:ea typeface="ヒラギノ角ゴ Pro W3" charset="0"/>
                <a:cs typeface="ヒラギノ角ゴ Pro W3" charset="0"/>
              </a:rPr>
              <a:t> case can be very different from all the others, experimentation is required to find the optimum number of partitions for each situation.</a:t>
            </a:r>
          </a:p>
          <a:p>
            <a:pPr eaLnBrk="1" hangingPunct="1">
              <a:spcBef>
                <a:spcPts val="775"/>
              </a:spcBef>
              <a:defRPr/>
            </a:pPr>
            <a:endParaRPr lang="en-US" baseline="0" dirty="0">
              <a:latin typeface="Arial" charset="0"/>
              <a:ea typeface="ヒラギノ角ゴ Pro W3" charset="0"/>
              <a:cs typeface="ヒラギノ角ゴ Pro W3" charset="0"/>
            </a:endParaRPr>
          </a:p>
          <a:p>
            <a:pPr eaLnBrk="1" hangingPunct="1">
              <a:spcBef>
                <a:spcPts val="775"/>
              </a:spcBef>
              <a:defRPr/>
            </a:pPr>
            <a:r>
              <a:rPr lang="en-US" baseline="0" dirty="0">
                <a:latin typeface="Arial" charset="0"/>
                <a:ea typeface="ヒラギノ角ゴ Pro W3" charset="0"/>
                <a:cs typeface="ヒラギノ角ゴ Pro W3" charset="0"/>
              </a:rPr>
              <a:t>The more partitions you have, the less time it will take to process each.  There is a point at when the law of diminishing returns kicks in. Spark schedules its own tasks within the executors it has available.  This scheduling of tasks takes approximately 10-20ms in most situation. Spark can efficiently run tasks as fast as 200ms without any troubles.  With experimentation, you could have tasks run for even less time than this, but tasks should take at least 100ms to execute to prevent the system from spending too much time scheduling tasks instead of executing tasks.</a:t>
            </a:r>
          </a:p>
          <a:p>
            <a:pPr eaLnBrk="1" hangingPunct="1">
              <a:spcBef>
                <a:spcPts val="775"/>
              </a:spcBef>
              <a:defRPr/>
            </a:pPr>
            <a:endParaRPr lang="en-US" baseline="0" dirty="0">
              <a:latin typeface="Arial" charset="0"/>
              <a:ea typeface="ヒラギノ角ゴ Pro W3" charset="0"/>
              <a:cs typeface="ヒラギノ角ゴ Pro W3" charset="0"/>
            </a:endParaRPr>
          </a:p>
          <a:p>
            <a:pPr eaLnBrk="1" hangingPunct="1">
              <a:spcBef>
                <a:spcPts val="775"/>
              </a:spcBef>
              <a:defRPr/>
            </a:pPr>
            <a:r>
              <a:rPr lang="en-US" baseline="0" dirty="0">
                <a:latin typeface="Arial" charset="0"/>
                <a:ea typeface="ヒラギノ角ゴ Pro W3" charset="0"/>
                <a:cs typeface="ヒラギノ角ゴ Pro W3" charset="0"/>
              </a:rPr>
              <a:t>A simple and novel approach to identifying the best number of partitions is to keep increasing the number by 50% until performance stops improving.  Once that occurs, find the mid-point between the two partition sizes and execute the application in production there. If anything changes regarding the executors (number available or sizing characteristics) then the tuning exercise should be executed again.</a:t>
            </a:r>
          </a:p>
          <a:p>
            <a:pPr eaLnBrk="1" hangingPunct="1">
              <a:spcBef>
                <a:spcPts val="775"/>
              </a:spcBef>
              <a:defRPr/>
            </a:pPr>
            <a:endParaRPr lang="en-US" baseline="0" dirty="0">
              <a:latin typeface="Arial" charset="0"/>
              <a:ea typeface="ヒラギノ角ゴ Pro W3" charset="0"/>
              <a:cs typeface="ヒラギノ角ゴ Pro W3" charset="0"/>
            </a:endParaRPr>
          </a:p>
          <a:p>
            <a:pPr eaLnBrk="1" hangingPunct="1">
              <a:spcBef>
                <a:spcPts val="775"/>
              </a:spcBef>
              <a:defRPr/>
            </a:pPr>
            <a:r>
              <a:rPr lang="en-US" baseline="0" dirty="0">
                <a:latin typeface="Arial" charset="0"/>
                <a:ea typeface="ヒラギノ角ゴ Pro W3" charset="0"/>
                <a:cs typeface="ヒラギノ角ゴ Pro W3" charset="0"/>
              </a:rPr>
              <a:t>It is optimal to have the number of partitions be a just slightly smaller than a multiple of the number of overall executor cores available.  This is to ensure that if multiple waves of tasks must be run that all waves are fully utilizing the available resources.  The slight reduction from an actual multiple is to account for Spark internal activities such as speculative execution (a process that looks for performance outliers and reruns potentially slow or hung tasks).  For example, i</a:t>
            </a:r>
            <a:r>
              <a:rPr lang="en-US" dirty="0">
                <a:latin typeface="Arial" charset="0"/>
                <a:ea typeface="ヒラギノ角ゴ Pro W3" charset="0"/>
                <a:cs typeface="ヒラギノ角ゴ Pro W3" charset="0"/>
              </a:rPr>
              <a:t>f there are 10 executors with two cores (20 cores</a:t>
            </a:r>
            <a:r>
              <a:rPr lang="en-US" baseline="0" dirty="0">
                <a:latin typeface="Arial" charset="0"/>
                <a:ea typeface="ヒラギノ角ゴ Pro W3" charset="0"/>
                <a:cs typeface="ヒラギノ角ゴ Pro W3" charset="0"/>
              </a:rPr>
              <a:t> total)</a:t>
            </a:r>
            <a:r>
              <a:rPr lang="en-US" dirty="0">
                <a:latin typeface="Arial" charset="0"/>
                <a:ea typeface="ヒラギノ角ゴ Pro W3" charset="0"/>
                <a:cs typeface="ヒラギノ角ゴ Pro W3" charset="0"/>
              </a:rPr>
              <a:t>, make RDDs with 39, 58, or 78 partitions.</a:t>
            </a:r>
          </a:p>
          <a:p>
            <a:pPr eaLnBrk="1" hangingPunct="1">
              <a:spcBef>
                <a:spcPts val="775"/>
              </a:spcBef>
              <a:defRPr/>
            </a:pPr>
            <a:endParaRPr lang="en-US" dirty="0">
              <a:latin typeface="Arial" charset="0"/>
              <a:ea typeface="ヒラギノ角ゴ Pro W3" charset="0"/>
              <a:cs typeface="ヒラギノ角ゴ Pro W3" charset="0"/>
            </a:endParaRPr>
          </a:p>
          <a:p>
            <a:pPr marL="0" marR="0" indent="0" algn="l" defTabSz="914400" rtl="0" eaLnBrk="1" fontAlgn="auto" latinLnBrk="0" hangingPunct="1">
              <a:lnSpc>
                <a:spcPct val="100000"/>
              </a:lnSpc>
              <a:spcBef>
                <a:spcPts val="775"/>
              </a:spcBef>
              <a:spcAft>
                <a:spcPts val="0"/>
              </a:spcAft>
              <a:buClrTx/>
              <a:buSzTx/>
              <a:buFontTx/>
              <a:buNone/>
              <a:tabLst/>
              <a:defRPr/>
            </a:pPr>
            <a:r>
              <a:rPr lang="en-US" dirty="0">
                <a:latin typeface="Arial" charset="0"/>
                <a:ea typeface="ヒラギノ角ゴ Pro W3" charset="0"/>
                <a:cs typeface="ヒラギノ角ゴ Pro W3" charset="0"/>
              </a:rPr>
              <a:t>Generally</a:t>
            </a:r>
            <a:r>
              <a:rPr lang="en-US" baseline="0" dirty="0">
                <a:latin typeface="Arial" charset="0"/>
                <a:ea typeface="ヒラギノ角ゴ Pro W3" charset="0"/>
                <a:cs typeface="ヒラギノ角ゴ Pro W3" charset="0"/>
              </a:rPr>
              <a:t> speaking, this level of optimization is for programmers working directly with RDDs.  Spark SQL and it’s DataFrame API were created to be a higher level of abstraction that lets the developer focus on what needs to get done as apposed to exactly how those steps should be executed. </a:t>
            </a:r>
            <a:r>
              <a:rPr lang="en-US" dirty="0"/>
              <a:t>Spark SQL's Catalyst optimizer eliminates the need for developers to focus on this level of optimization in the code.</a:t>
            </a:r>
            <a:endParaRPr lang="en-US" baseline="0" dirty="0">
              <a:latin typeface="Arial" charset="0"/>
              <a:ea typeface="ヒラギノ角ゴ Pro W3" charset="0"/>
              <a:cs typeface="ヒラギノ角ゴ Pro W3" charset="0"/>
            </a:endParaRPr>
          </a:p>
          <a:p>
            <a:pPr eaLnBrk="1" hangingPunct="1">
              <a:spcBef>
                <a:spcPts val="775"/>
              </a:spcBef>
              <a:defRPr/>
            </a:pPr>
            <a:endParaRPr lang="en-US" baseline="0" dirty="0">
              <a:latin typeface="Arial" charset="0"/>
              <a:ea typeface="ヒラギノ角ゴ Pro W3" charset="0"/>
              <a:cs typeface="ヒラギノ角ゴ Pro W3" charset="0"/>
            </a:endParaRPr>
          </a:p>
          <a:p>
            <a:pPr eaLnBrk="1" hangingPunct="1">
              <a:spcBef>
                <a:spcPts val="775"/>
              </a:spcBef>
              <a:defRPr/>
            </a:pPr>
            <a:r>
              <a:rPr lang="en-US" baseline="0" dirty="0">
                <a:latin typeface="Arial" charset="0"/>
                <a:ea typeface="ヒラギノ角ゴ Pro W3" charset="0"/>
                <a:cs typeface="ヒラギノ角ゴ Pro W3" charset="0"/>
              </a:rPr>
              <a:t>Note: Spark SQL (as of 1.6.1) still has some outstanding unsupported Hive functionality that developers should be aware of.  These are identified at http://spark.apache.org/docs/latest/sql-programming-guide.html#unsupported-hive-functionality. These shortcomings will likely be addressed in a future release.</a:t>
            </a:r>
            <a:endParaRPr lang="en-US" dirty="0">
              <a:latin typeface="Arial" charset="0"/>
              <a:ea typeface="ヒラギノ角ゴ Pro W3" charset="0"/>
              <a:cs typeface="ヒラギノ角ゴ Pro W3" charset="0"/>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285</a:t>
            </a:fld>
            <a:endParaRPr lang="en-US" dirty="0"/>
          </a:p>
        </p:txBody>
      </p:sp>
    </p:spTree>
    <p:extLst>
      <p:ext uri="{BB962C8B-B14F-4D97-AF65-F5344CB8AC3E}">
        <p14:creationId xmlns:p14="http://schemas.microsoft.com/office/powerpoint/2010/main" val="2696896583"/>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286</a:t>
            </a:fld>
            <a:endParaRPr lang="en-US"/>
          </a:p>
        </p:txBody>
      </p:sp>
    </p:spTree>
    <p:extLst>
      <p:ext uri="{BB962C8B-B14F-4D97-AF65-F5344CB8AC3E}">
        <p14:creationId xmlns:p14="http://schemas.microsoft.com/office/powerpoint/2010/main" val="4102063492"/>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people think of when they hear Apache</a:t>
            </a:r>
            <a:r>
              <a:rPr lang="en-US" baseline="0" dirty="0"/>
              <a:t> Spark is in-memory data.  While this is technically accurate, data is only in-memory once you tell it to go to memory.  This is why caching and persisting can improve performance.  When the developer uses these operations, they are putting the data into memory.  This make applications that reuse this data much faster.  Caching data should be used when an application is going to reuse the same dataset, like when doing an iterative application, or when creating multiple output files from the same input.</a:t>
            </a:r>
          </a:p>
          <a:p>
            <a:endParaRPr lang="en-US" baseline="0" dirty="0"/>
          </a:p>
          <a:p>
            <a:r>
              <a:rPr lang="en-US" sz="1200" kern="1200" dirty="0">
                <a:solidFill>
                  <a:schemeClr val="tx1"/>
                </a:solidFill>
                <a:effectLst/>
                <a:latin typeface="+mn-lt"/>
                <a:ea typeface="+mn-ea"/>
                <a:cs typeface="+mn-cs"/>
              </a:rPr>
              <a:t>The concepts of "in-memory processing" and actual caching of datasets is often mixed into one and can be confusing.  "In-memory processing" applies to just about all programming models</a:t>
            </a:r>
            <a:r>
              <a:rPr lang="en-US" sz="1200" kern="1200" baseline="0" dirty="0">
                <a:solidFill>
                  <a:schemeClr val="tx1"/>
                </a:solidFill>
                <a:effectLst/>
                <a:latin typeface="+mn-lt"/>
                <a:ea typeface="+mn-ea"/>
                <a:cs typeface="+mn-cs"/>
              </a:rPr>
              <a:t>. M</a:t>
            </a:r>
            <a:r>
              <a:rPr lang="en-US" sz="1200" kern="1200" dirty="0">
                <a:solidFill>
                  <a:schemeClr val="tx1"/>
                </a:solidFill>
                <a:effectLst/>
                <a:latin typeface="+mn-lt"/>
                <a:ea typeface="+mn-ea"/>
                <a:cs typeface="+mn-cs"/>
              </a:rPr>
              <a:t>ost languages/frameworks read data from a non-memory location and then bring the data into computer memory to perform processing.  Conceptually, Spark is no different than any other similar platform.</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key difference for Spark is how it can perform a series of narrow tasks within a single stage.  Since each partition can be acted upon independently from all other partitions in a RDD or DataFrame, Spark can perform each task on the data element(s) in such a way that it does not have to write the data back to persistent storage (such as HDFS).  This does not mean that Spark can always fit into memory completely during these transformations, and in these situations it can fall back to local disk used by the executors as needed. This is still far faster than having to write this information to HDFS at</a:t>
            </a:r>
            <a:r>
              <a:rPr lang="en-US" sz="1200" kern="1200" baseline="0" dirty="0">
                <a:solidFill>
                  <a:schemeClr val="tx1"/>
                </a:solidFill>
                <a:effectLst/>
                <a:latin typeface="+mn-lt"/>
                <a:ea typeface="+mn-ea"/>
                <a:cs typeface="+mn-cs"/>
              </a:rPr>
              <a:t> the completion of each task</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concept actually works very well when applications are written so that no previous RDD is programmatically referenced again.  For example, </a:t>
            </a:r>
            <a:r>
              <a:rPr lang="en-US" sz="1200" kern="1200" dirty="0" err="1">
                <a:solidFill>
                  <a:schemeClr val="tx1"/>
                </a:solidFill>
                <a:effectLst/>
                <a:latin typeface="+mn-lt"/>
                <a:ea typeface="+mn-ea"/>
                <a:cs typeface="+mn-cs"/>
              </a:rPr>
              <a:t>rddA</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rddB</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rddC</a:t>
            </a:r>
            <a:r>
              <a:rPr lang="en-US" sz="1200" kern="1200" dirty="0">
                <a:solidFill>
                  <a:schemeClr val="tx1"/>
                </a:solidFill>
                <a:effectLst/>
                <a:latin typeface="+mn-lt"/>
                <a:ea typeface="+mn-ea"/>
                <a:cs typeface="+mn-cs"/>
              </a:rPr>
              <a:t> &gt; </a:t>
            </a:r>
            <a:r>
              <a:rPr lang="en-US" sz="1200" kern="1200" dirty="0" err="1">
                <a:solidFill>
                  <a:schemeClr val="tx1"/>
                </a:solidFill>
                <a:effectLst/>
                <a:latin typeface="+mn-lt"/>
                <a:ea typeface="+mn-ea"/>
                <a:cs typeface="+mn-cs"/>
              </a:rPr>
              <a:t>rddD</a:t>
            </a:r>
            <a:r>
              <a:rPr lang="en-US" sz="1200" kern="1200" dirty="0">
                <a:solidFill>
                  <a:schemeClr val="tx1"/>
                </a:solidFill>
                <a:effectLst/>
                <a:latin typeface="+mn-lt"/>
                <a:ea typeface="+mn-ea"/>
                <a:cs typeface="+mn-cs"/>
              </a:rPr>
              <a:t>.  If a previously created RDD is referenced later -- for example, </a:t>
            </a:r>
            <a:r>
              <a:rPr lang="en-US" sz="1200" kern="1200" dirty="0" err="1">
                <a:solidFill>
                  <a:schemeClr val="tx1"/>
                </a:solidFill>
                <a:effectLst/>
                <a:latin typeface="+mn-lt"/>
                <a:ea typeface="+mn-ea"/>
                <a:cs typeface="+mn-cs"/>
              </a:rPr>
              <a:t>rddB</a:t>
            </a:r>
            <a:r>
              <a:rPr lang="en-US" sz="1200" kern="1200" baseline="0" dirty="0">
                <a:solidFill>
                  <a:schemeClr val="tx1"/>
                </a:solidFill>
                <a:effectLst/>
                <a:latin typeface="+mn-lt"/>
                <a:ea typeface="+mn-ea"/>
                <a:cs typeface="+mn-cs"/>
              </a:rPr>
              <a:t> is used to create a new </a:t>
            </a:r>
            <a:r>
              <a:rPr lang="en-US" sz="1200" kern="1200" baseline="0" dirty="0" err="1">
                <a:solidFill>
                  <a:schemeClr val="tx1"/>
                </a:solidFill>
                <a:effectLst/>
                <a:latin typeface="+mn-lt"/>
                <a:ea typeface="+mn-ea"/>
                <a:cs typeface="+mn-cs"/>
              </a:rPr>
              <a:t>rddE</a:t>
            </a:r>
            <a:r>
              <a:rPr lang="en-US" sz="1200" kern="1200" baseline="0" dirty="0">
                <a:solidFill>
                  <a:schemeClr val="tx1"/>
                </a:solidFill>
                <a:effectLst/>
                <a:latin typeface="+mn-lt"/>
                <a:ea typeface="+mn-ea"/>
                <a:cs typeface="+mn-cs"/>
              </a:rPr>
              <a:t>, a consequence arises</a:t>
            </a:r>
            <a:r>
              <a:rPr lang="en-US" sz="1200" kern="1200" dirty="0">
                <a:solidFill>
                  <a:schemeClr val="tx1"/>
                </a:solidFill>
                <a:effectLst/>
                <a:latin typeface="+mn-lt"/>
                <a:ea typeface="+mn-ea"/>
                <a:cs typeface="+mn-cs"/>
              </a:rPr>
              <a:t>. In this case, the Spark consults the underlying lineage/recipe, then recreates</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rddA</a:t>
            </a:r>
            <a:r>
              <a:rPr lang="en-US" sz="1200" kern="1200" baseline="0" dirty="0">
                <a:solidFill>
                  <a:schemeClr val="tx1"/>
                </a:solidFill>
                <a:effectLst/>
                <a:latin typeface="+mn-lt"/>
                <a:ea typeface="+mn-ea"/>
                <a:cs typeface="+mn-cs"/>
              </a:rPr>
              <a:t> and </a:t>
            </a:r>
            <a:r>
              <a:rPr lang="en-US" sz="1200" kern="1200" baseline="0" dirty="0" err="1">
                <a:solidFill>
                  <a:schemeClr val="tx1"/>
                </a:solidFill>
                <a:effectLst/>
                <a:latin typeface="+mn-lt"/>
                <a:ea typeface="+mn-ea"/>
                <a:cs typeface="+mn-cs"/>
              </a:rPr>
              <a:t>rddB</a:t>
            </a:r>
            <a:r>
              <a:rPr lang="en-US" sz="1200" kern="1200" baseline="0" dirty="0">
                <a:solidFill>
                  <a:schemeClr val="tx1"/>
                </a:solidFill>
                <a:effectLst/>
                <a:latin typeface="+mn-lt"/>
                <a:ea typeface="+mn-ea"/>
                <a:cs typeface="+mn-cs"/>
              </a:rPr>
              <a:t> so that it can create </a:t>
            </a:r>
            <a:r>
              <a:rPr lang="en-US" sz="1200" kern="1200" dirty="0" err="1">
                <a:solidFill>
                  <a:schemeClr val="tx1"/>
                </a:solidFill>
                <a:effectLst/>
                <a:latin typeface="+mn-lt"/>
                <a:ea typeface="+mn-ea"/>
                <a:cs typeface="+mn-cs"/>
              </a:rPr>
              <a:t>rddE</a:t>
            </a:r>
            <a:r>
              <a:rPr lang="en-US" sz="1200" kern="1200" dirty="0">
                <a:solidFill>
                  <a:schemeClr val="tx1"/>
                </a:solidFill>
                <a:effectLst/>
                <a:latin typeface="+mn-lt"/>
                <a:ea typeface="+mn-ea"/>
                <a:cs typeface="+mn-cs"/>
              </a:rPr>
              <a:t>.  Caching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rddB</a:t>
            </a:r>
            <a:r>
              <a:rPr lang="en-US" sz="1200" kern="1200" baseline="0" dirty="0">
                <a:solidFill>
                  <a:schemeClr val="tx1"/>
                </a:solidFill>
                <a:effectLst/>
                <a:latin typeface="+mn-lt"/>
                <a:ea typeface="+mn-ea"/>
                <a:cs typeface="+mn-cs"/>
              </a:rPr>
              <a:t> prior to creating </a:t>
            </a:r>
            <a:r>
              <a:rPr lang="en-US" sz="1200" kern="1200" baseline="0" dirty="0" err="1">
                <a:solidFill>
                  <a:schemeClr val="tx1"/>
                </a:solidFill>
                <a:effectLst/>
                <a:latin typeface="+mn-lt"/>
                <a:ea typeface="+mn-ea"/>
                <a:cs typeface="+mn-cs"/>
              </a:rPr>
              <a:t>rddE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could increase overall performance.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typical example might be </a:t>
            </a:r>
            <a:r>
              <a:rPr lang="en-US" dirty="0"/>
              <a:t>an application where a "clean" file, reject file, and summary file are each created by processing the same original file. Caching the original file prior to performing the transformations would result in performance improvements.</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287</a:t>
            </a:fld>
            <a:endParaRPr lang="en-US" dirty="0">
              <a:solidFill>
                <a:prstClr val="black"/>
              </a:solidFill>
              <a:latin typeface="Calibri"/>
            </a:endParaRPr>
          </a:p>
        </p:txBody>
      </p:sp>
    </p:spTree>
    <p:extLst>
      <p:ext uri="{BB962C8B-B14F-4D97-AF65-F5344CB8AC3E}">
        <p14:creationId xmlns:p14="http://schemas.microsoft.com/office/powerpoint/2010/main" val="283073644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cache of an RDD is either stored in serialized</a:t>
            </a:r>
            <a:r>
              <a:rPr lang="en-US" sz="1200" kern="1200" baseline="0" dirty="0">
                <a:solidFill>
                  <a:schemeClr val="tx1"/>
                </a:solidFill>
                <a:effectLst/>
                <a:latin typeface="+mn-lt"/>
                <a:ea typeface="+mn-ea"/>
                <a:cs typeface="+mn-cs"/>
              </a:rPr>
              <a:t> or </a:t>
            </a:r>
            <a:r>
              <a:rPr lang="en-US" sz="1200" kern="1200" dirty="0">
                <a:solidFill>
                  <a:schemeClr val="tx1"/>
                </a:solidFill>
                <a:effectLst/>
                <a:latin typeface="+mn-lt"/>
                <a:ea typeface="+mn-ea"/>
                <a:cs typeface="+mn-cs"/>
              </a:rPr>
              <a:t>"raw" format.  The raw format is the data just as it exist in memory and is the fastest to process. This comes at the cost of memory</a:t>
            </a:r>
            <a:r>
              <a:rPr lang="en-US" sz="1200" kern="1200" baseline="0" dirty="0">
                <a:solidFill>
                  <a:schemeClr val="tx1"/>
                </a:solidFill>
                <a:effectLst/>
                <a:latin typeface="+mn-lt"/>
                <a:ea typeface="+mn-ea"/>
                <a:cs typeface="+mn-cs"/>
              </a:rPr>
              <a:t> used - </a:t>
            </a:r>
            <a:r>
              <a:rPr lang="en-US" sz="1200" kern="1200" dirty="0">
                <a:solidFill>
                  <a:schemeClr val="tx1"/>
                </a:solidFill>
                <a:effectLst/>
                <a:latin typeface="+mn-lt"/>
                <a:ea typeface="+mn-ea"/>
                <a:cs typeface="+mn-cs"/>
              </a:rPr>
              <a:t>usually between two and ten times the amount of memory is needed compared to a more compact, serialized version of the cache.  Serialization is where the memory object is converted into a series of bytes, typically for the benefit of storing to a persistent store and/or to stream to another process.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Serialization takes up potentially significantly less space than raw caching, but it has to go through the complimentary deserialization process to re-inflate objects back to their raw state for processing. This requires</a:t>
            </a:r>
            <a:r>
              <a:rPr lang="en-US" sz="1200" kern="1200" baseline="0" dirty="0">
                <a:solidFill>
                  <a:schemeClr val="tx1"/>
                </a:solidFill>
                <a:effectLst/>
                <a:latin typeface="+mn-lt"/>
                <a:ea typeface="+mn-ea"/>
                <a:cs typeface="+mn-cs"/>
              </a:rPr>
              <a:t> additional processing resources when the cached file is needed.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erialization happens at the partition level rather than at the entire</a:t>
            </a:r>
            <a:r>
              <a:rPr lang="en-US" sz="1200" kern="1200" baseline="0" dirty="0">
                <a:solidFill>
                  <a:schemeClr val="tx1"/>
                </a:solidFill>
                <a:effectLst/>
                <a:latin typeface="+mn-lt"/>
                <a:ea typeface="+mn-ea"/>
                <a:cs typeface="+mn-cs"/>
              </a:rPr>
              <a:t> RDD level.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DataFrame</a:t>
            </a:r>
            <a:r>
              <a:rPr lang="en-US" sz="1200" kern="1200" dirty="0">
                <a:solidFill>
                  <a:schemeClr val="tx1"/>
                </a:solidFill>
                <a:effectLst/>
                <a:latin typeface="+mn-lt"/>
                <a:ea typeface="+mn-ea"/>
                <a:cs typeface="+mn-cs"/>
              </a:rPr>
              <a:t> objects act differently in regards to caching and are actually more efficient.  DataFrames have a schema assigned to them and therefore can leverage an "in-memory columnar format" when caching the overall dataset.  This approach ends up storing each column separately, which can aid performance by only looking at the columns needed for a given operation.  Spark SQL will also make intelligent decisions on its own regarding compression and garbage collection. Because of this, it is recommended that cache() be leveraged to persist a DataFrame in memory.</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finite amount of memory allocated within an executor for caching of datasets.  When more data is attempted to be stored in cache than physical memory allows, some type of control must be in place to help the system determine what to do.  Spark fundamentally leverages a Least Recently Uses (LRU) strategy to determine what to do.  This system keeps track of when cached data was last accessed and evicts datasets from memory in such a way that more recently used will stay persisted in cache.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an operation tries to use cached data that some reason was lost, the operation will attempt to use what ever is still in cache, but will </a:t>
            </a:r>
            <a:r>
              <a:rPr lang="en-US" baseline="0" dirty="0" err="1"/>
              <a:t>recompute</a:t>
            </a:r>
            <a:r>
              <a:rPr lang="en-US" baseline="0" dirty="0"/>
              <a:t> the lost data.  As the data is recomputed, the data will be </a:t>
            </a:r>
            <a:r>
              <a:rPr lang="en-US" baseline="0" dirty="0" err="1"/>
              <a:t>recached</a:t>
            </a:r>
            <a:r>
              <a:rPr lang="en-US" baseline="0" dirty="0"/>
              <a:t> assuming space is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288</a:t>
            </a:fld>
            <a:endParaRPr lang="en-US" dirty="0">
              <a:solidFill>
                <a:prstClr val="black"/>
              </a:solidFill>
              <a:latin typeface="Calibri"/>
            </a:endParaRPr>
          </a:p>
        </p:txBody>
      </p:sp>
    </p:spTree>
    <p:extLst>
      <p:ext uri="{BB962C8B-B14F-4D97-AF65-F5344CB8AC3E}">
        <p14:creationId xmlns:p14="http://schemas.microsoft.com/office/powerpoint/2010/main" val="283073644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functions for caching</a:t>
            </a:r>
            <a:r>
              <a:rPr lang="en-US" sz="1200" kern="1200" baseline="0" dirty="0">
                <a:solidFill>
                  <a:schemeClr val="tx1"/>
                </a:solidFill>
                <a:effectLst/>
                <a:latin typeface="+mn-lt"/>
                <a:ea typeface="+mn-ea"/>
                <a:cs typeface="+mn-cs"/>
              </a:rPr>
              <a:t> and persisting </a:t>
            </a:r>
            <a:r>
              <a:rPr lang="en-US" sz="1200" kern="1200" dirty="0">
                <a:solidFill>
                  <a:schemeClr val="tx1"/>
                </a:solidFill>
                <a:effectLst/>
                <a:latin typeface="+mn-lt"/>
                <a:ea typeface="+mn-ea"/>
                <a:cs typeface="+mn-cs"/>
              </a:rPr>
              <a:t>have the same names for RDDs and DataFrames.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persist() - Developer can control caching storage level. Syntax:</a:t>
            </a:r>
            <a:r>
              <a:rPr lang="en-US" sz="1200" kern="1200" baseline="0" dirty="0">
                <a:solidFill>
                  <a:schemeClr val="tx1"/>
                </a:solidFill>
                <a:effectLst/>
                <a:latin typeface="+mn-lt"/>
                <a:ea typeface="+mn-ea"/>
                <a:cs typeface="+mn-cs"/>
              </a:rPr>
              <a:t> persist(</a:t>
            </a:r>
            <a:r>
              <a:rPr lang="en-US" sz="1200" kern="1200" baseline="0" dirty="0" err="1">
                <a:solidFill>
                  <a:schemeClr val="tx1"/>
                </a:solidFill>
                <a:effectLst/>
                <a:latin typeface="+mn-lt"/>
                <a:ea typeface="+mn-ea"/>
                <a:cs typeface="+mn-cs"/>
              </a:rPr>
              <a:t>StorageLevel</a:t>
            </a:r>
            <a:r>
              <a:rPr lang="en-US" sz="1200" kern="1200" baseline="0" dirty="0">
                <a:solidFill>
                  <a:schemeClr val="tx1"/>
                </a:solidFill>
                <a:effectLst/>
                <a:latin typeface="+mn-lt"/>
                <a:ea typeface="+mn-ea"/>
                <a:cs typeface="+mn-cs"/>
              </a:rPr>
              <a:t>). Example: persist(MEMORY_AND_DISK).</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cache() - simple operation. Equivalent to persist(MEMORY_ONLY).</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unpersist</a:t>
            </a:r>
            <a:r>
              <a:rPr lang="en-US" sz="1200" kern="1200" dirty="0">
                <a:solidFill>
                  <a:schemeClr val="tx1"/>
                </a:solidFill>
                <a:effectLst/>
                <a:latin typeface="+mn-lt"/>
                <a:ea typeface="+mn-ea"/>
                <a:cs typeface="+mn-cs"/>
              </a:rPr>
              <a:t>() –remove data from cache.</a:t>
            </a:r>
          </a:p>
          <a:p>
            <a:pPr lvl="0"/>
            <a:endParaRPr lang="en-US" sz="1200" kern="1200" dirty="0">
              <a:solidFill>
                <a:schemeClr val="tx1"/>
              </a:solidFill>
              <a:effectLst/>
              <a:latin typeface="+mn-lt"/>
              <a:ea typeface="+mn-ea"/>
              <a:cs typeface="+mn-cs"/>
            </a:endParaRPr>
          </a:p>
          <a:p>
            <a:r>
              <a:rPr lang="en-US" baseline="0" dirty="0"/>
              <a:t>To use caching, we must do a couple things.  The first is to import the library.  Here is how to import the library for Scala and Python:</a:t>
            </a:r>
          </a:p>
          <a:p>
            <a:pPr marL="457200" lvl="1" indent="0">
              <a:buNone/>
            </a:pPr>
            <a:r>
              <a:rPr lang="en-US" dirty="0">
                <a:latin typeface="Courier New"/>
                <a:cs typeface="Courier New"/>
              </a:rPr>
              <a:t>Scala: import </a:t>
            </a:r>
            <a:r>
              <a:rPr lang="en-US" dirty="0" err="1">
                <a:latin typeface="Courier New"/>
                <a:cs typeface="Courier New"/>
              </a:rPr>
              <a:t>org.apache.spark.storageLevel</a:t>
            </a:r>
            <a:r>
              <a:rPr lang="en-US" dirty="0">
                <a:latin typeface="Courier New"/>
                <a:cs typeface="Courier New"/>
              </a:rPr>
              <a:t>._</a:t>
            </a:r>
          </a:p>
          <a:p>
            <a:pPr marL="457200" lvl="1" indent="0">
              <a:buNone/>
            </a:pPr>
            <a:r>
              <a:rPr lang="en-US" dirty="0">
                <a:latin typeface="Courier New"/>
                <a:cs typeface="Courier New"/>
              </a:rPr>
              <a:t>Python: from </a:t>
            </a:r>
            <a:r>
              <a:rPr lang="en-US" dirty="0" err="1">
                <a:latin typeface="Courier New"/>
                <a:cs typeface="Courier New"/>
              </a:rPr>
              <a:t>pyspark</a:t>
            </a:r>
            <a:r>
              <a:rPr lang="en-US" dirty="0">
                <a:latin typeface="Courier New"/>
                <a:cs typeface="Courier New"/>
              </a:rPr>
              <a:t> import </a:t>
            </a:r>
            <a:r>
              <a:rPr lang="en-US" dirty="0" err="1">
                <a:latin typeface="Courier New"/>
                <a:cs typeface="Courier New"/>
              </a:rPr>
              <a:t>StorageLevel</a:t>
            </a:r>
            <a:endParaRPr lang="en-US" dirty="0">
              <a:latin typeface="Courier New"/>
              <a:cs typeface="Courier New"/>
            </a:endParaRPr>
          </a:p>
          <a:p>
            <a:pPr lvl="0"/>
            <a:endParaRPr lang="en-US" sz="1200" kern="1200" dirty="0">
              <a:solidFill>
                <a:schemeClr val="tx1"/>
              </a:solidFill>
              <a:effectLst/>
              <a:latin typeface="+mn-lt"/>
              <a:ea typeface="+mn-ea"/>
              <a:cs typeface="+mn-cs"/>
            </a:endParaRPr>
          </a:p>
          <a:p>
            <a:r>
              <a:rPr lang="en-US" dirty="0"/>
              <a:t>Once the libraries are imported, we can then call the persist/cache</a:t>
            </a:r>
            <a:r>
              <a:rPr lang="en-US" baseline="0" dirty="0"/>
              <a:t> operations.  Here is an example of persisting our RDD "</a:t>
            </a:r>
            <a:r>
              <a:rPr lang="en-US" baseline="0" dirty="0" err="1"/>
              <a:t>rdd</a:t>
            </a:r>
            <a:r>
              <a:rPr lang="en-US" baseline="0" dirty="0"/>
              <a:t>"</a:t>
            </a:r>
          </a:p>
          <a:p>
            <a:endParaRPr lang="en-US" baseline="0" dirty="0"/>
          </a:p>
          <a:p>
            <a:r>
              <a:rPr lang="en-US" baseline="0" dirty="0" err="1"/>
              <a:t>rdd.persist</a:t>
            </a:r>
            <a:r>
              <a:rPr lang="en-US" baseline="0" dirty="0"/>
              <a:t>(</a:t>
            </a:r>
            <a:r>
              <a:rPr lang="en-US" baseline="0" dirty="0" err="1"/>
              <a:t>StorageLevel</a:t>
            </a:r>
            <a:r>
              <a:rPr lang="en-US" baseline="0" dirty="0"/>
              <a:t>)</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Spark SQL </a:t>
            </a:r>
            <a:r>
              <a:rPr lang="en-US" sz="1200" kern="1200" dirty="0" err="1">
                <a:solidFill>
                  <a:schemeClr val="tx1"/>
                </a:solidFill>
                <a:effectLst/>
                <a:latin typeface="+mn-lt"/>
                <a:ea typeface="+mn-ea"/>
                <a:cs typeface="+mn-cs"/>
              </a:rPr>
              <a:t>SQLContext</a:t>
            </a:r>
            <a:r>
              <a:rPr lang="en-US" sz="1200" kern="1200" dirty="0">
                <a:solidFill>
                  <a:schemeClr val="tx1"/>
                </a:solidFill>
                <a:effectLst/>
                <a:latin typeface="+mn-lt"/>
                <a:ea typeface="+mn-ea"/>
                <a:cs typeface="+mn-cs"/>
              </a:rPr>
              <a:t> object also features a </a:t>
            </a:r>
            <a:r>
              <a:rPr lang="en-US" sz="1200" kern="1200" dirty="0" err="1">
                <a:solidFill>
                  <a:schemeClr val="tx1"/>
                </a:solidFill>
                <a:effectLst/>
                <a:latin typeface="+mn-lt"/>
                <a:ea typeface="+mn-ea"/>
                <a:cs typeface="+mn-cs"/>
              </a:rPr>
              <a:t>cacheTable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tableName</a:t>
            </a:r>
            <a:r>
              <a:rPr lang="en-US" sz="1200" kern="1200" dirty="0">
                <a:solidFill>
                  <a:schemeClr val="tx1"/>
                </a:solidFill>
                <a:effectLst/>
                <a:latin typeface="+mn-lt"/>
                <a:ea typeface="+mn-ea"/>
                <a:cs typeface="+mn-cs"/>
              </a:rPr>
              <a:t>) method for any table that it knows by name and the complimentary </a:t>
            </a:r>
            <a:r>
              <a:rPr lang="en-US" sz="1200" kern="1200" dirty="0" err="1">
                <a:solidFill>
                  <a:schemeClr val="tx1"/>
                </a:solidFill>
                <a:effectLst/>
                <a:latin typeface="+mn-lt"/>
                <a:ea typeface="+mn-ea"/>
                <a:cs typeface="+mn-cs"/>
              </a:rPr>
              <a:t>uncacheTable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tableName</a:t>
            </a:r>
            <a:r>
              <a:rPr lang="en-US" sz="1200" kern="1200" dirty="0">
                <a:solidFill>
                  <a:schemeClr val="tx1"/>
                </a:solidFill>
                <a:effectLst/>
                <a:latin typeface="+mn-lt"/>
                <a:ea typeface="+mn-ea"/>
                <a:cs typeface="+mn-cs"/>
              </a:rPr>
              <a:t>) method.  Additional helper methods </a:t>
            </a:r>
            <a:r>
              <a:rPr lang="en-US" sz="1200" kern="1200" dirty="0" err="1">
                <a:solidFill>
                  <a:schemeClr val="tx1"/>
                </a:solidFill>
                <a:effectLst/>
                <a:latin typeface="+mn-lt"/>
                <a:ea typeface="+mn-ea"/>
                <a:cs typeface="+mn-cs"/>
              </a:rPr>
              <a:t>isCached</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tableName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clearCache</a:t>
            </a:r>
            <a:r>
              <a:rPr lang="en-US" sz="1200" kern="1200" dirty="0">
                <a:solidFill>
                  <a:schemeClr val="tx1"/>
                </a:solidFill>
                <a:effectLst/>
                <a:latin typeface="+mn-lt"/>
                <a:ea typeface="+mn-ea"/>
                <a:cs typeface="+mn-cs"/>
              </a:rPr>
              <a:t>() are also provided.</a:t>
            </a:r>
            <a:endParaRPr lang="en-US" baseline="0" dirty="0"/>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In Python, cached objects will always be serialized, so it does not matter whether you choose serialization or not.</a:t>
            </a:r>
            <a:r>
              <a:rPr lang="en-US" baseline="0" dirty="0"/>
              <a:t>  When we talk about storage levels next, when using pyspark, MEMORY_ONLY is the same as MEMORY_ONLY_SER.</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289</a:t>
            </a:fld>
            <a:endParaRPr lang="en-US" dirty="0">
              <a:solidFill>
                <a:prstClr val="black"/>
              </a:solidFill>
              <a:latin typeface="Calibri"/>
            </a:endParaRPr>
          </a:p>
        </p:txBody>
      </p:sp>
    </p:spTree>
    <p:extLst>
      <p:ext uri="{BB962C8B-B14F-4D97-AF65-F5344CB8AC3E}">
        <p14:creationId xmlns:p14="http://schemas.microsoft.com/office/powerpoint/2010/main" val="15916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29</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RDDs, it is recommended that the persist API be utilized as it requires the developer to be completely aware of which "storage level" is best for a given dataset and its use case.  The ultimate decision on which storage level to use is based on a few questions centered around serialization and disk usage.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question is if the cached data should live in-memory or on disk.  It may not sound like disk is a great choice, but remember that the RDD could be the result of multiple transformations that would be costly to reproduce if not cached.  Additionally, the executor can very quickly get to data on its local disk when needed.  This storage level is identified as DISK_ONLY.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in-memory is a better choice, then the next question is around raw vs serialized caching</a:t>
            </a:r>
            <a:r>
              <a:rPr lang="en-US" sz="1200" kern="1200" baseline="0" dirty="0">
                <a:solidFill>
                  <a:schemeClr val="tx1"/>
                </a:solidFill>
                <a:effectLst/>
                <a:latin typeface="+mn-lt"/>
                <a:ea typeface="+mn-ea"/>
                <a:cs typeface="+mn-cs"/>
              </a:rPr>
              <a:t> (for Scala - as previously mentioned, Python automatically serializes cached objects)</a:t>
            </a:r>
            <a:r>
              <a:rPr lang="en-US" sz="1200" kern="1200" dirty="0">
                <a:solidFill>
                  <a:schemeClr val="tx1"/>
                </a:solidFill>
                <a:effectLst/>
                <a:latin typeface="+mn-lt"/>
                <a:ea typeface="+mn-ea"/>
                <a:cs typeface="+mn-cs"/>
              </a:rPr>
              <a:t>.  Regardless of that answer, the next question to answer is should the cached data be rolled onto local disk if it gets evicted from memory or should it just be dropped?  There still is significant value from this data on local disk compared to having to </a:t>
            </a:r>
            <a:r>
              <a:rPr lang="en-US" sz="1200" kern="1200" dirty="0" err="1">
                <a:solidFill>
                  <a:schemeClr val="tx1"/>
                </a:solidFill>
                <a:effectLst/>
                <a:latin typeface="+mn-lt"/>
                <a:ea typeface="+mn-ea"/>
                <a:cs typeface="+mn-cs"/>
              </a:rPr>
              <a:t>recompute</a:t>
            </a:r>
            <a:r>
              <a:rPr lang="en-US" sz="1200" kern="1200" dirty="0">
                <a:solidFill>
                  <a:schemeClr val="tx1"/>
                </a:solidFill>
                <a:effectLst/>
                <a:latin typeface="+mn-lt"/>
                <a:ea typeface="+mn-ea"/>
                <a:cs typeface="+mn-cs"/>
              </a:rPr>
              <a:t> an RDD from the</a:t>
            </a:r>
            <a:r>
              <a:rPr lang="en-US" sz="1200" kern="1200" baseline="0" dirty="0">
                <a:solidFill>
                  <a:schemeClr val="tx1"/>
                </a:solidFill>
                <a:effectLst/>
                <a:latin typeface="+mn-lt"/>
                <a:ea typeface="+mn-ea"/>
                <a:cs typeface="+mn-cs"/>
              </a:rPr>
              <a:t> beginning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Raw in-memory caching</a:t>
            </a:r>
            <a:r>
              <a:rPr lang="en-US" sz="1200" kern="1200" baseline="0" dirty="0">
                <a:solidFill>
                  <a:schemeClr val="tx1"/>
                </a:solidFill>
                <a:effectLst/>
                <a:latin typeface="+mn-lt"/>
                <a:ea typeface="+mn-ea"/>
                <a:cs typeface="+mn-cs"/>
              </a:rPr>
              <a:t> has an additional option to</a:t>
            </a:r>
            <a:r>
              <a:rPr lang="en-US" sz="1200" kern="1200" dirty="0">
                <a:solidFill>
                  <a:schemeClr val="tx1"/>
                </a:solidFill>
                <a:effectLst/>
                <a:latin typeface="+mn-lt"/>
                <a:ea typeface="+mn-ea"/>
                <a:cs typeface="+mn-cs"/>
              </a:rPr>
              <a:t> store the cached data for each partition in two different cluster nodes.  This storage level allows for some additional levels of resiliency should an executor fail.</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following list identifies the in-memory storage levels beyond DISK_ONLY.</a:t>
            </a:r>
          </a:p>
          <a:p>
            <a:endParaRPr lang="en-US" dirty="0"/>
          </a:p>
          <a:p>
            <a:pPr lvl="0"/>
            <a:r>
              <a:rPr lang="en-US" sz="1200" kern="1200" dirty="0">
                <a:solidFill>
                  <a:schemeClr val="tx1"/>
                </a:solidFill>
                <a:effectLst/>
                <a:latin typeface="+mn-lt"/>
                <a:ea typeface="+mn-ea"/>
                <a:cs typeface="+mn-cs"/>
              </a:rPr>
              <a:t>Spill over to disk if cache runs out of RAM?</a:t>
            </a:r>
          </a:p>
          <a:p>
            <a:pPr lvl="1"/>
            <a:r>
              <a:rPr lang="en-US" sz="1200" kern="1200" dirty="0">
                <a:solidFill>
                  <a:schemeClr val="tx1"/>
                </a:solidFill>
                <a:effectLst/>
                <a:latin typeface="+mn-lt"/>
                <a:ea typeface="+mn-ea"/>
                <a:cs typeface="+mn-cs"/>
              </a:rPr>
              <a:t>Yes</a:t>
            </a:r>
          </a:p>
          <a:p>
            <a:pPr lvl="2"/>
            <a:r>
              <a:rPr lang="en-US" sz="1200" kern="1200" dirty="0">
                <a:solidFill>
                  <a:schemeClr val="tx1"/>
                </a:solidFill>
                <a:effectLst/>
                <a:latin typeface="+mn-lt"/>
                <a:ea typeface="+mn-ea"/>
                <a:cs typeface="+mn-cs"/>
              </a:rPr>
              <a:t>Serialize the data?</a:t>
            </a:r>
          </a:p>
          <a:p>
            <a:pPr lvl="3"/>
            <a:r>
              <a:rPr lang="en-US" sz="1200" kern="1200" dirty="0">
                <a:solidFill>
                  <a:schemeClr val="tx1"/>
                </a:solidFill>
                <a:effectLst/>
                <a:latin typeface="+mn-lt"/>
                <a:ea typeface="+mn-ea"/>
                <a:cs typeface="+mn-cs"/>
              </a:rPr>
              <a:t>Yes – then use MEMORY_AND_DISK_SER</a:t>
            </a:r>
          </a:p>
          <a:p>
            <a:pPr lvl="3"/>
            <a:r>
              <a:rPr lang="en-US" sz="1200" kern="1200" dirty="0">
                <a:solidFill>
                  <a:schemeClr val="tx1"/>
                </a:solidFill>
                <a:effectLst/>
                <a:latin typeface="+mn-lt"/>
                <a:ea typeface="+mn-ea"/>
                <a:cs typeface="+mn-cs"/>
              </a:rPr>
              <a:t>No</a:t>
            </a:r>
          </a:p>
          <a:p>
            <a:pPr lvl="4"/>
            <a:r>
              <a:rPr lang="en-US" sz="1200" kern="1200" dirty="0">
                <a:solidFill>
                  <a:schemeClr val="tx1"/>
                </a:solidFill>
                <a:effectLst/>
                <a:latin typeface="+mn-lt"/>
                <a:ea typeface="+mn-ea"/>
                <a:cs typeface="+mn-cs"/>
              </a:rPr>
              <a:t>Keep two copies?</a:t>
            </a:r>
          </a:p>
          <a:p>
            <a:pPr lvl="5"/>
            <a:r>
              <a:rPr lang="en-US" sz="1200" kern="1200" dirty="0">
                <a:solidFill>
                  <a:schemeClr val="tx1"/>
                </a:solidFill>
                <a:effectLst/>
                <a:latin typeface="+mn-lt"/>
                <a:ea typeface="+mn-ea"/>
                <a:cs typeface="+mn-cs"/>
              </a:rPr>
              <a:t>Yes – then use MEMORY_AND_DISK_2</a:t>
            </a:r>
          </a:p>
          <a:p>
            <a:pPr lvl="5"/>
            <a:r>
              <a:rPr lang="en-US" sz="1200" kern="1200" dirty="0">
                <a:solidFill>
                  <a:schemeClr val="tx1"/>
                </a:solidFill>
                <a:effectLst/>
                <a:latin typeface="+mn-lt"/>
                <a:ea typeface="+mn-ea"/>
                <a:cs typeface="+mn-cs"/>
              </a:rPr>
              <a:t>No – then use MEMORY_AND_DISK</a:t>
            </a:r>
          </a:p>
          <a:p>
            <a:pPr lvl="1"/>
            <a:r>
              <a:rPr lang="en-US" sz="1200" kern="1200" dirty="0">
                <a:solidFill>
                  <a:schemeClr val="tx1"/>
                </a:solidFill>
                <a:effectLst/>
                <a:latin typeface="+mn-lt"/>
                <a:ea typeface="+mn-ea"/>
                <a:cs typeface="+mn-cs"/>
              </a:rPr>
              <a:t>No</a:t>
            </a:r>
          </a:p>
          <a:p>
            <a:pPr lvl="2"/>
            <a:r>
              <a:rPr lang="en-US" sz="1200" kern="1200" dirty="0">
                <a:solidFill>
                  <a:schemeClr val="tx1"/>
                </a:solidFill>
                <a:effectLst/>
                <a:latin typeface="+mn-lt"/>
                <a:ea typeface="+mn-ea"/>
                <a:cs typeface="+mn-cs"/>
              </a:rPr>
              <a:t>Serialize the data?</a:t>
            </a:r>
          </a:p>
          <a:p>
            <a:pPr lvl="3"/>
            <a:r>
              <a:rPr lang="en-US" sz="1200" kern="1200" dirty="0">
                <a:solidFill>
                  <a:schemeClr val="tx1"/>
                </a:solidFill>
                <a:effectLst/>
                <a:latin typeface="+mn-lt"/>
                <a:ea typeface="+mn-ea"/>
                <a:cs typeface="+mn-cs"/>
              </a:rPr>
              <a:t>Yes – then use MEMORY_ONLY_SER</a:t>
            </a:r>
          </a:p>
          <a:p>
            <a:pPr lvl="3"/>
            <a:r>
              <a:rPr lang="en-US" sz="1200" kern="1200" dirty="0">
                <a:solidFill>
                  <a:schemeClr val="tx1"/>
                </a:solidFill>
                <a:effectLst/>
                <a:latin typeface="+mn-lt"/>
                <a:ea typeface="+mn-ea"/>
                <a:cs typeface="+mn-cs"/>
              </a:rPr>
              <a:t>No</a:t>
            </a:r>
          </a:p>
          <a:p>
            <a:pPr lvl="4"/>
            <a:r>
              <a:rPr lang="en-US" sz="1200" kern="1200" dirty="0">
                <a:solidFill>
                  <a:schemeClr val="tx1"/>
                </a:solidFill>
                <a:effectLst/>
                <a:latin typeface="+mn-lt"/>
                <a:ea typeface="+mn-ea"/>
                <a:cs typeface="+mn-cs"/>
              </a:rPr>
              <a:t>Keep two copies?</a:t>
            </a:r>
          </a:p>
          <a:p>
            <a:pPr lvl="5"/>
            <a:r>
              <a:rPr lang="en-US" sz="1200" kern="1200" dirty="0">
                <a:solidFill>
                  <a:schemeClr val="tx1"/>
                </a:solidFill>
                <a:effectLst/>
                <a:latin typeface="+mn-lt"/>
                <a:ea typeface="+mn-ea"/>
                <a:cs typeface="+mn-cs"/>
              </a:rPr>
              <a:t>Yes – then use MEMORY_ONLY_2</a:t>
            </a:r>
          </a:p>
          <a:p>
            <a:pPr lvl="5"/>
            <a:r>
              <a:rPr lang="en-US" sz="1200" kern="1200" dirty="0">
                <a:solidFill>
                  <a:schemeClr val="tx1"/>
                </a:solidFill>
                <a:effectLst/>
                <a:latin typeface="+mn-lt"/>
                <a:ea typeface="+mn-ea"/>
                <a:cs typeface="+mn-cs"/>
              </a:rPr>
              <a:t>No – then use MEMORY_ONLY</a:t>
            </a:r>
          </a:p>
          <a:p>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NOTE: There is also an experimental storage level identified as OFF_HEAP which is most similar to MEMORY_ONLY_SER except that, as the name suggests, the cache is stored off of the JVM heap.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while there are many choices above which indicates some level of testing will be required to find the optimal storage level, it is recommended to use persist() with RDD caching and specifically identifying the best storage level possible.  For Spark SQL, continue to use cache(DataFrame) or </a:t>
            </a:r>
            <a:r>
              <a:rPr lang="en-US" sz="1200" kern="1200" dirty="0" err="1">
                <a:solidFill>
                  <a:schemeClr val="tx1"/>
                </a:solidFill>
                <a:effectLst/>
                <a:latin typeface="+mn-lt"/>
                <a:ea typeface="+mn-ea"/>
                <a:cs typeface="+mn-cs"/>
              </a:rPr>
              <a:t>cacheTable</a:t>
            </a:r>
            <a:r>
              <a:rPr lang="en-US" sz="1200" kern="1200" dirty="0">
                <a:solidFill>
                  <a:schemeClr val="tx1"/>
                </a:solidFill>
                <a:effectLst/>
                <a:latin typeface="+mn-lt"/>
                <a:ea typeface="+mn-ea"/>
                <a:cs typeface="+mn-cs"/>
              </a:rPr>
              <a:t>(table)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let the Catalyst</a:t>
            </a:r>
            <a:r>
              <a:rPr lang="en-US" sz="1200" kern="1200" baseline="0" dirty="0">
                <a:solidFill>
                  <a:schemeClr val="tx1"/>
                </a:solidFill>
                <a:effectLst/>
                <a:latin typeface="+mn-lt"/>
                <a:ea typeface="+mn-ea"/>
                <a:cs typeface="+mn-cs"/>
              </a:rPr>
              <a:t> optimizer</a:t>
            </a:r>
            <a:r>
              <a:rPr lang="en-US" sz="1200" kern="1200" dirty="0">
                <a:solidFill>
                  <a:schemeClr val="tx1"/>
                </a:solidFill>
                <a:effectLst/>
                <a:latin typeface="+mn-lt"/>
                <a:ea typeface="+mn-ea"/>
                <a:cs typeface="+mn-cs"/>
              </a:rPr>
              <a:t> determine the best options.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290</a:t>
            </a:fld>
            <a:endParaRPr lang="en-US" dirty="0"/>
          </a:p>
        </p:txBody>
      </p:sp>
    </p:spTree>
    <p:extLst>
      <p:ext uri="{BB962C8B-B14F-4D97-AF65-F5344CB8AC3E}">
        <p14:creationId xmlns:p14="http://schemas.microsoft.com/office/powerpoint/2010/main" val="1568235900"/>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a:t>
            </a:r>
            <a:r>
              <a:rPr lang="en-US" baseline="0" dirty="0"/>
              <a:t> example where an RDD is reused more than once:</a:t>
            </a:r>
          </a:p>
          <a:p>
            <a:endParaRPr lang="en-US" sz="2000" dirty="0">
              <a:latin typeface="Courier New"/>
              <a:cs typeface="Courier New"/>
            </a:endParaRPr>
          </a:p>
          <a:p>
            <a:r>
              <a:rPr lang="en-US" sz="2000" dirty="0">
                <a:latin typeface="Courier New"/>
                <a:cs typeface="Courier New"/>
              </a:rPr>
              <a:t>from pyspark import StorageLevel	</a:t>
            </a:r>
          </a:p>
          <a:p>
            <a:endParaRPr lang="en-US" sz="2000" dirty="0">
              <a:latin typeface="Courier New"/>
              <a:cs typeface="Courier New"/>
            </a:endParaRPr>
          </a:p>
          <a:p>
            <a:r>
              <a:rPr lang="en-US" sz="2000" dirty="0" err="1">
                <a:latin typeface="Courier New"/>
                <a:cs typeface="Courier New"/>
              </a:rPr>
              <a:t>ordersRrdd</a:t>
            </a:r>
            <a:r>
              <a:rPr lang="en-US" sz="2000" dirty="0">
                <a:latin typeface="Courier New"/>
                <a:cs typeface="Courier New"/>
              </a:rPr>
              <a:t> = </a:t>
            </a:r>
            <a:r>
              <a:rPr lang="en-US" sz="2000" dirty="0" err="1">
                <a:latin typeface="Courier New"/>
                <a:cs typeface="Courier New"/>
              </a:rPr>
              <a:t>sc.textFiles</a:t>
            </a:r>
            <a:r>
              <a:rPr lang="en-US" sz="2000" dirty="0">
                <a:latin typeface="Courier New"/>
                <a:cs typeface="Courier New"/>
              </a:rPr>
              <a:t>("/orders/received/*")</a:t>
            </a:r>
          </a:p>
          <a:p>
            <a:endParaRPr lang="en-US" sz="2000" dirty="0">
              <a:latin typeface="Courier New"/>
              <a:cs typeface="Courier New"/>
            </a:endParaRPr>
          </a:p>
          <a:p>
            <a:r>
              <a:rPr lang="en-US" sz="2000" dirty="0" err="1">
                <a:latin typeface="Courier New"/>
                <a:cs typeface="Courier New"/>
              </a:rPr>
              <a:t>ordersRdd.persist</a:t>
            </a:r>
            <a:r>
              <a:rPr lang="en-US" sz="2000" dirty="0">
                <a:latin typeface="Courier New"/>
                <a:cs typeface="Courier New"/>
              </a:rPr>
              <a:t>(StorageLevel.MEMORY_ONLY_SER)</a:t>
            </a:r>
          </a:p>
          <a:p>
            <a:endParaRPr lang="en-US" sz="2000" dirty="0">
              <a:latin typeface="Courier New"/>
              <a:cs typeface="Courier New"/>
            </a:endParaRPr>
          </a:p>
          <a:p>
            <a:r>
              <a:rPr lang="en-US" sz="2000" dirty="0" err="1">
                <a:latin typeface="Courier New"/>
                <a:cs typeface="Courier New"/>
              </a:rPr>
              <a:t>ordersRdd.map</a:t>
            </a:r>
            <a:r>
              <a:rPr lang="en-US" sz="2000" dirty="0">
                <a:latin typeface="Courier New"/>
                <a:cs typeface="Courier New"/>
              </a:rPr>
              <a:t>(…).</a:t>
            </a:r>
            <a:r>
              <a:rPr lang="en-US" sz="2000" dirty="0" err="1">
                <a:latin typeface="Courier New"/>
                <a:cs typeface="Courier New"/>
              </a:rPr>
              <a:t>saveAsTextFile</a:t>
            </a:r>
            <a:r>
              <a:rPr lang="en-US" sz="2000" dirty="0">
                <a:latin typeface="Courier New"/>
                <a:cs typeface="Courier New"/>
              </a:rPr>
              <a:t>("/orders/reports/</a:t>
            </a:r>
            <a:r>
              <a:rPr lang="en-US" sz="2000" dirty="0" err="1">
                <a:latin typeface="Courier New"/>
                <a:cs typeface="Courier New"/>
              </a:rPr>
              <a:t>valid.txt</a:t>
            </a:r>
            <a:r>
              <a:rPr lang="en-US" sz="2000" dirty="0">
                <a:latin typeface="Courier New"/>
                <a:cs typeface="Courier New"/>
              </a:rPr>
              <a:t>")</a:t>
            </a:r>
          </a:p>
          <a:p>
            <a:r>
              <a:rPr lang="en-US" sz="2000" dirty="0" err="1">
                <a:latin typeface="Courier New"/>
                <a:cs typeface="Courier New"/>
              </a:rPr>
              <a:t>ordersRdd.filter</a:t>
            </a:r>
            <a:r>
              <a:rPr lang="en-US" sz="2000" dirty="0">
                <a:latin typeface="Courier New"/>
                <a:cs typeface="Courier New"/>
              </a:rPr>
              <a:t>(…).</a:t>
            </a:r>
            <a:r>
              <a:rPr lang="en-US" sz="2000" dirty="0" err="1">
                <a:latin typeface="Courier New"/>
                <a:cs typeface="Courier New"/>
              </a:rPr>
              <a:t>saveAsTextFile</a:t>
            </a:r>
            <a:r>
              <a:rPr lang="en-US" sz="2000" dirty="0">
                <a:latin typeface="Courier New"/>
                <a:cs typeface="Courier New"/>
              </a:rPr>
              <a:t>(”/orders/reports/</a:t>
            </a:r>
            <a:r>
              <a:rPr lang="en-US" sz="2000" dirty="0" err="1">
                <a:latin typeface="Courier New"/>
                <a:cs typeface="Courier New"/>
              </a:rPr>
              <a:t>filtered.txt</a:t>
            </a:r>
            <a:r>
              <a:rPr lang="en-US" sz="2000" dirty="0">
                <a:latin typeface="Courier New"/>
                <a:cs typeface="Courier New"/>
              </a:rPr>
              <a:t>")</a:t>
            </a:r>
          </a:p>
          <a:p>
            <a:endParaRPr lang="en-US" sz="2000" dirty="0">
              <a:latin typeface="Courier New"/>
              <a:cs typeface="Courier New"/>
            </a:endParaRPr>
          </a:p>
          <a:p>
            <a:r>
              <a:rPr lang="en-US" sz="2000" dirty="0" err="1">
                <a:latin typeface="Courier New"/>
                <a:cs typeface="Courier New"/>
              </a:rPr>
              <a:t>ordersRdd.unpersist</a:t>
            </a:r>
            <a:r>
              <a:rPr lang="en-US" sz="2000" dirty="0">
                <a:latin typeface="Courier New"/>
                <a:cs typeface="Courier New"/>
              </a:rPr>
              <a:t>()</a:t>
            </a:r>
          </a:p>
          <a:p>
            <a:endParaRPr lang="en-US" sz="2000"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291</a:t>
            </a:fld>
            <a:endParaRPr lang="en-US" dirty="0">
              <a:solidFill>
                <a:prstClr val="black"/>
              </a:solidFill>
              <a:latin typeface="Calibri"/>
            </a:endParaRPr>
          </a:p>
        </p:txBody>
      </p:sp>
    </p:spTree>
    <p:extLst>
      <p:ext uri="{BB962C8B-B14F-4D97-AF65-F5344CB8AC3E}">
        <p14:creationId xmlns:p14="http://schemas.microsoft.com/office/powerpoint/2010/main" val="1354854328"/>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a:t>
            </a:r>
            <a:r>
              <a:rPr lang="en-US" baseline="0" dirty="0"/>
              <a:t> example where an RDD is reused more than once:</a:t>
            </a:r>
          </a:p>
          <a:p>
            <a:endParaRPr lang="en-US" sz="2000" dirty="0">
              <a:latin typeface="Courier New"/>
              <a:cs typeface="Courier New"/>
            </a:endParaRPr>
          </a:p>
          <a:p>
            <a:r>
              <a:rPr lang="en-US" sz="2000" dirty="0">
                <a:latin typeface="Courier New"/>
                <a:cs typeface="Courier New"/>
              </a:rPr>
              <a:t>from pyspark import StorageLevel	</a:t>
            </a:r>
          </a:p>
          <a:p>
            <a:endParaRPr lang="en-US" sz="2000" dirty="0">
              <a:latin typeface="Courier New"/>
              <a:cs typeface="Courier New"/>
            </a:endParaRPr>
          </a:p>
          <a:p>
            <a:r>
              <a:rPr lang="en-US" sz="2000" dirty="0" err="1">
                <a:latin typeface="Courier New"/>
                <a:cs typeface="Courier New"/>
              </a:rPr>
              <a:t>ordersRrdd</a:t>
            </a:r>
            <a:r>
              <a:rPr lang="en-US" sz="2000" dirty="0">
                <a:latin typeface="Courier New"/>
                <a:cs typeface="Courier New"/>
              </a:rPr>
              <a:t> = </a:t>
            </a:r>
            <a:r>
              <a:rPr lang="en-US" sz="2000" dirty="0" err="1">
                <a:latin typeface="Courier New"/>
                <a:cs typeface="Courier New"/>
              </a:rPr>
              <a:t>sc.textFiles</a:t>
            </a:r>
            <a:r>
              <a:rPr lang="en-US" sz="2000" dirty="0">
                <a:latin typeface="Courier New"/>
                <a:cs typeface="Courier New"/>
              </a:rPr>
              <a:t>("/orders/received/*")</a:t>
            </a:r>
          </a:p>
          <a:p>
            <a:endParaRPr lang="en-US" sz="2000" dirty="0">
              <a:latin typeface="Courier New"/>
              <a:cs typeface="Courier New"/>
            </a:endParaRPr>
          </a:p>
          <a:p>
            <a:r>
              <a:rPr lang="en-US" sz="2000" dirty="0" err="1">
                <a:latin typeface="Courier New"/>
                <a:cs typeface="Courier New"/>
              </a:rPr>
              <a:t>ordersRdd.persist</a:t>
            </a:r>
            <a:r>
              <a:rPr lang="en-US" sz="2000" dirty="0">
                <a:latin typeface="Courier New"/>
                <a:cs typeface="Courier New"/>
              </a:rPr>
              <a:t>(StorageLevel.MEMORY_ONLY_SER)</a:t>
            </a:r>
          </a:p>
          <a:p>
            <a:endParaRPr lang="en-US" sz="2000" dirty="0">
              <a:latin typeface="Courier New"/>
              <a:cs typeface="Courier New"/>
            </a:endParaRPr>
          </a:p>
          <a:p>
            <a:r>
              <a:rPr lang="en-US" sz="2000" dirty="0" err="1">
                <a:latin typeface="Courier New"/>
                <a:cs typeface="Courier New"/>
              </a:rPr>
              <a:t>ordersRdd.map</a:t>
            </a:r>
            <a:r>
              <a:rPr lang="en-US" sz="2000" dirty="0">
                <a:latin typeface="Courier New"/>
                <a:cs typeface="Courier New"/>
              </a:rPr>
              <a:t>(…).</a:t>
            </a:r>
            <a:r>
              <a:rPr lang="en-US" sz="2000" dirty="0" err="1">
                <a:latin typeface="Courier New"/>
                <a:cs typeface="Courier New"/>
              </a:rPr>
              <a:t>saveAsTextFile</a:t>
            </a:r>
            <a:r>
              <a:rPr lang="en-US" sz="2000" dirty="0">
                <a:latin typeface="Courier New"/>
                <a:cs typeface="Courier New"/>
              </a:rPr>
              <a:t>("/orders/reports/</a:t>
            </a:r>
            <a:r>
              <a:rPr lang="en-US" sz="2000" dirty="0" err="1">
                <a:latin typeface="Courier New"/>
                <a:cs typeface="Courier New"/>
              </a:rPr>
              <a:t>valid.txt</a:t>
            </a:r>
            <a:r>
              <a:rPr lang="en-US" sz="2000" dirty="0">
                <a:latin typeface="Courier New"/>
                <a:cs typeface="Courier New"/>
              </a:rPr>
              <a:t>")</a:t>
            </a:r>
          </a:p>
          <a:p>
            <a:r>
              <a:rPr lang="en-US" sz="2000" dirty="0" err="1">
                <a:latin typeface="Courier New"/>
                <a:cs typeface="Courier New"/>
              </a:rPr>
              <a:t>ordersRdd.filter</a:t>
            </a:r>
            <a:r>
              <a:rPr lang="en-US" sz="2000" dirty="0">
                <a:latin typeface="Courier New"/>
                <a:cs typeface="Courier New"/>
              </a:rPr>
              <a:t>(…).</a:t>
            </a:r>
            <a:r>
              <a:rPr lang="en-US" sz="2000" dirty="0" err="1">
                <a:latin typeface="Courier New"/>
                <a:cs typeface="Courier New"/>
              </a:rPr>
              <a:t>saveAsTextFile</a:t>
            </a:r>
            <a:r>
              <a:rPr lang="en-US" sz="2000" dirty="0">
                <a:latin typeface="Courier New"/>
                <a:cs typeface="Courier New"/>
              </a:rPr>
              <a:t>(”/orders/reports/</a:t>
            </a:r>
            <a:r>
              <a:rPr lang="en-US" sz="2000" dirty="0" err="1">
                <a:latin typeface="Courier New"/>
                <a:cs typeface="Courier New"/>
              </a:rPr>
              <a:t>filtered.txt</a:t>
            </a:r>
            <a:r>
              <a:rPr lang="en-US" sz="2000" dirty="0">
                <a:latin typeface="Courier New"/>
                <a:cs typeface="Courier New"/>
              </a:rPr>
              <a:t>")</a:t>
            </a:r>
          </a:p>
          <a:p>
            <a:endParaRPr lang="en-US" sz="2000" dirty="0">
              <a:latin typeface="Courier New"/>
              <a:cs typeface="Courier New"/>
            </a:endParaRPr>
          </a:p>
          <a:p>
            <a:r>
              <a:rPr lang="en-US" sz="2000" dirty="0" err="1">
                <a:latin typeface="Courier New"/>
                <a:cs typeface="Courier New"/>
              </a:rPr>
              <a:t>ordersRdd.unpersist</a:t>
            </a:r>
            <a:r>
              <a:rPr lang="en-US" sz="2000" dirty="0">
                <a:latin typeface="Courier New"/>
                <a:cs typeface="Courier New"/>
              </a:rPr>
              <a:t>()</a:t>
            </a:r>
          </a:p>
          <a:p>
            <a:endParaRPr lang="en-US" sz="2000"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292</a:t>
            </a:fld>
            <a:endParaRPr lang="en-US" dirty="0">
              <a:solidFill>
                <a:prstClr val="black"/>
              </a:solidFill>
              <a:latin typeface="Calibri"/>
            </a:endParaRPr>
          </a:p>
        </p:txBody>
      </p:sp>
    </p:spTree>
    <p:extLst>
      <p:ext uri="{BB962C8B-B14F-4D97-AF65-F5344CB8AC3E}">
        <p14:creationId xmlns:p14="http://schemas.microsoft.com/office/powerpoint/2010/main" val="4244877892"/>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there is no perfect, black and white, rule of thumb to follow, these are generally best practices for persisting data:</a:t>
            </a:r>
            <a:endParaRPr lang="en-US" dirty="0"/>
          </a:p>
          <a:p>
            <a:endParaRPr lang="en-US" dirty="0"/>
          </a:p>
          <a:p>
            <a:r>
              <a:rPr lang="en-US" dirty="0"/>
              <a:t>If the RDD fits in memory, use the default MEMORY_ONLY,</a:t>
            </a:r>
            <a:r>
              <a:rPr lang="en-US" baseline="0" dirty="0"/>
              <a:t> as it will be the fasted option for processing.</a:t>
            </a:r>
            <a:endParaRPr lang="en-US" dirty="0"/>
          </a:p>
          <a:p>
            <a:endParaRPr lang="en-US" dirty="0"/>
          </a:p>
          <a:p>
            <a:r>
              <a:rPr lang="en-US" dirty="0"/>
              <a:t>If RDDs don’t fit in memory, try MEMORY_ONLY_SER with a fast serialization library.</a:t>
            </a:r>
            <a:r>
              <a:rPr lang="en-US" baseline="0" dirty="0"/>
              <a:t>  Doing t</a:t>
            </a:r>
            <a:r>
              <a:rPr lang="en-US" dirty="0"/>
              <a:t>his uses more CPU, so use efficient serialization like </a:t>
            </a:r>
            <a:r>
              <a:rPr lang="en-US" dirty="0" err="1"/>
              <a:t>Kryo</a:t>
            </a:r>
            <a:r>
              <a:rPr lang="en-US" dirty="0"/>
              <a:t> (described</a:t>
            </a:r>
            <a:r>
              <a:rPr lang="en-US" baseline="0" dirty="0"/>
              <a:t> later)</a:t>
            </a:r>
            <a:r>
              <a:rPr lang="en-US" dirty="0"/>
              <a:t>.  </a:t>
            </a:r>
          </a:p>
          <a:p>
            <a:endParaRPr lang="en-US" dirty="0"/>
          </a:p>
          <a:p>
            <a:r>
              <a:rPr lang="en-US" dirty="0"/>
              <a:t>If the RDDs don’t fit into memory even in serialized form,</a:t>
            </a:r>
            <a:r>
              <a:rPr lang="en-US" baseline="0" dirty="0"/>
              <a:t> c</a:t>
            </a:r>
            <a:r>
              <a:rPr lang="en-US" dirty="0"/>
              <a:t>onsider the time to compute this RDD from parent RDDs vs the time to load it from disk.</a:t>
            </a:r>
            <a:r>
              <a:rPr lang="en-US" baseline="0" dirty="0"/>
              <a:t>  In some cases, r</a:t>
            </a:r>
            <a:r>
              <a:rPr lang="en-US" dirty="0"/>
              <a:t>e-computing an RDD may sometimes be faster than reading it from disk.</a:t>
            </a:r>
            <a:r>
              <a:rPr lang="en-US" baseline="0" dirty="0"/>
              <a:t> </a:t>
            </a:r>
            <a:r>
              <a:rPr lang="en-US" dirty="0"/>
              <a:t>The best way</a:t>
            </a:r>
            <a:r>
              <a:rPr lang="en-US" baseline="0" dirty="0"/>
              <a:t> to decide which one is better is to try them both and see what happens. </a:t>
            </a:r>
            <a:endParaRPr lang="en-US" dirty="0"/>
          </a:p>
          <a:p>
            <a:endParaRPr lang="en-US" dirty="0"/>
          </a:p>
          <a:p>
            <a:r>
              <a:rPr lang="en-US" dirty="0"/>
              <a:t>Another option is replicated</a:t>
            </a:r>
            <a:r>
              <a:rPr lang="en-US" baseline="0" dirty="0"/>
              <a:t> storage. </a:t>
            </a:r>
            <a:r>
              <a:rPr lang="en-US" dirty="0"/>
              <a:t>The data is replicated</a:t>
            </a:r>
            <a:r>
              <a:rPr lang="en-US" baseline="0" dirty="0"/>
              <a:t> on two nodes, instead of just one.  </a:t>
            </a:r>
            <a:r>
              <a:rPr lang="en-US" dirty="0"/>
              <a:t>Replicated storage is good for fast fault recovery,</a:t>
            </a:r>
            <a:r>
              <a:rPr lang="en-US" baseline="0" dirty="0"/>
              <a:t> but u</a:t>
            </a:r>
            <a:r>
              <a:rPr lang="en-US" dirty="0"/>
              <a:t>sually this is overkill, and not a good idea if you’re using a lot of data relative to total memory of the system.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DataFrame objects are actually more efficient when left to their defaults due to Catalyst</a:t>
            </a:r>
            <a:r>
              <a:rPr lang="en-US" sz="1200" kern="1200" baseline="0" dirty="0">
                <a:solidFill>
                  <a:schemeClr val="tx1"/>
                </a:solidFill>
                <a:effectLst/>
                <a:latin typeface="+mn-lt"/>
                <a:ea typeface="+mn-ea"/>
                <a:cs typeface="+mn-cs"/>
              </a:rPr>
              <a:t> optimizations</a:t>
            </a:r>
            <a:r>
              <a:rPr lang="en-US" sz="1200" kern="1200" dirty="0">
                <a:solidFill>
                  <a:schemeClr val="tx1"/>
                </a:solidFill>
                <a:effectLst/>
                <a:latin typeface="+mn-lt"/>
                <a:ea typeface="+mn-ea"/>
                <a:cs typeface="+mn-cs"/>
              </a:rPr>
              <a:t>.  Use cache() rather than persist when working</a:t>
            </a:r>
            <a:r>
              <a:rPr lang="en-US" sz="1200" kern="1200" baseline="0" dirty="0">
                <a:solidFill>
                  <a:schemeClr val="tx1"/>
                </a:solidFill>
                <a:effectLst/>
                <a:latin typeface="+mn-lt"/>
                <a:ea typeface="+mn-ea"/>
                <a:cs typeface="+mn-cs"/>
              </a:rPr>
              <a:t> with DataFrames.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293</a:t>
            </a:fld>
            <a:endParaRPr lang="en-US" dirty="0">
              <a:solidFill>
                <a:prstClr val="black"/>
              </a:solidFill>
              <a:latin typeface="Calibri"/>
            </a:endParaRPr>
          </a:p>
        </p:txBody>
      </p:sp>
    </p:spTree>
    <p:extLst>
      <p:ext uri="{BB962C8B-B14F-4D97-AF65-F5344CB8AC3E}">
        <p14:creationId xmlns:p14="http://schemas.microsoft.com/office/powerpoint/2010/main" val="31244458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For JVM-based</a:t>
            </a:r>
            <a:r>
              <a:rPr lang="en-US" baseline="0" dirty="0"/>
              <a:t> languages (Java and </a:t>
            </a:r>
            <a:r>
              <a:rPr lang="en-US" baseline="0" dirty="0" err="1"/>
              <a:t>Scala</a:t>
            </a:r>
            <a:r>
              <a:rPr lang="en-US" baseline="0" dirty="0"/>
              <a:t>), </a:t>
            </a:r>
            <a:r>
              <a:rPr lang="en-US" dirty="0"/>
              <a:t>Spark aims to strike a balance between convenience (allowing you to work with any Java type in your operations) and performance. It provides two serialization libraries: Java serialization</a:t>
            </a:r>
            <a:r>
              <a:rPr lang="en-US" baseline="0" dirty="0"/>
              <a:t> (by default), and Kryo serialization.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Kryo</a:t>
            </a:r>
            <a:r>
              <a:rPr lang="en-US" baseline="0" dirty="0"/>
              <a:t> serializing is significantly faster and more compact than the default Java serialization, often as much as 10x.  The reason </a:t>
            </a:r>
            <a:r>
              <a:rPr lang="en-US" baseline="0" dirty="0" err="1"/>
              <a:t>Kryo</a:t>
            </a:r>
            <a:r>
              <a:rPr lang="en-US" baseline="0" dirty="0"/>
              <a:t> wasn’t set to default is because, initially, </a:t>
            </a:r>
            <a:r>
              <a:rPr lang="en-US" baseline="0" dirty="0" err="1"/>
              <a:t>Kryo</a:t>
            </a:r>
            <a:r>
              <a:rPr lang="en-US" baseline="0" dirty="0"/>
              <a:t> </a:t>
            </a:r>
            <a:r>
              <a:rPr lang="en-US" baseline="0" dirty="0" err="1"/>
              <a:t>didn</a:t>
            </a:r>
            <a:r>
              <a:rPr lang="fr-FR" baseline="0" dirty="0"/>
              <a:t>’</a:t>
            </a:r>
            <a:r>
              <a:rPr lang="en-US" baseline="0" dirty="0"/>
              <a:t>t support all serializable types and the user would have register the custom classes they use with the </a:t>
            </a:r>
            <a:r>
              <a:rPr lang="en-US" baseline="0" dirty="0" err="1"/>
              <a:t>Kryo</a:t>
            </a:r>
            <a:r>
              <a:rPr lang="en-US" baseline="0" dirty="0"/>
              <a:t> registrar.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These issues have been addressed in recent versions of Spark. Therefore, </a:t>
            </a:r>
            <a:r>
              <a:rPr lang="en-US" baseline="0" dirty="0" err="1"/>
              <a:t>Kryo</a:t>
            </a:r>
            <a:r>
              <a:rPr lang="en-US" baseline="0" dirty="0"/>
              <a:t> serialization should always be used.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ourier New"/>
              <a:cs typeface="Courier New"/>
            </a:endParaRPr>
          </a:p>
          <a:p>
            <a:pPr marL="0" indent="0">
              <a:buNone/>
            </a:pPr>
            <a:r>
              <a:rPr lang="en-US" dirty="0">
                <a:latin typeface="Courier New"/>
                <a:cs typeface="Courier New"/>
              </a:rPr>
              <a:t>In Python,</a:t>
            </a:r>
            <a:r>
              <a:rPr lang="en-US" baseline="0" dirty="0">
                <a:latin typeface="Courier New"/>
                <a:cs typeface="Courier New"/>
              </a:rPr>
              <a:t> applications use the Pickle library for serializing, unless you are working with DataFrames or tables, in which case the Catalyst optimizer manages serialization. The optimizer converts the code into Java byte code, which - if left unspecified - will use the Java default serialization. Thus, Python DataFrame applications will need to specify the use of </a:t>
            </a:r>
            <a:r>
              <a:rPr lang="en-US" baseline="0" dirty="0" err="1">
                <a:latin typeface="Courier New"/>
                <a:cs typeface="Courier New"/>
              </a:rPr>
              <a:t>Kryo</a:t>
            </a:r>
            <a:r>
              <a:rPr lang="en-US" baseline="0" dirty="0">
                <a:latin typeface="Courier New"/>
                <a:cs typeface="Courier New"/>
              </a:rPr>
              <a:t> serialization. </a:t>
            </a:r>
            <a:endParaRPr lang="en-US"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294</a:t>
            </a:fld>
            <a:endParaRPr lang="en-US" dirty="0">
              <a:solidFill>
                <a:prstClr val="black"/>
              </a:solidFill>
              <a:latin typeface="Calibri"/>
            </a:endParaRPr>
          </a:p>
        </p:txBody>
      </p:sp>
    </p:spTree>
    <p:extLst>
      <p:ext uri="{BB962C8B-B14F-4D97-AF65-F5344CB8AC3E}">
        <p14:creationId xmlns:p14="http://schemas.microsoft.com/office/powerpoint/2010/main" val="3026343396"/>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 implement Kryo Serialization in your application, include the following in your configuration:</a:t>
            </a:r>
            <a:endParaRPr lang="en-US" dirty="0"/>
          </a:p>
          <a:p>
            <a:endParaRPr lang="en-US" dirty="0"/>
          </a:p>
          <a:p>
            <a:pPr marL="0" indent="0">
              <a:buNone/>
            </a:pPr>
            <a:r>
              <a:rPr lang="en-US" dirty="0">
                <a:latin typeface="Courier New"/>
                <a:cs typeface="Courier New"/>
              </a:rPr>
              <a:t>conf = SparkConf()</a:t>
            </a:r>
          </a:p>
          <a:p>
            <a:pPr marL="0" indent="0">
              <a:buNone/>
            </a:pPr>
            <a:r>
              <a:rPr lang="en-US" dirty="0">
                <a:latin typeface="Courier New"/>
                <a:cs typeface="Courier New"/>
              </a:rPr>
              <a:t>conf.set('spark.serializer’, 'org.apache.spark.serializer.KryoSerializer')</a:t>
            </a:r>
          </a:p>
          <a:p>
            <a:pPr marL="0" indent="0">
              <a:buNone/>
            </a:pPr>
            <a:endParaRPr lang="en-US" dirty="0">
              <a:latin typeface="Courier New"/>
              <a:cs typeface="Courier New"/>
            </a:endParaRPr>
          </a:p>
          <a:p>
            <a:pPr marL="0" indent="0">
              <a:buNone/>
            </a:pPr>
            <a:r>
              <a:rPr lang="en-US" dirty="0">
                <a:latin typeface="Courier New"/>
                <a:cs typeface="Courier New"/>
              </a:rPr>
              <a:t>sc=SparkContext(conf=</a:t>
            </a:r>
            <a:r>
              <a:rPr lang="en-US" dirty="0" err="1">
                <a:latin typeface="Courier New"/>
                <a:cs typeface="Courier New"/>
              </a:rPr>
              <a:t>conf</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This works for </a:t>
            </a:r>
            <a:r>
              <a:rPr lang="en-US" dirty="0" err="1">
                <a:latin typeface="Courier New"/>
                <a:cs typeface="Courier New"/>
              </a:rPr>
              <a:t>DataFrames</a:t>
            </a:r>
            <a:r>
              <a:rPr lang="en-US" dirty="0">
                <a:latin typeface="Courier New"/>
                <a:cs typeface="Courier New"/>
              </a:rPr>
              <a:t> as</a:t>
            </a:r>
            <a:r>
              <a:rPr lang="en-US" baseline="0" dirty="0">
                <a:latin typeface="Courier New"/>
                <a:cs typeface="Courier New"/>
              </a:rPr>
              <a:t> well as RDDs since the </a:t>
            </a:r>
            <a:r>
              <a:rPr lang="en-US" baseline="0" dirty="0" err="1">
                <a:latin typeface="Courier New"/>
                <a:cs typeface="Courier New"/>
              </a:rPr>
              <a:t>SQLContext</a:t>
            </a:r>
            <a:r>
              <a:rPr lang="en-US" baseline="0" dirty="0">
                <a:latin typeface="Courier New"/>
                <a:cs typeface="Courier New"/>
              </a:rPr>
              <a:t> (or </a:t>
            </a:r>
            <a:r>
              <a:rPr lang="en-US" baseline="0" dirty="0" err="1">
                <a:latin typeface="Courier New"/>
                <a:cs typeface="Courier New"/>
              </a:rPr>
              <a:t>HiveContext</a:t>
            </a:r>
            <a:r>
              <a:rPr lang="en-US" baseline="0" dirty="0">
                <a:latin typeface="Courier New"/>
                <a:cs typeface="Courier New"/>
              </a:rPr>
              <a:t>) are passed the </a:t>
            </a:r>
            <a:r>
              <a:rPr lang="en-US" baseline="0" dirty="0" err="1">
                <a:latin typeface="Courier New"/>
                <a:cs typeface="Courier New"/>
              </a:rPr>
              <a:t>SparkContext</a:t>
            </a:r>
            <a:r>
              <a:rPr lang="en-US" baseline="0" dirty="0">
                <a:latin typeface="Courier New"/>
                <a:cs typeface="Courier New"/>
              </a:rPr>
              <a:t> in their constructor method.</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dirty="0">
                <a:latin typeface="Courier New"/>
                <a:cs typeface="Courier New"/>
              </a:rPr>
              <a:t>If using the </a:t>
            </a:r>
            <a:r>
              <a:rPr lang="en-US" dirty="0" err="1">
                <a:latin typeface="Courier New"/>
                <a:cs typeface="Courier New"/>
              </a:rPr>
              <a:t>pyspark</a:t>
            </a:r>
            <a:r>
              <a:rPr lang="en-US" dirty="0">
                <a:latin typeface="Courier New"/>
                <a:cs typeface="Courier New"/>
              </a:rPr>
              <a:t> or spark-shell REPLs, add “ –</a:t>
            </a:r>
            <a:r>
              <a:rPr lang="en-US" dirty="0" err="1">
                <a:latin typeface="Courier New"/>
                <a:cs typeface="Courier New"/>
              </a:rPr>
              <a:t>conf</a:t>
            </a:r>
            <a:r>
              <a:rPr lang="en-US" dirty="0">
                <a:latin typeface="Courier New"/>
                <a:cs typeface="Courier New"/>
              </a:rPr>
              <a:t> </a:t>
            </a:r>
            <a:r>
              <a:rPr lang="en-US" dirty="0" err="1">
                <a:latin typeface="Courier New"/>
                <a:cs typeface="Courier New"/>
              </a:rPr>
              <a:t>spark.serializer</a:t>
            </a:r>
            <a:r>
              <a:rPr lang="en-US" dirty="0">
                <a:latin typeface="Courier New"/>
                <a:cs typeface="Courier New"/>
              </a:rPr>
              <a:t>=</a:t>
            </a:r>
            <a:r>
              <a:rPr lang="en-US" dirty="0" err="1">
                <a:latin typeface="Courier New"/>
                <a:cs typeface="Courier New"/>
              </a:rPr>
              <a:t>org.apache.spark.serializer.KryoSerializer</a:t>
            </a:r>
            <a:r>
              <a:rPr lang="en-US" dirty="0">
                <a:latin typeface="Courier New"/>
                <a:cs typeface="Courier New"/>
              </a:rPr>
              <a:t>” as</a:t>
            </a:r>
            <a:r>
              <a:rPr lang="en-US" baseline="0" dirty="0">
                <a:latin typeface="Courier New"/>
                <a:cs typeface="Courier New"/>
              </a:rPr>
              <a:t> a command-line argument to these </a:t>
            </a:r>
            <a:r>
              <a:rPr lang="en-US" baseline="0" dirty="0" err="1">
                <a:latin typeface="Courier New"/>
                <a:cs typeface="Courier New"/>
              </a:rPr>
              <a:t>executables</a:t>
            </a:r>
            <a:r>
              <a:rPr lang="en-US" baseline="0" dirty="0">
                <a:latin typeface="Courier New"/>
                <a:cs typeface="Courier New"/>
              </a:rPr>
              <a:t>.</a:t>
            </a:r>
            <a:endParaRPr lang="en-US"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295</a:t>
            </a:fld>
            <a:endParaRPr lang="en-US" dirty="0">
              <a:solidFill>
                <a:prstClr val="black"/>
              </a:solidFill>
              <a:latin typeface="Calibri"/>
            </a:endParaRPr>
          </a:p>
        </p:txBody>
      </p:sp>
    </p:spTree>
    <p:extLst>
      <p:ext uri="{BB962C8B-B14F-4D97-AF65-F5344CB8AC3E}">
        <p14:creationId xmlns:p14="http://schemas.microsoft.com/office/powerpoint/2010/main" val="825797375"/>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296</a:t>
            </a:fld>
            <a:endParaRPr lang="en-US"/>
          </a:p>
        </p:txBody>
      </p:sp>
    </p:spTree>
    <p:extLst>
      <p:ext uri="{BB962C8B-B14F-4D97-AF65-F5344CB8AC3E}">
        <p14:creationId xmlns:p14="http://schemas.microsoft.com/office/powerpoint/2010/main" val="3202657338"/>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was initially built</a:t>
            </a:r>
            <a:r>
              <a:rPr lang="en-US" baseline="0" dirty="0"/>
              <a:t> for long-running, iterative applications. Spark keeps track of an RDD's recipe or lineage.  This provides reliability and resilience, but as the number of transformations performed increases and the lineage grows, the application can run into problems.  The lineage can become too big for the object allocated to hold everything.  When the lineage gets too long, there is a possibility of a stack overflow.</a:t>
            </a:r>
          </a:p>
          <a:p>
            <a:endParaRPr lang="en-US" baseline="0" dirty="0"/>
          </a:p>
          <a:p>
            <a:r>
              <a:rPr lang="en-US" baseline="0" dirty="0"/>
              <a:t>Also, when a worker node dies, any intermediate data stored on the executor has to be re-computed.  If 500 iterations were already performed, and part of the 500</a:t>
            </a:r>
            <a:r>
              <a:rPr lang="en-US" baseline="30000" dirty="0"/>
              <a:t>th</a:t>
            </a:r>
            <a:r>
              <a:rPr lang="en-US" baseline="0" dirty="0"/>
              <a:t> iteration was lost, the application has to re-do all 500 iterations.  That can take an incredibly long time, and can become inevitable given a long enough running application processing a large amount of data.</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297</a:t>
            </a:fld>
            <a:endParaRPr lang="en-US" dirty="0">
              <a:solidFill>
                <a:prstClr val="black"/>
              </a:solidFill>
              <a:latin typeface="Calibri"/>
            </a:endParaRPr>
          </a:p>
        </p:txBody>
      </p:sp>
    </p:spTree>
    <p:extLst>
      <p:ext uri="{BB962C8B-B14F-4D97-AF65-F5344CB8AC3E}">
        <p14:creationId xmlns:p14="http://schemas.microsoft.com/office/powerpoint/2010/main" val="413430021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provides a mechanism</a:t>
            </a:r>
            <a:r>
              <a:rPr lang="en-US" baseline="0" dirty="0"/>
              <a:t> to mitigate these issues: </a:t>
            </a:r>
            <a:r>
              <a:rPr lang="en-US" baseline="0" dirty="0" err="1"/>
              <a:t>checkpointing</a:t>
            </a:r>
            <a:r>
              <a:rPr lang="en-US" baseline="0" dirty="0"/>
              <a:t>.  </a:t>
            </a:r>
          </a:p>
          <a:p>
            <a:endParaRPr lang="en-US" baseline="0" dirty="0"/>
          </a:p>
          <a:p>
            <a:r>
              <a:rPr lang="en-US" baseline="0" dirty="0"/>
              <a:t>When checkpointing is enabled, it does two things: data checkpointing and metadata </a:t>
            </a:r>
            <a:r>
              <a:rPr lang="en-US" baseline="0" dirty="0" err="1"/>
              <a:t>checkpointing</a:t>
            </a:r>
            <a:r>
              <a:rPr lang="en-US" baseline="0" dirty="0"/>
              <a:t>.  (This feature not yet available for Spark SQL).</a:t>
            </a:r>
            <a:endParaRPr lang="en-US" dirty="0"/>
          </a:p>
          <a:p>
            <a:endParaRPr lang="en-US" dirty="0"/>
          </a:p>
          <a:p>
            <a:r>
              <a:rPr lang="en-US" dirty="0"/>
              <a:t>Data </a:t>
            </a:r>
            <a:r>
              <a:rPr lang="en-US" dirty="0" err="1"/>
              <a:t>checkpointing</a:t>
            </a:r>
            <a:r>
              <a:rPr lang="en-US" dirty="0"/>
              <a:t>: Saves the generated RDDs to reliable storage. As we saw with Spark Streaming window transformations, this was a</a:t>
            </a:r>
            <a:r>
              <a:rPr lang="en-US" baseline="0" dirty="0"/>
              <a:t> requirement for </a:t>
            </a:r>
            <a:r>
              <a:rPr lang="en-US" dirty="0"/>
              <a:t>transformations that combined data across multiple batches. To avoid unbounded increases in recovery time (proportional to the dependency chain), intermediate RDDs of extended transformation chains can be periodically checkpointed to reliable storage (typically HDFS) to shorten</a:t>
            </a:r>
            <a:r>
              <a:rPr lang="en-US" baseline="0" dirty="0"/>
              <a:t> the number of dependencies in the event of failure</a:t>
            </a:r>
            <a:r>
              <a:rPr lang="en-US" dirty="0"/>
              <a:t>.</a:t>
            </a:r>
          </a:p>
          <a:p>
            <a:endParaRPr lang="en-US" dirty="0"/>
          </a:p>
          <a:p>
            <a:r>
              <a:rPr lang="en-US" dirty="0"/>
              <a:t>Metadata checkpointing – Saves the information defining the streaming computation to fault-tolerant storage like HDFS. This is used to recover from failure of the node running the driver of the streaming application. </a:t>
            </a:r>
          </a:p>
          <a:p>
            <a:endParaRPr lang="en-US" dirty="0"/>
          </a:p>
          <a:p>
            <a:r>
              <a:rPr lang="en-US" dirty="0"/>
              <a:t>Metadata includes:</a:t>
            </a:r>
          </a:p>
          <a:p>
            <a:pPr marL="171450" indent="-171450">
              <a:buFont typeface="Arial" panose="020B0604020202020204" pitchFamily="34" charset="0"/>
              <a:buChar char="•"/>
            </a:pPr>
            <a:r>
              <a:rPr lang="en-US" dirty="0"/>
              <a:t>Configuration - The configuration that was used to create the streaming application.</a:t>
            </a:r>
          </a:p>
          <a:p>
            <a:pPr marL="171450" indent="-171450">
              <a:buFont typeface="Arial" panose="020B0604020202020204" pitchFamily="34" charset="0"/>
              <a:buChar char="•"/>
            </a:pPr>
            <a:r>
              <a:rPr lang="en-US" dirty="0"/>
              <a:t>DStream operations - The set of DStream operations that define the streaming application.</a:t>
            </a:r>
          </a:p>
          <a:p>
            <a:pPr marL="171450" indent="-171450">
              <a:buFont typeface="Arial" panose="020B0604020202020204" pitchFamily="34" charset="0"/>
              <a:buChar char="•"/>
            </a:pPr>
            <a:r>
              <a:rPr lang="en-US" dirty="0"/>
              <a:t>Incomplete batches - Batches whose jobs are queued but have not completed yet.</a:t>
            </a:r>
          </a:p>
          <a:p>
            <a:endParaRPr lang="en-US" dirty="0"/>
          </a:p>
          <a:p>
            <a:r>
              <a:rPr lang="en-US" dirty="0"/>
              <a:t>When a checkpoint is initialized, the lineage</a:t>
            </a:r>
            <a:r>
              <a:rPr lang="en-US" baseline="0" dirty="0"/>
              <a:t> tracker is "reset" to the point of the last checkpoint. </a:t>
            </a:r>
            <a:endParaRPr lang="en-US" dirty="0"/>
          </a:p>
          <a:p>
            <a:endParaRPr lang="en-US" dirty="0"/>
          </a:p>
          <a:p>
            <a:r>
              <a:rPr lang="en-US" dirty="0"/>
              <a:t>When enabling </a:t>
            </a:r>
            <a:r>
              <a:rPr lang="en-US" dirty="0" err="1"/>
              <a:t>checkpointing</a:t>
            </a:r>
            <a:r>
              <a:rPr lang="en-US" dirty="0"/>
              <a:t>,</a:t>
            </a:r>
            <a:r>
              <a:rPr lang="en-US" baseline="0" dirty="0"/>
              <a:t> consider the following:</a:t>
            </a:r>
          </a:p>
          <a:p>
            <a:endParaRPr lang="en-US" baseline="0" dirty="0"/>
          </a:p>
          <a:p>
            <a:pPr marL="171450" indent="-171450">
              <a:buFont typeface="Arial" panose="020B0604020202020204" pitchFamily="34" charset="0"/>
              <a:buChar char="•"/>
            </a:pPr>
            <a:r>
              <a:rPr lang="en-US" baseline="0" dirty="0" err="1"/>
              <a:t>Checkpointing</a:t>
            </a:r>
            <a:r>
              <a:rPr lang="en-US" baseline="0" dirty="0"/>
              <a:t> is performed at the RDD level, not the application level</a:t>
            </a:r>
          </a:p>
          <a:p>
            <a:pPr marL="171450" indent="-171450">
              <a:buFont typeface="Arial" panose="020B0604020202020204" pitchFamily="34" charset="0"/>
              <a:buChar char="•"/>
            </a:pPr>
            <a:r>
              <a:rPr lang="en-US" baseline="0" dirty="0" err="1"/>
              <a:t>Checkpointing</a:t>
            </a:r>
            <a:r>
              <a:rPr lang="en-US" baseline="0" dirty="0"/>
              <a:t> is not supported in DataFrames or Spark SQL</a:t>
            </a:r>
          </a:p>
          <a:p>
            <a:pPr marL="171450" indent="-171450">
              <a:buFont typeface="Arial" panose="020B0604020202020204" pitchFamily="34" charset="0"/>
              <a:buChar char="•"/>
            </a:pPr>
            <a:r>
              <a:rPr lang="en-US" baseline="0" dirty="0"/>
              <a:t>There is a performance expense incurred when pausing to write the checkpoint data, but this is usually overshadowed by the benefits in the event of failure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Checkpointed</a:t>
            </a:r>
            <a:r>
              <a:rPr lang="en-US" dirty="0"/>
              <a:t> data is not automatically</a:t>
            </a:r>
            <a:r>
              <a:rPr lang="en-US" baseline="0" dirty="0"/>
              <a:t> deleted from the HDFS.  The user needs to manually clean up the directory when they’re positive that data won’t be required anymore.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298</a:t>
            </a:fld>
            <a:endParaRPr lang="en-US" dirty="0">
              <a:solidFill>
                <a:prstClr val="black"/>
              </a:solidFill>
              <a:latin typeface="Calibri"/>
            </a:endParaRPr>
          </a:p>
        </p:txBody>
      </p:sp>
    </p:spTree>
    <p:extLst>
      <p:ext uri="{BB962C8B-B14F-4D97-AF65-F5344CB8AC3E}">
        <p14:creationId xmlns:p14="http://schemas.microsoft.com/office/powerpoint/2010/main" val="360020643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figure illustrates what can happen without checkpointing.  </a:t>
            </a:r>
          </a:p>
          <a:p>
            <a:endParaRPr lang="en-US" baseline="0" dirty="0"/>
          </a:p>
          <a:p>
            <a:r>
              <a:rPr lang="en-US" baseline="0" dirty="0"/>
              <a:t>This is a typical application that iterates and has a lineage of X amount of RDDs.  There is no checkpointing enabled.  If an in-use node fails during processing, all processing steps up to that point must be repeated from the beginning. This might be hundreds, or even thousands of transformations, which can result in significant time lost to reprocessing. </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299</a:t>
            </a:fld>
            <a:endParaRPr lang="en-US" dirty="0"/>
          </a:p>
        </p:txBody>
      </p:sp>
    </p:spTree>
    <p:extLst>
      <p:ext uri="{BB962C8B-B14F-4D97-AF65-F5344CB8AC3E}">
        <p14:creationId xmlns:p14="http://schemas.microsoft.com/office/powerpoint/2010/main" val="2159987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Describe the characteristics and types of Big Data</a:t>
            </a:r>
          </a:p>
          <a:p>
            <a:pPr marL="171450" indent="-171450">
              <a:buFont typeface="Arial" panose="020B0604020202020204" pitchFamily="34" charset="0"/>
              <a:buChar char="•"/>
            </a:pPr>
            <a:r>
              <a:rPr lang="en-US" dirty="0"/>
              <a:t>Define HDP and how it fits into overall data lifecycle management strategies</a:t>
            </a:r>
          </a:p>
          <a:p>
            <a:pPr marL="171450" indent="-171450">
              <a:buFont typeface="Arial" panose="020B0604020202020204" pitchFamily="34" charset="0"/>
              <a:buChar char="•"/>
            </a:pPr>
            <a:r>
              <a:rPr lang="en-US" dirty="0"/>
              <a:t>Describe and use HDFS</a:t>
            </a:r>
          </a:p>
          <a:p>
            <a:pPr marL="171450" indent="-171450">
              <a:buFont typeface="Arial" panose="020B0604020202020204" pitchFamily="34" charset="0"/>
              <a:buChar char="•"/>
            </a:pPr>
            <a:r>
              <a:rPr lang="en-US" dirty="0"/>
              <a:t>Explain the purpose and function of YARN</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a:t>
            </a:fld>
            <a:endParaRPr lang="en-US" dirty="0"/>
          </a:p>
        </p:txBody>
      </p:sp>
    </p:spTree>
    <p:extLst>
      <p:ext uri="{BB962C8B-B14F-4D97-AF65-F5344CB8AC3E}">
        <p14:creationId xmlns:p14="http://schemas.microsoft.com/office/powerpoint/2010/main" val="977547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30</a:t>
            </a:fld>
            <a:endParaRPr lang="en-US" dirty="0"/>
          </a:p>
        </p:txBody>
      </p:sp>
    </p:spTree>
    <p:extLst>
      <p:ext uri="{BB962C8B-B14F-4D97-AF65-F5344CB8AC3E}">
        <p14:creationId xmlns:p14="http://schemas.microsoft.com/office/powerpoint/2010/main" val="834557519"/>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example, we have the same application with checkpointing enabled.  We can see that every nth iteration, data is being permanently stored to the HDFS.  This may not seem intuitive at first as one might ask why we should save data to the HDFS when it is not needed.  In the case that a worker node goes down, instead of trying to redo all previous transformations (which again, can number in the thousands), the data can be retrieved from HDFS and then processing can continue from the point of the last checkpoint.  </a:t>
            </a:r>
          </a:p>
          <a:p>
            <a:endParaRPr lang="en-US" baseline="0" dirty="0"/>
          </a:p>
          <a:p>
            <a:r>
              <a:rPr lang="en-US" baseline="0" dirty="0"/>
              <a:t>This example shows that </a:t>
            </a:r>
            <a:r>
              <a:rPr lang="en-US" baseline="0" dirty="0" err="1"/>
              <a:t>checkpointing</a:t>
            </a:r>
            <a:r>
              <a:rPr lang="en-US" baseline="0" dirty="0"/>
              <a:t> can be viewed as a sort of insurance for events such as this.  Instead of simply hoping a long-running application will finish without any worker failures, the developer makes a bit a performance trade off up front in choosing to pause and write data to HDFS from time to time.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300</a:t>
            </a:fld>
            <a:endParaRPr lang="en-US" dirty="0"/>
          </a:p>
        </p:txBody>
      </p:sp>
    </p:spTree>
    <p:extLst>
      <p:ext uri="{BB962C8B-B14F-4D97-AF65-F5344CB8AC3E}">
        <p14:creationId xmlns:p14="http://schemas.microsoft.com/office/powerpoint/2010/main" val="413365872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common for developers</a:t>
            </a:r>
            <a:r>
              <a:rPr lang="en-US" baseline="0" dirty="0"/>
              <a:t> to become confused with checkpointing and caching when first learning about the two concepts.  While they initially sound like they do similar things, that</a:t>
            </a:r>
            <a:r>
              <a:rPr lang="fr-FR" baseline="0" dirty="0"/>
              <a:t> </a:t>
            </a:r>
            <a:r>
              <a:rPr lang="fr-FR" baseline="0" dirty="0" err="1"/>
              <a:t>is</a:t>
            </a:r>
            <a:r>
              <a:rPr lang="fr-FR" baseline="0" dirty="0"/>
              <a:t> </a:t>
            </a:r>
            <a:r>
              <a:rPr lang="en-US" baseline="0" dirty="0"/>
              <a:t>not the case.  </a:t>
            </a:r>
          </a:p>
          <a:p>
            <a:endParaRPr lang="en-US" baseline="0" dirty="0"/>
          </a:p>
          <a:p>
            <a:r>
              <a:rPr lang="en-US" baseline="0" dirty="0"/>
              <a:t>Checkpointing saves a permanent copy of intermediate data to HDFS. Lineage is updated, so the current RDD only has to go as far back as the checkpointed data in case of worker failure.</a:t>
            </a:r>
          </a:p>
          <a:p>
            <a:endParaRPr lang="en-US" baseline="0" dirty="0"/>
          </a:p>
          <a:p>
            <a:r>
              <a:rPr lang="en-US" baseline="0" dirty="0"/>
              <a:t>Caching saves a temporary copy of the data to local disk or RAM. Lineage is preserved from the base data, and thus caching has no affect on </a:t>
            </a:r>
            <a:r>
              <a:rPr lang="en-US" baseline="0" dirty="0" err="1"/>
              <a:t>recomputation</a:t>
            </a:r>
            <a:r>
              <a:rPr lang="en-US" baseline="0" dirty="0"/>
              <a:t>. When an application uses data from a cached RDD, it is aware the data is cached and attempts to use the data cached first.  If the data cached is lost for some reason, the data will then be recomputed from base data.</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301</a:t>
            </a:fld>
            <a:endParaRPr lang="en-US" dirty="0">
              <a:solidFill>
                <a:prstClr val="black"/>
              </a:solidFill>
              <a:latin typeface="Calibri"/>
            </a:endParaRPr>
          </a:p>
        </p:txBody>
      </p:sp>
    </p:spTree>
    <p:extLst>
      <p:ext uri="{BB962C8B-B14F-4D97-AF65-F5344CB8AC3E}">
        <p14:creationId xmlns:p14="http://schemas.microsoft.com/office/powerpoint/2010/main" val="3387560738"/>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a:t>Checkpointing</a:t>
            </a:r>
            <a:r>
              <a:rPr lang="en-US" baseline="0" dirty="0"/>
              <a:t> is typically used in applications doing more then a few iterations and almost all real-world Spark Streaming applications.  It is also frequently used machine learning (</a:t>
            </a:r>
            <a:r>
              <a:rPr lang="en-US" baseline="0" dirty="0" err="1"/>
              <a:t>Mllib</a:t>
            </a:r>
            <a:r>
              <a:rPr lang="en-US" baseline="0" dirty="0"/>
              <a:t>) applications.</a:t>
            </a:r>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302</a:t>
            </a:fld>
            <a:endParaRPr lang="en-US" dirty="0">
              <a:solidFill>
                <a:prstClr val="black"/>
              </a:solidFill>
              <a:latin typeface="Calibri"/>
            </a:endParaRPr>
          </a:p>
        </p:txBody>
      </p:sp>
    </p:spTree>
    <p:extLst>
      <p:ext uri="{BB962C8B-B14F-4D97-AF65-F5344CB8AC3E}">
        <p14:creationId xmlns:p14="http://schemas.microsoft.com/office/powerpoint/2010/main" val="4161935435"/>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a:t>
            </a:r>
            <a:r>
              <a:rPr lang="en-US" dirty="0" err="1"/>
              <a:t>checkpointing</a:t>
            </a:r>
            <a:r>
              <a:rPr lang="en-US" dirty="0"/>
              <a:t>, </a:t>
            </a:r>
            <a:r>
              <a:rPr lang="en-US" baseline="0" dirty="0"/>
              <a:t>the developer must specify a location for the checkpoint directory before using the checkpoint function. Here is an example:</a:t>
            </a:r>
          </a:p>
          <a:p>
            <a:endParaRPr lang="en-US" baseline="0" dirty="0"/>
          </a:p>
          <a:p>
            <a:pPr marL="0" indent="0">
              <a:buNone/>
            </a:pPr>
            <a:r>
              <a:rPr lang="en-US" dirty="0" err="1">
                <a:latin typeface="Courier New"/>
                <a:cs typeface="Courier New"/>
              </a:rPr>
              <a:t>sc.setCheckpointDir</a:t>
            </a:r>
            <a:r>
              <a:rPr lang="en-US" dirty="0">
                <a:latin typeface="Courier New"/>
                <a:cs typeface="Courier New"/>
              </a:rPr>
              <a:t>("</a:t>
            </a:r>
            <a:r>
              <a:rPr lang="en-US" dirty="0" err="1">
                <a:latin typeface="Courier New"/>
                <a:cs typeface="Courier New"/>
              </a:rPr>
              <a:t>hdfs</a:t>
            </a:r>
            <a:r>
              <a:rPr lang="en-US" dirty="0">
                <a:latin typeface="Courier New"/>
                <a:cs typeface="Courier New"/>
              </a:rPr>
              <a:t>://</a:t>
            </a:r>
            <a:r>
              <a:rPr lang="en-US" dirty="0" err="1">
                <a:latin typeface="Courier New"/>
                <a:cs typeface="Courier New"/>
              </a:rPr>
              <a:t>somedir</a:t>
            </a:r>
            <a:r>
              <a:rPr lang="en-US" dirty="0">
                <a:latin typeface="Courier New"/>
                <a:cs typeface="Courier New"/>
              </a:rPr>
              <a:t>/")</a:t>
            </a:r>
          </a:p>
          <a:p>
            <a:pPr marL="0" indent="0">
              <a:buNone/>
            </a:pPr>
            <a:r>
              <a:rPr lang="en-US" dirty="0">
                <a:latin typeface="Courier New"/>
                <a:cs typeface="Courier New"/>
              </a:rPr>
              <a:t>rdd = </a:t>
            </a:r>
            <a:r>
              <a:rPr lang="en-US" dirty="0" err="1">
                <a:latin typeface="Courier New"/>
                <a:cs typeface="Courier New"/>
              </a:rPr>
              <a:t>sc.textFile</a:t>
            </a:r>
            <a:r>
              <a:rPr lang="en-US" dirty="0">
                <a:latin typeface="Courier New"/>
                <a:cs typeface="Courier New"/>
              </a:rPr>
              <a:t>("/path/to/</a:t>
            </a:r>
            <a:r>
              <a:rPr lang="en-US" dirty="0" err="1">
                <a:latin typeface="Courier New"/>
                <a:cs typeface="Courier New"/>
              </a:rPr>
              <a:t>file.txt</a:t>
            </a:r>
            <a:r>
              <a:rPr lang="en-US" dirty="0">
                <a:latin typeface="Courier New"/>
                <a:cs typeface="Courier New"/>
              </a:rPr>
              <a:t>")</a:t>
            </a:r>
          </a:p>
          <a:p>
            <a:pPr marL="0" indent="0">
              <a:buNone/>
            </a:pPr>
            <a:r>
              <a:rPr lang="en-US" dirty="0">
                <a:latin typeface="Courier New"/>
                <a:cs typeface="Courier New"/>
              </a:rPr>
              <a:t>while x in range(&lt;large number&gt;)</a:t>
            </a:r>
          </a:p>
          <a:p>
            <a:pPr marL="0" indent="0">
              <a:buNone/>
            </a:pPr>
            <a:r>
              <a:rPr lang="en-US" dirty="0">
                <a:latin typeface="Courier New"/>
                <a:cs typeface="Courier New"/>
              </a:rPr>
              <a:t>	rdd.map(…)</a:t>
            </a:r>
          </a:p>
          <a:p>
            <a:pPr marL="0" indent="0">
              <a:buNone/>
            </a:pPr>
            <a:r>
              <a:rPr lang="en-US" dirty="0">
                <a:latin typeface="Courier New"/>
                <a:cs typeface="Courier New"/>
              </a:rPr>
              <a:t>	if x % 5 == 0</a:t>
            </a:r>
          </a:p>
          <a:p>
            <a:pPr marL="0" indent="0">
              <a:buNone/>
            </a:pPr>
            <a:r>
              <a:rPr lang="en-US" dirty="0">
                <a:latin typeface="Courier New"/>
                <a:cs typeface="Courier New"/>
              </a:rPr>
              <a:t>		rdd.checkpoint()</a:t>
            </a:r>
          </a:p>
          <a:p>
            <a:pPr marL="0" indent="0">
              <a:buNone/>
            </a:pPr>
            <a:r>
              <a:rPr lang="en-US" dirty="0" err="1">
                <a:latin typeface="Courier New"/>
                <a:cs typeface="Courier New"/>
              </a:rPr>
              <a:t>rdd.saveAsTextFile</a:t>
            </a:r>
            <a:r>
              <a:rPr lang="en-US" dirty="0">
                <a:latin typeface="Courier New"/>
                <a:cs typeface="Courier New"/>
              </a:rPr>
              <a:t>("/path/to/</a:t>
            </a:r>
            <a:r>
              <a:rPr lang="en-US" dirty="0" err="1">
                <a:latin typeface="Courier New"/>
                <a:cs typeface="Courier New"/>
              </a:rPr>
              <a:t>output.txt</a:t>
            </a:r>
            <a:r>
              <a:rPr lang="en-US" dirty="0">
                <a:latin typeface="Courier New"/>
                <a:cs typeface="Courier New"/>
              </a:rPr>
              <a:t>")</a:t>
            </a:r>
          </a:p>
          <a:p>
            <a:endParaRPr lang="en-US" dirty="0"/>
          </a:p>
          <a:p>
            <a:r>
              <a:rPr lang="en-US" dirty="0"/>
              <a:t>This code generates a checkpoint every time the RDD</a:t>
            </a:r>
            <a:r>
              <a:rPr lang="en-US" baseline="0" dirty="0"/>
              <a:t> operations occur every fifth iteration.</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303</a:t>
            </a:fld>
            <a:endParaRPr lang="en-US" dirty="0">
              <a:solidFill>
                <a:prstClr val="black"/>
              </a:solidFill>
              <a:latin typeface="Calibri"/>
            </a:endParaRPr>
          </a:p>
        </p:txBody>
      </p:sp>
    </p:spTree>
    <p:extLst>
      <p:ext uri="{BB962C8B-B14F-4D97-AF65-F5344CB8AC3E}">
        <p14:creationId xmlns:p14="http://schemas.microsoft.com/office/powerpoint/2010/main" val="246255909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304</a:t>
            </a:fld>
            <a:endParaRPr lang="en-US"/>
          </a:p>
        </p:txBody>
      </p:sp>
    </p:spTree>
    <p:extLst>
      <p:ext uri="{BB962C8B-B14F-4D97-AF65-F5344CB8AC3E}">
        <p14:creationId xmlns:p14="http://schemas.microsoft.com/office/powerpoint/2010/main" val="325067143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 broadcast variable is a read-only variable cached once in each executor that can be shared among tasks. It cannot be modified by the executor. The</a:t>
            </a:r>
            <a:r>
              <a:rPr lang="en-US" baseline="0" dirty="0">
                <a:latin typeface="Calibri" charset="0"/>
              </a:rPr>
              <a:t> ideal use case is something more substantial that a very small list or map, but also not something that could be considered “Big Data”.  </a:t>
            </a:r>
          </a:p>
          <a:p>
            <a:pPr eaLnBrk="1" hangingPunct="1">
              <a:spcBef>
                <a:spcPct val="0"/>
              </a:spcBef>
            </a:pPr>
            <a:endParaRPr lang="en-US" baseline="0" dirty="0">
              <a:latin typeface="Calibri" charset="0"/>
            </a:endParaRPr>
          </a:p>
          <a:p>
            <a:pPr eaLnBrk="1" hangingPunct="1">
              <a:spcBef>
                <a:spcPct val="0"/>
              </a:spcBef>
            </a:pPr>
            <a:r>
              <a:rPr lang="en-US" dirty="0"/>
              <a:t>Broadcast variables are implemented as wrappers around collections of simple data types. They are not intended to wrap around other distributed data structures such as RDDs and DataFrames.</a:t>
            </a:r>
            <a:endParaRPr lang="en-US" baseline="0" dirty="0">
              <a:latin typeface="Calibri" charset="0"/>
            </a:endParaRP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The goal of broadcast variables is to increase performance by not copying a local dataset to each task that needs it and leveraging a broadcast version of it.  This is not a transparent operation in the codebase - the developer has to specifically leverage the broadcast variable name.</a:t>
            </a:r>
          </a:p>
          <a:p>
            <a:pPr eaLnBrk="1" hangingPunct="1">
              <a:spcBef>
                <a:spcPct val="0"/>
              </a:spcBef>
            </a:pPr>
            <a:endParaRPr lang="en-US" dirty="0">
              <a:latin typeface="Calibri" charset="0"/>
            </a:endParaRPr>
          </a:p>
          <a:p>
            <a:pPr eaLnBrk="1" hangingPunct="1">
              <a:spcBef>
                <a:spcPct val="0"/>
              </a:spcBef>
            </a:pPr>
            <a:r>
              <a:rPr lang="en-US" dirty="0">
                <a:latin typeface="Calibri" charset="0"/>
              </a:rPr>
              <a:t>Spark uses concepts from P2P torrenting to efficiently distribute broadcast variables to the nodes and minimize communication cost.  Once a broadcast variable is written to a single executor, that executor can send the broadcast variable to other executors.  This</a:t>
            </a:r>
            <a:r>
              <a:rPr lang="en-US" baseline="0" dirty="0">
                <a:latin typeface="Calibri" charset="0"/>
              </a:rPr>
              <a:t> concept reduces the load on the machine running the driver and allows the executors (aka the peers in the P2P model) to share the burden of broadcasting the data.</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Broadcast variables are lazy</a:t>
            </a:r>
            <a:r>
              <a:rPr lang="en-US" baseline="0" dirty="0">
                <a:latin typeface="Calibri" charset="0"/>
              </a:rPr>
              <a:t> and will not receive the broadcast data until needed.  </a:t>
            </a:r>
            <a:r>
              <a:rPr lang="en-US" dirty="0">
                <a:latin typeface="Calibri" charset="0"/>
              </a:rPr>
              <a:t>The first time a broadcast variable is read, the node will retrieve and store the data in case it is needed again.  Thus, broadcast variables get to sent to each node only once.</a:t>
            </a:r>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37AF1AA1-AB4E-6E49-9AB3-D87E9384F8BB}" type="slidenum">
              <a:rPr lang="en-US" sz="1200">
                <a:solidFill>
                  <a:prstClr val="black"/>
                </a:solidFill>
                <a:latin typeface="Calibri" charset="0"/>
              </a:rPr>
              <a:pPr eaLnBrk="1" fontAlgn="base" hangingPunct="1">
                <a:spcBef>
                  <a:spcPct val="0"/>
                </a:spcBef>
                <a:spcAft>
                  <a:spcPct val="0"/>
                </a:spcAft>
              </a:pPr>
              <a:t>305</a:t>
            </a:fld>
            <a:endParaRPr lang="en-US" sz="1200" dirty="0">
              <a:solidFill>
                <a:prstClr val="black"/>
              </a:solidFill>
              <a:latin typeface="Calibri" charset="0"/>
            </a:endParaRPr>
          </a:p>
        </p:txBody>
      </p:sp>
    </p:spTree>
    <p:extLst>
      <p:ext uri="{BB962C8B-B14F-4D97-AF65-F5344CB8AC3E}">
        <p14:creationId xmlns:p14="http://schemas.microsoft.com/office/powerpoint/2010/main" val="512924608"/>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This figure shows the difference between using and not using broadcast variables.  On the top, </a:t>
            </a:r>
            <a:r>
              <a:rPr lang="en-US" dirty="0">
                <a:latin typeface="Arial" charset="0"/>
                <a:ea typeface="ヒラギノ角ゴ Pro W3" charset="0"/>
                <a:cs typeface="ヒラギノ角ゴ Pro W3" charset="0"/>
              </a:rPr>
              <a:t>this is what an application does normally.  Reference data (such as lookup tables, lists, o</a:t>
            </a:r>
            <a:r>
              <a:rPr lang="en-US" baseline="0" dirty="0">
                <a:latin typeface="Arial" charset="0"/>
                <a:ea typeface="ヒラギノ角ゴ Pro W3" charset="0"/>
                <a:cs typeface="ヒラギノ角ゴ Pro W3" charset="0"/>
              </a:rPr>
              <a:t>r other variables</a:t>
            </a:r>
            <a:r>
              <a:rPr lang="en-US" dirty="0">
                <a:latin typeface="Arial" charset="0"/>
                <a:ea typeface="ヒラギノ角ゴ Pro W3" charset="0"/>
                <a:cs typeface="ヒラギノ角ゴ Pro W3" charset="0"/>
              </a:rPr>
              <a:t>) gets sent to every task on the executor, even though multiple tasks reuse the same variables.</a:t>
            </a: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eaLnBrk="1" hangingPunct="1">
              <a:spcBef>
                <a:spcPct val="0"/>
              </a:spcBef>
            </a:pPr>
            <a:r>
              <a:rPr lang="en-US" dirty="0">
                <a:latin typeface="Arial" charset="0"/>
                <a:ea typeface="ヒラギノ角ゴ Pro W3" charset="0"/>
                <a:cs typeface="ヒラギノ角ゴ Pro W3" charset="0"/>
              </a:rPr>
              <a:t>The bottom diagram shows using broadcast variables where Spark sends a copy of the variable, list or lookup table to each executor only once, then the data is stored in memory.  Each task will reference the local copy of the data. These broadcast variables get stored in the executor memory overhead portion of the executor.  </a:t>
            </a:r>
          </a:p>
          <a:p>
            <a:pPr eaLnBrk="1" hangingPunct="1">
              <a:spcBef>
                <a:spcPct val="0"/>
              </a:spcBef>
            </a:pPr>
            <a:endParaRPr lang="en-US" dirty="0">
              <a:latin typeface="Calibri" charset="0"/>
            </a:endParaRPr>
          </a:p>
        </p:txBody>
      </p:sp>
      <p:sp>
        <p:nvSpPr>
          <p:cNvPr id="348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F6D5874A-8A18-E24F-814C-8A76C4DFB7AE}" type="slidenum">
              <a:rPr lang="en-US" sz="1200">
                <a:solidFill>
                  <a:prstClr val="black"/>
                </a:solidFill>
                <a:latin typeface="Calibri" charset="0"/>
              </a:rPr>
              <a:pPr eaLnBrk="1" fontAlgn="base" hangingPunct="1">
                <a:spcBef>
                  <a:spcPct val="0"/>
                </a:spcBef>
                <a:spcAft>
                  <a:spcPct val="0"/>
                </a:spcAft>
              </a:pPr>
              <a:t>306</a:t>
            </a:fld>
            <a:endParaRPr lang="en-US" sz="1200" dirty="0">
              <a:solidFill>
                <a:prstClr val="black"/>
              </a:solidFill>
              <a:latin typeface="Calibri" charset="0"/>
            </a:endParaRPr>
          </a:p>
        </p:txBody>
      </p:sp>
    </p:spTree>
    <p:extLst>
      <p:ext uri="{BB962C8B-B14F-4D97-AF65-F5344CB8AC3E}">
        <p14:creationId xmlns:p14="http://schemas.microsoft.com/office/powerpoint/2010/main" val="681316194"/>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There are several reasons to use broadcast variables.  The most obvious</a:t>
            </a:r>
            <a:r>
              <a:rPr lang="en-US" baseline="0" dirty="0">
                <a:latin typeface="Calibri" charset="0"/>
              </a:rPr>
              <a:t> reason is to </a:t>
            </a:r>
            <a:r>
              <a:rPr lang="en-US" dirty="0">
                <a:latin typeface="Calibri" charset="0"/>
              </a:rPr>
              <a:t>minimizing network traffic by moving the dataset only once between</a:t>
            </a:r>
            <a:r>
              <a:rPr lang="en-US" baseline="0" dirty="0">
                <a:latin typeface="Calibri" charset="0"/>
              </a:rPr>
              <a:t> executor worker processes instead of each time a task is run.  As a general rule, always share utilized local variables if they are 20K in size.  Sizes smaller than this can be useful, but might require additional testing to determine how much performance increase can be expected.</a:t>
            </a:r>
          </a:p>
          <a:p>
            <a:pPr eaLnBrk="1" hangingPunct="1"/>
            <a:endParaRPr lang="en-US" baseline="0" dirty="0">
              <a:latin typeface="Calibri"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An example of minimizing network traffic would be assume each task requires a small lookup table</a:t>
            </a:r>
            <a:r>
              <a:rPr lang="en-US" baseline="0" dirty="0">
                <a:latin typeface="Calibri" charset="0"/>
              </a:rPr>
              <a:t> that is some number of megabytes in size</a:t>
            </a:r>
            <a:r>
              <a:rPr lang="en-US" dirty="0">
                <a:latin typeface="Calibri" charset="0"/>
              </a:rPr>
              <a:t>. Spark can have thousands of tasks operating over tens or hundreds of executors.  Instead of sending a couple of megabytes over the network thousands of times, by broadcasting the small lookup table, the application will only have to send it 10-100 times, depending on the number of executors.  Additionally, the sending of this data to the executors will be done in a P2P model as described earlier instead of all from the driver</a:t>
            </a:r>
            <a:r>
              <a:rPr lang="en-US" baseline="0" dirty="0">
                <a:latin typeface="Calibri" charset="0"/>
              </a:rPr>
              <a:t> to each executor.</a:t>
            </a:r>
            <a:endParaRPr lang="en-US" dirty="0">
              <a:latin typeface="Calibri" charset="0"/>
            </a:endParaRPr>
          </a:p>
          <a:p>
            <a:pPr eaLnBrk="1" hangingPunct="1"/>
            <a:endParaRPr lang="en-US" baseline="0" dirty="0">
              <a:latin typeface="Calibri" charset="0"/>
            </a:endParaRPr>
          </a:p>
          <a:p>
            <a:pPr eaLnBrk="1" hangingPunct="1"/>
            <a:r>
              <a:rPr lang="en-US" baseline="0" dirty="0">
                <a:latin typeface="Calibri" charset="0"/>
              </a:rPr>
              <a:t>Spark’s t</a:t>
            </a:r>
            <a:r>
              <a:rPr lang="en-US" dirty="0">
                <a:latin typeface="Calibri" charset="0"/>
              </a:rPr>
              <a:t>ask scheduling system is optimized for running small tasks. The</a:t>
            </a:r>
            <a:r>
              <a:rPr lang="en-US" baseline="0" dirty="0">
                <a:latin typeface="Calibri" charset="0"/>
              </a:rPr>
              <a:t> movement of data at the beginning of each tasks does not align well with the desired runtime behavior. It puts additional </a:t>
            </a:r>
            <a:r>
              <a:rPr lang="en-US" dirty="0">
                <a:latin typeface="Calibri" charset="0"/>
              </a:rPr>
              <a:t>overhead</a:t>
            </a:r>
            <a:r>
              <a:rPr lang="en-US" baseline="0" dirty="0">
                <a:latin typeface="Calibri" charset="0"/>
              </a:rPr>
              <a:t> on the task, which then takes more time to complete.</a:t>
            </a:r>
            <a:r>
              <a:rPr lang="en-US" dirty="0">
                <a:latin typeface="Calibri" charset="0"/>
              </a:rPr>
              <a:t>  Reducing this task</a:t>
            </a:r>
            <a:r>
              <a:rPr lang="en-US" baseline="0" dirty="0">
                <a:latin typeface="Calibri" charset="0"/>
              </a:rPr>
              <a:t> launching </a:t>
            </a:r>
            <a:r>
              <a:rPr lang="en-US" dirty="0">
                <a:latin typeface="Calibri" charset="0"/>
              </a:rPr>
              <a:t>overhead can speed up an application greatly.</a:t>
            </a:r>
          </a:p>
          <a:p>
            <a:pPr eaLnBrk="1" hangingPunct="1"/>
            <a:endParaRPr lang="en-US" dirty="0">
              <a:latin typeface="Calibri" charset="0"/>
            </a:endParaRPr>
          </a:p>
          <a:p>
            <a:pPr eaLnBrk="1" hangingPunct="1"/>
            <a:r>
              <a:rPr lang="en-US" baseline="0" dirty="0">
                <a:latin typeface="Calibri" charset="0"/>
              </a:rPr>
              <a:t>It should be note that broadcast variables are primarily used in RDD operations.  Spark SQL has its own optimizations that provide some of the benefits being obtained in the more granular concept of broadcast variables.</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7FEE3BE-E3BD-2D4F-9D04-971860511271}" type="slidenum">
              <a:rPr lang="en-US" smtClean="0">
                <a:solidFill>
                  <a:prstClr val="black"/>
                </a:solidFill>
                <a:latin typeface="Calibri"/>
              </a:rPr>
              <a:pPr>
                <a:defRPr/>
              </a:pPr>
              <a:t>307</a:t>
            </a:fld>
            <a:endParaRPr lang="en-US" dirty="0">
              <a:solidFill>
                <a:prstClr val="black"/>
              </a:solidFill>
              <a:latin typeface="Calibri"/>
            </a:endParaRPr>
          </a:p>
        </p:txBody>
      </p:sp>
    </p:spTree>
    <p:extLst>
      <p:ext uri="{BB962C8B-B14F-4D97-AF65-F5344CB8AC3E}">
        <p14:creationId xmlns:p14="http://schemas.microsoft.com/office/powerpoint/2010/main" val="2489130302"/>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eaLnBrk="1" hangingPunct="1">
              <a:defRPr/>
            </a:pPr>
            <a:r>
              <a:rPr lang="en-US" dirty="0"/>
              <a:t>It</a:t>
            </a:r>
            <a:r>
              <a:rPr lang="en-US" baseline="0" dirty="0"/>
              <a:t> is useful to see a code example of using broadcast variables, as well as how a particular problem could be solved with, and without, using them. We can then compare to verify that the same final results can be obtained.</a:t>
            </a:r>
          </a:p>
          <a:p>
            <a:pPr eaLnBrk="1" hangingPunct="1">
              <a:defRPr/>
            </a:pPr>
            <a:endParaRPr lang="en-US" baseline="0" dirty="0"/>
          </a:p>
          <a:p>
            <a:pPr eaLnBrk="1" hangingPunct="1">
              <a:defRPr/>
            </a:pPr>
            <a:r>
              <a:rPr lang="en-US" baseline="0" dirty="0"/>
              <a:t>For this example, the use case would be to break all of the words from a story into an RDD as shown by these two lines of code.</a:t>
            </a:r>
          </a:p>
          <a:p>
            <a:pPr eaLnBrk="1" hangingPunct="1">
              <a:defRPr/>
            </a:pPr>
            <a:endParaRPr lang="en-US" baseline="0" dirty="0"/>
          </a:p>
          <a:p>
            <a:pPr marL="274366" indent="0">
              <a:buNone/>
              <a:defRPr/>
            </a:pPr>
            <a:r>
              <a:rPr lang="en-US" sz="1200" dirty="0">
                <a:latin typeface="Courier New"/>
                <a:cs typeface="Courier New"/>
              </a:rPr>
              <a:t>story = </a:t>
            </a:r>
            <a:r>
              <a:rPr lang="en-US" sz="1200" dirty="0" err="1">
                <a:latin typeface="Courier New"/>
                <a:cs typeface="Courier New"/>
              </a:rPr>
              <a:t>sc.parallelize</a:t>
            </a:r>
            <a:r>
              <a:rPr lang="en-US" sz="1200" dirty="0">
                <a:latin typeface="Courier New"/>
                <a:cs typeface="Courier New"/>
              </a:rPr>
              <a:t>(["I like a house", "I live in the house"])</a:t>
            </a:r>
          </a:p>
          <a:p>
            <a:pPr marL="274366" indent="0">
              <a:buNone/>
              <a:defRPr/>
            </a:pPr>
            <a:r>
              <a:rPr lang="en-US" sz="1200" dirty="0">
                <a:latin typeface="Courier New"/>
                <a:cs typeface="Courier New"/>
              </a:rPr>
              <a:t>words = </a:t>
            </a:r>
            <a:r>
              <a:rPr lang="en-US" sz="1200" dirty="0" err="1">
                <a:latin typeface="Courier New"/>
                <a:cs typeface="Courier New"/>
              </a:rPr>
              <a:t>story.flatMap</a:t>
            </a:r>
            <a:r>
              <a:rPr lang="en-US" sz="1200" dirty="0">
                <a:latin typeface="Courier New"/>
                <a:cs typeface="Courier New"/>
              </a:rPr>
              <a:t>(lambda line: </a:t>
            </a:r>
            <a:r>
              <a:rPr lang="en-US" sz="1200" dirty="0" err="1">
                <a:latin typeface="Courier New"/>
                <a:cs typeface="Courier New"/>
              </a:rPr>
              <a:t>line.split</a:t>
            </a:r>
            <a:r>
              <a:rPr lang="en-US" sz="1200" dirty="0">
                <a:latin typeface="Courier New"/>
                <a:cs typeface="Courier New"/>
              </a:rPr>
              <a:t>(" "))</a:t>
            </a:r>
          </a:p>
          <a:p>
            <a:pPr eaLnBrk="1" hangingPunct="1">
              <a:defRPr/>
            </a:pPr>
            <a:endParaRPr lang="en-US" baseline="0" dirty="0"/>
          </a:p>
          <a:p>
            <a:pPr eaLnBrk="1" hangingPunct="1">
              <a:defRPr/>
            </a:pPr>
            <a:r>
              <a:rPr lang="en-US" baseline="0" dirty="0"/>
              <a:t>This example is just creating a small two-line story and in practice the “story” RDD would be more likely created by using </a:t>
            </a:r>
            <a:r>
              <a:rPr lang="en-US" baseline="0" dirty="0" err="1"/>
              <a:t>sc.textFile</a:t>
            </a:r>
            <a:r>
              <a:rPr lang="en-US" baseline="0" dirty="0"/>
              <a:t>() to read a large HDFS dataset.  The rest of the use case would be to strip out any words that were considered irrelevant (aka “noise”) to further processing steps.  In the code statements below, we simply are simply building a new RDD of elements that are not in the irrelevant word list.</a:t>
            </a:r>
          </a:p>
          <a:p>
            <a:pPr eaLnBrk="1" hangingPunct="1">
              <a:defRPr/>
            </a:pPr>
            <a:endParaRPr lang="en-US" baseline="0" dirty="0"/>
          </a:p>
          <a:p>
            <a:pPr marL="274366" indent="0">
              <a:buNone/>
              <a:defRPr/>
            </a:pPr>
            <a:r>
              <a:rPr lang="en-US" sz="1200" dirty="0">
                <a:latin typeface="Courier New"/>
                <a:cs typeface="Courier New"/>
              </a:rPr>
              <a:t>noise = (["</a:t>
            </a:r>
            <a:r>
              <a:rPr lang="en-US" sz="1200" dirty="0" err="1">
                <a:latin typeface="Courier New"/>
                <a:cs typeface="Courier New"/>
              </a:rPr>
              <a:t>the","an","a","in</a:t>
            </a:r>
            <a:r>
              <a:rPr lang="en-US" sz="1200" dirty="0">
                <a:latin typeface="Courier New"/>
                <a:cs typeface="Courier New"/>
              </a:rPr>
              <a:t>"])</a:t>
            </a:r>
          </a:p>
          <a:p>
            <a:pPr eaLnBrk="1" hangingPunct="1">
              <a:defRPr/>
            </a:pPr>
            <a:endParaRPr lang="en-US" baseline="0" dirty="0"/>
          </a:p>
          <a:p>
            <a:pPr marL="274366" indent="0">
              <a:buNone/>
              <a:defRPr/>
            </a:pPr>
            <a:r>
              <a:rPr lang="en-US" sz="1200" dirty="0" err="1">
                <a:latin typeface="Courier New"/>
                <a:cs typeface="Courier New"/>
              </a:rPr>
              <a:t>words.filter</a:t>
            </a:r>
            <a:r>
              <a:rPr lang="en-US" sz="1200" dirty="0">
                <a:latin typeface="Courier New"/>
                <a:cs typeface="Courier New"/>
              </a:rPr>
              <a:t>(lambda w: w not in noise).collect()</a:t>
            </a:r>
          </a:p>
          <a:p>
            <a:pPr marL="274366" indent="0">
              <a:buNone/>
              <a:defRPr/>
            </a:pPr>
            <a:r>
              <a:rPr lang="nl-NL" sz="1200" dirty="0">
                <a:latin typeface="Courier New"/>
                <a:cs typeface="Courier New"/>
              </a:rPr>
              <a:t>['I', '</a:t>
            </a:r>
            <a:r>
              <a:rPr lang="nl-NL" sz="1200" dirty="0" err="1">
                <a:latin typeface="Courier New"/>
                <a:cs typeface="Courier New"/>
              </a:rPr>
              <a:t>like</a:t>
            </a:r>
            <a:r>
              <a:rPr lang="nl-NL" sz="1200" dirty="0">
                <a:latin typeface="Courier New"/>
                <a:cs typeface="Courier New"/>
              </a:rPr>
              <a:t>', 'house', 'I', 'live', 'house']</a:t>
            </a:r>
          </a:p>
          <a:p>
            <a:pPr eaLnBrk="1" hangingPunct="1">
              <a:defRPr/>
            </a:pPr>
            <a:endParaRPr lang="en-US" baseline="0" dirty="0"/>
          </a:p>
          <a:p>
            <a:pPr eaLnBrk="1" hangingPunct="1">
              <a:defRPr/>
            </a:pPr>
            <a:r>
              <a:rPr lang="en-US" dirty="0"/>
              <a:t>Next,</a:t>
            </a:r>
            <a:r>
              <a:rPr lang="en-US" baseline="0" dirty="0"/>
              <a:t> we can elevate the irrelevant word list to a broadcast variable to distribute it to all workers and then simply reference it with the new variable name to obtain the same results.</a:t>
            </a:r>
          </a:p>
          <a:p>
            <a:pPr eaLnBrk="1" hangingPunct="1">
              <a:defRPr/>
            </a:pPr>
            <a:endParaRPr lang="en-US" baseline="0" dirty="0"/>
          </a:p>
          <a:p>
            <a:pPr marL="274366" indent="0">
              <a:buNone/>
              <a:defRPr/>
            </a:pPr>
            <a:r>
              <a:rPr lang="nl-NL" sz="1200" dirty="0" err="1">
                <a:latin typeface="Courier New"/>
                <a:cs typeface="Courier New"/>
              </a:rPr>
              <a:t>bcastNoise</a:t>
            </a:r>
            <a:r>
              <a:rPr lang="nl-NL" sz="1200" dirty="0">
                <a:latin typeface="Courier New"/>
                <a:cs typeface="Courier New"/>
              </a:rPr>
              <a:t> = </a:t>
            </a:r>
            <a:r>
              <a:rPr lang="nl-NL" sz="1200" dirty="0" err="1">
                <a:latin typeface="Courier New"/>
                <a:cs typeface="Courier New"/>
              </a:rPr>
              <a:t>sc.broadcast</a:t>
            </a:r>
            <a:r>
              <a:rPr lang="nl-NL" sz="1200" dirty="0">
                <a:latin typeface="Courier New"/>
                <a:cs typeface="Courier New"/>
              </a:rPr>
              <a:t>(</a:t>
            </a:r>
            <a:r>
              <a:rPr lang="nl-NL" sz="1200" dirty="0" err="1">
                <a:latin typeface="Courier New"/>
                <a:cs typeface="Courier New"/>
              </a:rPr>
              <a:t>noise</a:t>
            </a:r>
            <a:r>
              <a:rPr lang="nl-NL" sz="1200" dirty="0">
                <a:latin typeface="Courier New"/>
                <a:cs typeface="Courier New"/>
              </a:rPr>
              <a:t>)</a:t>
            </a:r>
          </a:p>
          <a:p>
            <a:pPr marL="274366" indent="0">
              <a:buNone/>
              <a:defRPr/>
            </a:pPr>
            <a:r>
              <a:rPr lang="nl-NL" sz="1200" dirty="0" err="1">
                <a:latin typeface="Courier New"/>
                <a:cs typeface="Courier New"/>
              </a:rPr>
              <a:t>words.filter</a:t>
            </a:r>
            <a:r>
              <a:rPr lang="nl-NL" sz="1200" dirty="0">
                <a:latin typeface="Courier New"/>
                <a:cs typeface="Courier New"/>
              </a:rPr>
              <a:t>(</a:t>
            </a:r>
            <a:r>
              <a:rPr lang="nl-NL" sz="1200" dirty="0" err="1">
                <a:latin typeface="Courier New"/>
                <a:cs typeface="Courier New"/>
              </a:rPr>
              <a:t>lambda</a:t>
            </a:r>
            <a:r>
              <a:rPr lang="nl-NL" sz="1200" dirty="0">
                <a:latin typeface="Courier New"/>
                <a:cs typeface="Courier New"/>
              </a:rPr>
              <a:t> w: w </a:t>
            </a:r>
            <a:r>
              <a:rPr lang="nl-NL" sz="1200" dirty="0" err="1">
                <a:latin typeface="Courier New"/>
                <a:cs typeface="Courier New"/>
              </a:rPr>
              <a:t>not</a:t>
            </a:r>
            <a:r>
              <a:rPr lang="nl-NL" sz="1200" dirty="0">
                <a:latin typeface="Courier New"/>
                <a:cs typeface="Courier New"/>
              </a:rPr>
              <a:t> in </a:t>
            </a:r>
            <a:r>
              <a:rPr lang="nl-NL" sz="1200" dirty="0" err="1">
                <a:latin typeface="Courier New"/>
                <a:cs typeface="Courier New"/>
              </a:rPr>
              <a:t>bcastNoise.value</a:t>
            </a:r>
            <a:r>
              <a:rPr lang="nl-NL" sz="1200" dirty="0">
                <a:latin typeface="Courier New"/>
                <a:cs typeface="Courier New"/>
              </a:rPr>
              <a:t>).collect()</a:t>
            </a:r>
          </a:p>
          <a:p>
            <a:pPr marL="274366" indent="0">
              <a:buNone/>
              <a:defRPr/>
            </a:pPr>
            <a:r>
              <a:rPr lang="nl-NL" sz="1200" dirty="0">
                <a:latin typeface="Courier New"/>
                <a:cs typeface="Courier New"/>
              </a:rPr>
              <a:t>['I', '</a:t>
            </a:r>
            <a:r>
              <a:rPr lang="nl-NL" sz="1200" dirty="0" err="1">
                <a:latin typeface="Courier New"/>
                <a:cs typeface="Courier New"/>
              </a:rPr>
              <a:t>like</a:t>
            </a:r>
            <a:r>
              <a:rPr lang="nl-NL" sz="1200" dirty="0">
                <a:latin typeface="Courier New"/>
                <a:cs typeface="Courier New"/>
              </a:rPr>
              <a:t>', 'house', 'I', 'live', 'house’]</a:t>
            </a:r>
          </a:p>
          <a:p>
            <a:pPr eaLnBrk="1" hangingPunct="1">
              <a:defRPr/>
            </a:pPr>
            <a:endParaRPr lang="en-US" baseline="0" dirty="0"/>
          </a:p>
          <a:p>
            <a:pPr eaLnBrk="1" hangingPunct="1">
              <a:defRPr/>
            </a:pPr>
            <a:r>
              <a:rPr lang="en-US" baseline="0" dirty="0"/>
              <a:t>Notice that the results are the same. While in this small illustrative example we would not show any performance gain, we would see improvements if the input “story” was of significant size and the irrelevant filter data itself was much bigger.  Additionally, more savings would surface if the broadcast variable was used again and again in subsequent stages.</a:t>
            </a:r>
          </a:p>
        </p:txBody>
      </p:sp>
      <p:sp>
        <p:nvSpPr>
          <p:cNvPr id="4" name="Slide Number Placeholder 3"/>
          <p:cNvSpPr>
            <a:spLocks noGrp="1"/>
          </p:cNvSpPr>
          <p:nvPr>
            <p:ph type="sldNum" sz="quarter" idx="5"/>
          </p:nvPr>
        </p:nvSpPr>
        <p:spPr/>
        <p:txBody>
          <a:bodyPr/>
          <a:lstStyle/>
          <a:p>
            <a:pPr>
              <a:defRPr/>
            </a:pPr>
            <a:fld id="{A3C0046A-1A48-104B-A504-19DF035494E9}" type="slidenum">
              <a:rPr lang="en-US" smtClean="0">
                <a:solidFill>
                  <a:prstClr val="black"/>
                </a:solidFill>
                <a:latin typeface="Calibri"/>
              </a:rPr>
              <a:pPr>
                <a:defRPr/>
              </a:pPr>
              <a:t>308</a:t>
            </a:fld>
            <a:endParaRPr lang="en-US" dirty="0">
              <a:solidFill>
                <a:prstClr val="black"/>
              </a:solidFill>
              <a:latin typeface="Calibri"/>
            </a:endParaRPr>
          </a:p>
        </p:txBody>
      </p:sp>
    </p:spTree>
    <p:extLst>
      <p:ext uri="{BB962C8B-B14F-4D97-AF65-F5344CB8AC3E}">
        <p14:creationId xmlns:p14="http://schemas.microsoft.com/office/powerpoint/2010/main" val="3408655503"/>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309</a:t>
            </a:fld>
            <a:endParaRPr lang="en-US"/>
          </a:p>
        </p:txBody>
      </p:sp>
    </p:spTree>
    <p:extLst>
      <p:ext uri="{BB962C8B-B14F-4D97-AF65-F5344CB8AC3E}">
        <p14:creationId xmlns:p14="http://schemas.microsoft.com/office/powerpoint/2010/main" val="343041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Start from here</a:t>
            </a:r>
          </a:p>
        </p:txBody>
      </p:sp>
      <p:sp>
        <p:nvSpPr>
          <p:cNvPr id="4" name="Slide Number Placeholder 3"/>
          <p:cNvSpPr>
            <a:spLocks noGrp="1"/>
          </p:cNvSpPr>
          <p:nvPr>
            <p:ph type="sldNum" sz="quarter" idx="10"/>
          </p:nvPr>
        </p:nvSpPr>
        <p:spPr/>
        <p:txBody>
          <a:bodyPr/>
          <a:lstStyle/>
          <a:p>
            <a:fld id="{1677E594-4005-43F8-B8F3-453F0010D500}" type="slidenum">
              <a:rPr lang="en-US" smtClean="0"/>
              <a:pPr/>
              <a:t>31</a:t>
            </a:fld>
            <a:endParaRPr lang="en-US"/>
          </a:p>
        </p:txBody>
      </p:sp>
    </p:spTree>
    <p:extLst>
      <p:ext uri="{BB962C8B-B14F-4D97-AF65-F5344CB8AC3E}">
        <p14:creationId xmlns:p14="http://schemas.microsoft.com/office/powerpoint/2010/main" val="167407263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Spark performs joins at the partition level.  It ensures that each partition from the datasets being joined are guaranteed to align with each 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that the join key will always be in the same numbered partition from each dataset being joined.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that to happen, both joining datasets need to have the same number of partitions and have used the same hashing algorithm (described as "Hashed Partitions" earlier in this module) against the same join key before it can start the actual join processing.  </a:t>
            </a:r>
          </a:p>
          <a:p>
            <a:pPr eaLnBrk="1" hangingPunct="1"/>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D7FEE3BE-E3BD-2D4F-9D04-971860511271}" type="slidenum">
              <a:rPr lang="en-US" smtClean="0">
                <a:solidFill>
                  <a:prstClr val="black"/>
                </a:solidFill>
                <a:latin typeface="Calibri"/>
              </a:rPr>
              <a:pPr>
                <a:defRPr/>
              </a:pPr>
              <a:t>310</a:t>
            </a:fld>
            <a:endParaRPr lang="en-US" dirty="0">
              <a:solidFill>
                <a:prstClr val="black"/>
              </a:solidFill>
              <a:latin typeface="Calibri"/>
            </a:endParaRPr>
          </a:p>
        </p:txBody>
      </p:sp>
    </p:spTree>
    <p:extLst>
      <p:ext uri="{BB962C8B-B14F-4D97-AF65-F5344CB8AC3E}">
        <p14:creationId xmlns:p14="http://schemas.microsoft.com/office/powerpoint/2010/main" val="248913030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explain the intersection of joins and hash</a:t>
            </a:r>
            <a:r>
              <a:rPr lang="en-US" sz="1200" kern="1200" baseline="0" dirty="0">
                <a:solidFill>
                  <a:schemeClr val="tx1"/>
                </a:solidFill>
                <a:effectLst/>
                <a:latin typeface="+mn-lt"/>
                <a:ea typeface="+mn-ea"/>
                <a:cs typeface="+mn-cs"/>
              </a:rPr>
              <a:t> partitions</a:t>
            </a:r>
            <a:r>
              <a:rPr lang="en-US" sz="1200" kern="1200" dirty="0">
                <a:solidFill>
                  <a:schemeClr val="tx1"/>
                </a:solidFill>
                <a:effectLst/>
                <a:latin typeface="+mn-lt"/>
                <a:ea typeface="+mn-ea"/>
                <a:cs typeface="+mn-cs"/>
              </a:rPr>
              <a:t>, let's look at the worse case situation. We have two datasets that have different numbers of partitions (two on the left, four on the right) and which were not partitioned with the same key.  Both of the datasets will require a shuffle to occur so that the equal number of hashed partitions will be created on the join key</a:t>
            </a:r>
            <a:r>
              <a:rPr lang="en-US" sz="1200" kern="1200" baseline="0" dirty="0">
                <a:solidFill>
                  <a:schemeClr val="tx1"/>
                </a:solidFill>
                <a:effectLst/>
                <a:latin typeface="+mn-lt"/>
                <a:ea typeface="+mn-ea"/>
                <a:cs typeface="+mn-cs"/>
              </a:rPr>
              <a:t> prior to the a join operation being executed.</a:t>
            </a:r>
            <a:endParaRPr lang="en-US" sz="1200" kern="1200" dirty="0">
              <a:solidFill>
                <a:schemeClr val="tx1"/>
              </a:solidFill>
              <a:effectLst/>
              <a:latin typeface="+mn-lt"/>
              <a:ea typeface="+mn-ea"/>
              <a:cs typeface="+mn-cs"/>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the number of hashed partitions created for the JOIN RDD was equal to the number of partitions from the</a:t>
            </a:r>
            <a:r>
              <a:rPr lang="en-US" sz="1200" kern="1200" baseline="0" dirty="0">
                <a:solidFill>
                  <a:schemeClr val="tx1"/>
                </a:solidFill>
                <a:effectLst/>
                <a:latin typeface="+mn-lt"/>
                <a:ea typeface="+mn-ea"/>
                <a:cs typeface="+mn-cs"/>
              </a:rPr>
              <a:t> dataset with the largest number of partitions</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311</a:t>
            </a:fld>
            <a:endParaRPr lang="en-US" dirty="0">
              <a:solidFill>
                <a:prstClr val="black"/>
              </a:solidFill>
              <a:latin typeface="Calibri"/>
            </a:endParaRPr>
          </a:p>
        </p:txBody>
      </p:sp>
    </p:spTree>
    <p:extLst>
      <p:ext uri="{BB962C8B-B14F-4D97-AF65-F5344CB8AC3E}">
        <p14:creationId xmlns:p14="http://schemas.microsoft.com/office/powerpoint/2010/main" val="413430021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better scenario would occur if the larger dataset was already hashed partitioned on the join key.  In this situation, only the second dataset would need to be shuffled.  As before, more partitions would be created in the newly created dataset.</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312</a:t>
            </a:fld>
            <a:endParaRPr lang="en-US" dirty="0">
              <a:solidFill>
                <a:prstClr val="black"/>
              </a:solidFill>
              <a:latin typeface="Calibri"/>
            </a:endParaRPr>
          </a:p>
        </p:txBody>
      </p:sp>
    </p:spTree>
    <p:extLst>
      <p:ext uri="{BB962C8B-B14F-4D97-AF65-F5344CB8AC3E}">
        <p14:creationId xmlns:p14="http://schemas.microsoft.com/office/powerpoint/2010/main" val="413430021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best situation would occur when the joining datasets already have the same number of hashed partitions using the same join key.  In this situation, no additional shuffling would need to happen.  This is called a co-partition join and is classified as an narrow operation.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likely, the aligned partitions will not be always on the same executor and thus one of them will need to be moved to the executor where its counterpart is located.  While there is some expense to this, it is far less costly than requiring either of the joined datasets to perform a full shuffle operation.</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313</a:t>
            </a:fld>
            <a:endParaRPr lang="en-US" dirty="0">
              <a:solidFill>
                <a:prstClr val="black"/>
              </a:solidFill>
              <a:latin typeface="Calibri"/>
            </a:endParaRPr>
          </a:p>
        </p:txBody>
      </p:sp>
    </p:spTree>
    <p:extLst>
      <p:ext uri="{BB962C8B-B14F-4D97-AF65-F5344CB8AC3E}">
        <p14:creationId xmlns:p14="http://schemas.microsoft.com/office/powerpoint/2010/main" val="4134300218"/>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While the scenarios just described are representative of both RDD and DataFrame processing, core RDD programming needs to consider the order of operations more than with DataFrame programming since the Catalyst SQL optimizer, unlike the DAG optimizer, can reorder operation to improve performance.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joining a dataset that will end up with a significant portion of its data</a:t>
            </a:r>
            <a:r>
              <a:rPr lang="en-US" sz="1200" kern="1200" baseline="0" dirty="0">
                <a:solidFill>
                  <a:schemeClr val="tx1"/>
                </a:solidFill>
                <a:effectLst/>
                <a:latin typeface="+mn-lt"/>
                <a:ea typeface="+mn-ea"/>
                <a:cs typeface="+mn-cs"/>
              </a:rPr>
              <a:t> removed from </a:t>
            </a:r>
            <a:r>
              <a:rPr lang="en-US" sz="1200" kern="1200" dirty="0">
                <a:solidFill>
                  <a:schemeClr val="tx1"/>
                </a:solidFill>
                <a:effectLst/>
                <a:latin typeface="+mn-lt"/>
                <a:ea typeface="+mn-ea"/>
                <a:cs typeface="+mn-cs"/>
              </a:rPr>
              <a:t>the final results, consider filtering the dataset first to as close as a candidate set as possible for the targeted join.  An example would be if you join all flight data for many years to a dataset that comprises a single year from a single carrier. It would be beneficial to create a new dataset from the complete flight history that only contains the given year and carrier information you intend to end up with as a result.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an explicitly built and referenced hash partitioned dataset will be used in subsequent joins, it is advisable to cache it.  Otherwise, the transformation dataset will need to be recreated for each additional join, thus consuming additional processing time and resources.</a:t>
            </a:r>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37AF1AA1-AB4E-6E49-9AB3-D87E9384F8BB}" type="slidenum">
              <a:rPr lang="en-US" sz="1200">
                <a:solidFill>
                  <a:prstClr val="black"/>
                </a:solidFill>
                <a:latin typeface="Calibri" charset="0"/>
              </a:rPr>
              <a:pPr eaLnBrk="1" fontAlgn="base" hangingPunct="1">
                <a:spcBef>
                  <a:spcPct val="0"/>
                </a:spcBef>
                <a:spcAft>
                  <a:spcPct val="0"/>
                </a:spcAft>
              </a:pPr>
              <a:t>314</a:t>
            </a:fld>
            <a:endParaRPr lang="en-US" sz="1200" dirty="0">
              <a:solidFill>
                <a:prstClr val="black"/>
              </a:solidFill>
              <a:latin typeface="Calibri" charset="0"/>
            </a:endParaRPr>
          </a:p>
        </p:txBody>
      </p:sp>
    </p:spTree>
    <p:extLst>
      <p:ext uri="{BB962C8B-B14F-4D97-AF65-F5344CB8AC3E}">
        <p14:creationId xmlns:p14="http://schemas.microsoft.com/office/powerpoint/2010/main" val="512924608"/>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315</a:t>
            </a:fld>
            <a:endParaRPr lang="en-US"/>
          </a:p>
        </p:txBody>
      </p:sp>
    </p:spTree>
    <p:extLst>
      <p:ext uri="{BB962C8B-B14F-4D97-AF65-F5344CB8AC3E}">
        <p14:creationId xmlns:p14="http://schemas.microsoft.com/office/powerpoint/2010/main" val="3133848055"/>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Executor are highly configurable and are the first place to start when doing optimizations. Executors are broken into memory regions.  The first is the overhead of the executor, which is almost always 384MB.  The second region is</a:t>
            </a:r>
            <a:r>
              <a:rPr lang="en-US" baseline="0" dirty="0">
                <a:latin typeface="Calibri" charset="0"/>
              </a:rPr>
              <a:t> </a:t>
            </a:r>
            <a:r>
              <a:rPr lang="en-US" dirty="0">
                <a:latin typeface="Calibri" charset="0"/>
              </a:rPr>
              <a:t>reserved for creating Java objects, which makes up 40% of the executor.  The third and final region is reserved for caching data, which makes up the other 60%.</a:t>
            </a:r>
          </a:p>
          <a:p>
            <a:pPr eaLnBrk="1" hangingPunct="1"/>
            <a:endParaRPr lang="en-US" dirty="0">
              <a:latin typeface="Calibri" charset="0"/>
            </a:endParaRPr>
          </a:p>
          <a:p>
            <a:pPr eaLnBrk="1" hangingPunct="1"/>
            <a:r>
              <a:rPr lang="en-US" dirty="0">
                <a:latin typeface="Calibri" charset="0"/>
              </a:rPr>
              <a:t>While these percentages are configurable, it is recommended that</a:t>
            </a:r>
            <a:r>
              <a:rPr lang="en-US" baseline="0" dirty="0">
                <a:latin typeface="Calibri" charset="0"/>
              </a:rPr>
              <a:t> initial tuning occur in the overall configuration of an executor as well as the multiple of how many executors are needed.</a:t>
            </a:r>
            <a:endParaRPr lang="en-US" dirty="0">
              <a:latin typeface="Calibri" charset="0"/>
            </a:endParaRPr>
          </a:p>
          <a:p>
            <a:pPr eaLnBrk="1" hangingPunct="1"/>
            <a:endParaRPr lang="en-US" dirty="0">
              <a:latin typeface="Calibri" charset="0"/>
            </a:endParaRPr>
          </a:p>
          <a:p>
            <a:pPr eaLnBrk="1" hangingPunct="1"/>
            <a:r>
              <a:rPr lang="en-US" dirty="0">
                <a:latin typeface="Calibri" charset="0"/>
              </a:rPr>
              <a:t>When submitting an application, we tell the context how many and what size of resources to request.  To set these at runtime, we use the three following flags: </a:t>
            </a:r>
          </a:p>
          <a:p>
            <a:pPr eaLnBrk="1" hangingPunct="1"/>
            <a:endParaRPr lang="en-US" dirty="0">
              <a:latin typeface="Calibri" charset="0"/>
            </a:endParaRPr>
          </a:p>
          <a:p>
            <a:pPr eaLnBrk="1" hangingPunct="1"/>
            <a:r>
              <a:rPr lang="en-US" dirty="0">
                <a:latin typeface="Calibri" charset="0"/>
              </a:rPr>
              <a:t>--executor-memory </a:t>
            </a:r>
          </a:p>
          <a:p>
            <a:pPr eaLnBrk="1" hangingPunct="1"/>
            <a:r>
              <a:rPr lang="en-US" dirty="0">
                <a:latin typeface="Calibri" charset="0"/>
              </a:rPr>
              <a:t>This is the property that</a:t>
            </a:r>
            <a:r>
              <a:rPr lang="en-US" baseline="0" dirty="0">
                <a:latin typeface="Calibri" charset="0"/>
              </a:rPr>
              <a:t> defines how much memory will be allocated to a particular YARN container that will run a Spark executor.</a:t>
            </a:r>
          </a:p>
          <a:p>
            <a:pPr eaLnBrk="1" hangingPunct="1"/>
            <a:endParaRPr lang="en-US" dirty="0">
              <a:latin typeface="Calibri" charset="0"/>
            </a:endParaRPr>
          </a:p>
          <a:p>
            <a:pPr eaLnBrk="1" hangingPunct="1"/>
            <a:r>
              <a:rPr lang="en-US" dirty="0">
                <a:latin typeface="Calibri" charset="0"/>
              </a:rPr>
              <a:t>--executor-cores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This is the property that</a:t>
            </a:r>
            <a:r>
              <a:rPr lang="en-US" baseline="0" dirty="0">
                <a:latin typeface="Calibri" charset="0"/>
              </a:rPr>
              <a:t> defines how many CPU cores will be allocated to a particular YARN container that will run a Spark executor.</a:t>
            </a:r>
          </a:p>
          <a:p>
            <a:pPr eaLnBrk="1" hangingPunct="1"/>
            <a:endParaRPr lang="en-US" dirty="0">
              <a:latin typeface="Calibri" charset="0"/>
            </a:endParaRPr>
          </a:p>
          <a:p>
            <a:pPr eaLnBrk="1" hangingPunct="1"/>
            <a:r>
              <a:rPr lang="en-US" dirty="0">
                <a:latin typeface="Calibri" charset="0"/>
              </a:rPr>
              <a:t>--num-executors</a:t>
            </a:r>
          </a:p>
          <a:p>
            <a:pPr eaLnBrk="1" hangingPunct="1"/>
            <a:r>
              <a:rPr lang="en-US" dirty="0">
                <a:latin typeface="Calibri" charset="0"/>
              </a:rPr>
              <a:t>This</a:t>
            </a:r>
            <a:r>
              <a:rPr lang="en-US" baseline="0" dirty="0">
                <a:latin typeface="Calibri" charset="0"/>
              </a:rPr>
              <a:t> is the property that defines how many YARN containers are being requested to run Spark executors within.</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09744CA3-2258-D541-9E9D-9F94FBC5F2E4}" type="slidenum">
              <a:rPr lang="en-US" smtClean="0">
                <a:solidFill>
                  <a:prstClr val="black"/>
                </a:solidFill>
                <a:latin typeface="Calibri"/>
              </a:rPr>
              <a:pPr>
                <a:defRPr/>
              </a:pPr>
              <a:t>316</a:t>
            </a:fld>
            <a:endParaRPr lang="en-US" dirty="0">
              <a:solidFill>
                <a:prstClr val="black"/>
              </a:solidFill>
              <a:latin typeface="Calibri"/>
            </a:endParaRPr>
          </a:p>
        </p:txBody>
      </p:sp>
    </p:spTree>
    <p:extLst>
      <p:ext uri="{BB962C8B-B14F-4D97-AF65-F5344CB8AC3E}">
        <p14:creationId xmlns:p14="http://schemas.microsoft.com/office/powerpoint/2010/main" val="222816750"/>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Deciding how many and how much resources for the executors can be difficult.  Heres a good starting point.</a:t>
            </a:r>
            <a:br>
              <a:rPr lang="en-US" dirty="0">
                <a:latin typeface="Calibri" charset="0"/>
              </a:rPr>
            </a:br>
            <a:br>
              <a:rPr lang="en-US" dirty="0">
                <a:latin typeface="Calibri" charset="0"/>
              </a:rPr>
            </a:br>
            <a:r>
              <a:rPr lang="en-US" dirty="0">
                <a:latin typeface="Calibri" charset="0"/>
              </a:rPr>
              <a:t>executor-memory</a:t>
            </a:r>
          </a:p>
          <a:p>
            <a:pPr lvl="1" eaLnBrk="1" hangingPunct="1"/>
            <a:r>
              <a:rPr lang="en-US" dirty="0">
                <a:latin typeface="Calibri" charset="0"/>
              </a:rPr>
              <a:t>Should be between 8GB and 32GB.</a:t>
            </a:r>
          </a:p>
          <a:p>
            <a:pPr lvl="1" eaLnBrk="1" hangingPunct="1"/>
            <a:r>
              <a:rPr lang="en-US" dirty="0">
                <a:latin typeface="Calibri" charset="0"/>
              </a:rPr>
              <a:t>64GB</a:t>
            </a:r>
            <a:r>
              <a:rPr lang="en-US" baseline="0" dirty="0">
                <a:latin typeface="Calibri" charset="0"/>
              </a:rPr>
              <a:t> would be a strong upper limit as executors with too much memory often are troubled with long JVM garbage collection processing times.</a:t>
            </a:r>
            <a:endParaRPr lang="en-US" dirty="0">
              <a:latin typeface="Calibri" charset="0"/>
            </a:endParaRPr>
          </a:p>
          <a:p>
            <a:pPr eaLnBrk="1" hangingPunct="1"/>
            <a:endParaRPr lang="en-US" dirty="0">
              <a:latin typeface="Calibri" charset="0"/>
            </a:endParaRPr>
          </a:p>
          <a:p>
            <a:pPr eaLnBrk="1" hangingPunct="1"/>
            <a:r>
              <a:rPr lang="en-US" dirty="0">
                <a:latin typeface="Calibri" charset="0"/>
              </a:rPr>
              <a:t>executor-cores</a:t>
            </a:r>
          </a:p>
          <a:p>
            <a:pPr lvl="1" eaLnBrk="1" hangingPunct="1"/>
            <a:r>
              <a:rPr lang="en-US" dirty="0">
                <a:latin typeface="Calibri" charset="0"/>
              </a:rPr>
              <a:t>At least two,</a:t>
            </a:r>
            <a:r>
              <a:rPr lang="en-US" baseline="0" dirty="0">
                <a:latin typeface="Calibri" charset="0"/>
              </a:rPr>
              <a:t> but a max of four should be configured without performing tests to validate the additional cores are an overall advantage considering all other properties.</a:t>
            </a:r>
            <a:endParaRPr lang="en-US" dirty="0">
              <a:latin typeface="Calibri" charset="0"/>
            </a:endParaRPr>
          </a:p>
          <a:p>
            <a:pPr eaLnBrk="1" hangingPunct="1"/>
            <a:endParaRPr lang="en-US" dirty="0">
              <a:latin typeface="Calibri" charset="0"/>
            </a:endParaRPr>
          </a:p>
          <a:p>
            <a:pPr eaLnBrk="1" hangingPunct="1"/>
            <a:r>
              <a:rPr lang="en-US" dirty="0" err="1">
                <a:latin typeface="Calibri" charset="0"/>
              </a:rPr>
              <a:t>num</a:t>
            </a:r>
            <a:r>
              <a:rPr lang="en-US" dirty="0">
                <a:latin typeface="Calibri" charset="0"/>
              </a:rPr>
              <a:t>-executors</a:t>
            </a:r>
          </a:p>
          <a:p>
            <a:pPr lvl="1" eaLnBrk="1" hangingPunct="1"/>
            <a:r>
              <a:rPr lang="en-US" dirty="0">
                <a:latin typeface="Calibri" charset="0"/>
              </a:rPr>
              <a:t>This is the most flexible as it is the multiple of the combination</a:t>
            </a:r>
            <a:r>
              <a:rPr lang="en-US" baseline="0" dirty="0">
                <a:latin typeface="Calibri" charset="0"/>
              </a:rPr>
              <a:t> of memory and cores that make up an individual executor.</a:t>
            </a:r>
            <a:r>
              <a:rPr lang="en-US" dirty="0">
                <a:latin typeface="Calibri" charset="0"/>
              </a:rPr>
              <a:t>  </a:t>
            </a:r>
          </a:p>
          <a:p>
            <a:pPr lvl="1" eaLnBrk="1" hangingPunct="1"/>
            <a:r>
              <a:rPr lang="en-US" dirty="0">
                <a:latin typeface="Calibri" charset="0"/>
              </a:rPr>
              <a:t>If caching data, it is desirable to have,</a:t>
            </a:r>
            <a:r>
              <a:rPr lang="en-US" baseline="0" dirty="0">
                <a:latin typeface="Calibri" charset="0"/>
              </a:rPr>
              <a:t> at least, twice the </a:t>
            </a:r>
            <a:r>
              <a:rPr lang="en-US" dirty="0">
                <a:latin typeface="Calibri" charset="0"/>
              </a:rPr>
              <a:t>dataset size as the total executor memory.</a:t>
            </a:r>
          </a:p>
          <a:p>
            <a:pPr eaLnBrk="1" hangingPunct="1"/>
            <a:endParaRPr lang="en-US" dirty="0">
              <a:latin typeface="Calibri" charset="0"/>
            </a:endParaRPr>
          </a:p>
          <a:p>
            <a:pPr eaLnBrk="1" hangingPunct="1"/>
            <a:r>
              <a:rPr lang="en-US" dirty="0">
                <a:latin typeface="Calibri" charset="0"/>
              </a:rPr>
              <a:t>Many variables come into play</a:t>
            </a:r>
            <a:r>
              <a:rPr lang="en-US" baseline="0" dirty="0">
                <a:latin typeface="Calibri" charset="0"/>
              </a:rPr>
              <a:t> including the size of the YARN cluster nodes that will be hosting the executors.  A good starting point would be 16GB and two cores as almost all modern Hadoop cluster configurations would support YARN containers of this size.  </a:t>
            </a:r>
          </a:p>
          <a:p>
            <a:pPr eaLnBrk="1" hangingPunct="1"/>
            <a:endParaRPr lang="en-US" baseline="0" dirty="0">
              <a:latin typeface="Calibri" charset="0"/>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If data set is 100GB, ideal to have 100GB*2/(16GB) executors, which is 12.5.  For this application, choosing 12 or 13 could be ideal.</a:t>
            </a:r>
            <a:endParaRPr lang="en-US" baseline="0" dirty="0">
              <a:latin typeface="Calibri" charset="0"/>
            </a:endParaRPr>
          </a:p>
          <a:p>
            <a:pPr eaLnBrk="1" hangingPunct="1"/>
            <a:endParaRPr lang="en-US" baseline="0" dirty="0">
              <a:latin typeface="Calibri" charset="0"/>
            </a:endParaRPr>
          </a:p>
          <a:p>
            <a:pPr eaLnBrk="1" hangingPunct="1"/>
            <a:r>
              <a:rPr lang="en-US" baseline="0" dirty="0">
                <a:latin typeface="Calibri" charset="0"/>
              </a:rPr>
              <a:t>This section presents the primary configuration switches that are available to the DevOps team. Any fine-tuning final answers will be best derived from direct testing results.</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ABA745DC-0B96-9C41-B7B3-3C10648731BA}" type="slidenum">
              <a:rPr lang="en-US" smtClean="0">
                <a:solidFill>
                  <a:prstClr val="black"/>
                </a:solidFill>
                <a:latin typeface="Calibri"/>
              </a:rPr>
              <a:pPr>
                <a:defRPr/>
              </a:pPr>
              <a:t>317</a:t>
            </a:fld>
            <a:endParaRPr lang="en-US" dirty="0">
              <a:solidFill>
                <a:prstClr val="black"/>
              </a:solidFill>
              <a:latin typeface="Calibri"/>
            </a:endParaRPr>
          </a:p>
        </p:txBody>
      </p:sp>
    </p:spTree>
    <p:extLst>
      <p:ext uri="{BB962C8B-B14F-4D97-AF65-F5344CB8AC3E}">
        <p14:creationId xmlns:p14="http://schemas.microsoft.com/office/powerpoint/2010/main" val="64971680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318</a:t>
            </a:fld>
            <a:endParaRPr lang="en-US" dirty="0"/>
          </a:p>
        </p:txBody>
      </p:sp>
    </p:spTree>
    <p:extLst>
      <p:ext uri="{BB962C8B-B14F-4D97-AF65-F5344CB8AC3E}">
        <p14:creationId xmlns:p14="http://schemas.microsoft.com/office/powerpoint/2010/main" val="885150892"/>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319</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Use Apache Zeppelin to work with Spark</a:t>
            </a:r>
          </a:p>
          <a:p>
            <a:pPr marL="171450" indent="-171450">
              <a:buFont typeface="Arial" panose="020B0604020202020204" pitchFamily="34" charset="0"/>
              <a:buChar char="•"/>
            </a:pPr>
            <a:r>
              <a:rPr lang="en-US" dirty="0"/>
              <a:t>Describe the purpose and benefits of Spark</a:t>
            </a:r>
          </a:p>
          <a:p>
            <a:pPr marL="171450" indent="-171450">
              <a:buFont typeface="Arial" panose="020B0604020202020204" pitchFamily="34" charset="0"/>
              <a:buChar char="•"/>
            </a:pPr>
            <a:r>
              <a:rPr lang="en-US" dirty="0"/>
              <a:t>Define Spark REPLs and application architecture</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32</a:t>
            </a:fld>
            <a:endParaRPr lang="en-US" dirty="0"/>
          </a:p>
        </p:txBody>
      </p:sp>
    </p:spTree>
    <p:extLst>
      <p:ext uri="{BB962C8B-B14F-4D97-AF65-F5344CB8AC3E}">
        <p14:creationId xmlns:p14="http://schemas.microsoft.com/office/powerpoint/2010/main" val="2783689628"/>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a:t>
            </a:r>
            <a:r>
              <a:rPr lang="en-US" baseline="0" dirty="0"/>
              <a:t> SOME JOINING QUESTIONS</a:t>
            </a:r>
            <a:endParaRPr lang="en-US" dirty="0"/>
          </a:p>
          <a:p>
            <a:endParaRPr lang="en-US" dirty="0"/>
          </a:p>
          <a:p>
            <a:endParaRPr lang="en-US" dirty="0"/>
          </a:p>
          <a:p>
            <a:r>
              <a:rPr lang="en-US" dirty="0"/>
              <a:t>Answers</a:t>
            </a:r>
          </a:p>
          <a:p>
            <a:endParaRPr lang="en-US" dirty="0"/>
          </a:p>
          <a:p>
            <a:pPr marL="342900" marR="0" lvl="0" indent="-342900">
              <a:spcBef>
                <a:spcPts val="0"/>
              </a:spcBef>
              <a:spcAft>
                <a:spcPts val="0"/>
              </a:spcAft>
              <a:buFont typeface="+mj-lt"/>
              <a:buAutoNum type="arabicPeriod"/>
            </a:pPr>
            <a:r>
              <a:rPr lang="en-US" sz="1200" baseline="0" dirty="0">
                <a:effectLst/>
                <a:latin typeface="+mn-lt"/>
                <a:ea typeface="ＭＳ 明朝"/>
                <a:cs typeface="Times New Roman"/>
              </a:rPr>
              <a:t>Executor CPU cores available</a:t>
            </a:r>
          </a:p>
          <a:p>
            <a:pPr marL="342900" marR="0" lvl="0" indent="-342900">
              <a:spcBef>
                <a:spcPts val="0"/>
              </a:spcBef>
              <a:spcAft>
                <a:spcPts val="0"/>
              </a:spcAft>
              <a:buFont typeface="+mj-lt"/>
              <a:buAutoNum type="arabicPeriod"/>
            </a:pPr>
            <a:r>
              <a:rPr lang="en-US" baseline="0" dirty="0"/>
              <a:t>HDFS blocks</a:t>
            </a:r>
          </a:p>
          <a:p>
            <a:pPr marL="342900" marR="0" lvl="0" indent="-342900">
              <a:spcBef>
                <a:spcPts val="0"/>
              </a:spcBef>
              <a:spcAft>
                <a:spcPts val="0"/>
              </a:spcAft>
              <a:buFont typeface="+mj-lt"/>
              <a:buAutoNum type="arabicPeriod"/>
            </a:pPr>
            <a:r>
              <a:rPr lang="en-US" baseline="0" dirty="0"/>
              <a:t>Wide</a:t>
            </a:r>
          </a:p>
          <a:p>
            <a:pPr marL="342900" marR="0" lvl="0" indent="-342900">
              <a:spcBef>
                <a:spcPts val="0"/>
              </a:spcBef>
              <a:spcAft>
                <a:spcPts val="0"/>
              </a:spcAft>
              <a:buFont typeface="+mj-lt"/>
              <a:buAutoNum type="arabicPeriod"/>
            </a:pPr>
            <a:r>
              <a:rPr lang="en-US" baseline="0" dirty="0"/>
              <a:t>coalesce()</a:t>
            </a:r>
          </a:p>
          <a:p>
            <a:pPr marL="342900" marR="0" lvl="0" indent="-342900">
              <a:spcBef>
                <a:spcPts val="0"/>
              </a:spcBef>
              <a:spcAft>
                <a:spcPts val="0"/>
              </a:spcAft>
              <a:buFont typeface="+mj-lt"/>
              <a:buAutoNum type="arabicPeriod"/>
            </a:pPr>
            <a:r>
              <a:rPr lang="en-US" baseline="0" dirty="0"/>
              <a:t>Hash (or hashed)</a:t>
            </a:r>
          </a:p>
          <a:p>
            <a:pPr marL="342900" marR="0" lvl="0" indent="-342900">
              <a:spcBef>
                <a:spcPts val="0"/>
              </a:spcBef>
              <a:spcAft>
                <a:spcPts val="0"/>
              </a:spcAft>
              <a:buFont typeface="+mj-lt"/>
              <a:buAutoNum type="arabicPeriod"/>
            </a:pPr>
            <a:r>
              <a:rPr lang="en-US" baseline="0" dirty="0"/>
              <a:t>False. The Catalyst optimizer does this work for you when working with DataFrames.</a:t>
            </a:r>
          </a:p>
          <a:p>
            <a:pPr marL="342900" marR="0" lvl="0" indent="-342900">
              <a:spcBef>
                <a:spcPts val="0"/>
              </a:spcBef>
              <a:spcAft>
                <a:spcPts val="0"/>
              </a:spcAft>
              <a:buFont typeface="+mj-lt"/>
              <a:buAutoNum type="arabicPeriod"/>
            </a:pPr>
            <a:endParaRPr lang="en-US" baseline="0"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320</a:t>
            </a:fld>
            <a:endParaRPr lang="en-US" dirty="0"/>
          </a:p>
        </p:txBody>
      </p:sp>
    </p:spTree>
    <p:extLst>
      <p:ext uri="{BB962C8B-B14F-4D97-AF65-F5344CB8AC3E}">
        <p14:creationId xmlns:p14="http://schemas.microsoft.com/office/powerpoint/2010/main" val="132615734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321</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322</a:t>
            </a:fld>
            <a:endParaRPr lang="en-US" dirty="0"/>
          </a:p>
        </p:txBody>
      </p:sp>
    </p:spTree>
    <p:extLst>
      <p:ext uri="{BB962C8B-B14F-4D97-AF65-F5344CB8AC3E}">
        <p14:creationId xmlns:p14="http://schemas.microsoft.com/office/powerpoint/2010/main" val="2533639615"/>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323</a:t>
            </a:fld>
            <a:endParaRPr lang="en-US" dirty="0"/>
          </a:p>
        </p:txBody>
      </p:sp>
    </p:spTree>
    <p:extLst>
      <p:ext uri="{BB962C8B-B14F-4D97-AF65-F5344CB8AC3E}">
        <p14:creationId xmlns:p14="http://schemas.microsoft.com/office/powerpoint/2010/main" val="3379815377"/>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ts val="775"/>
              </a:spcBef>
              <a:buNone/>
            </a:pPr>
            <a:r>
              <a:rPr lang="en-US" dirty="0">
                <a:latin typeface="Arial" charset="0"/>
                <a:ea typeface="ヒラギノ角ゴ Pro W3" charset="0"/>
                <a:cs typeface="ヒラギノ角ゴ Pro W3" charset="0"/>
              </a:rPr>
              <a:t>After completing this lesson, students should be able to:</a:t>
            </a:r>
          </a:p>
          <a:p>
            <a:pPr eaLnBrk="1" hangingPunct="1">
              <a:spcBef>
                <a:spcPct val="0"/>
              </a:spcBef>
            </a:pPr>
            <a:endParaRPr lang="en-US" dirty="0">
              <a:latin typeface="Calibri" charset="0"/>
            </a:endParaRP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Create an application to submit to the cluster</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Describe client vs cluster submission with YARN</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Submit an application to the cluster</a:t>
            </a:r>
          </a:p>
          <a:p>
            <a:pPr marL="171450" indent="-171450">
              <a:spcBef>
                <a:spcPts val="775"/>
              </a:spcBef>
              <a:buFont typeface="Arial" panose="020B0604020202020204" pitchFamily="34" charset="0"/>
              <a:buChar char="•"/>
            </a:pPr>
            <a:r>
              <a:rPr lang="en-US" dirty="0">
                <a:latin typeface="Arial" charset="0"/>
                <a:ea typeface="ヒラギノ角ゴ Pro W3" charset="0"/>
                <a:cs typeface="ヒラギノ角ゴ Pro W3" charset="0"/>
              </a:rPr>
              <a:t>List and set important configuration items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324</a:t>
            </a:fld>
            <a:endParaRPr lang="en-US" dirty="0"/>
          </a:p>
        </p:txBody>
      </p:sp>
    </p:spTree>
    <p:extLst>
      <p:ext uri="{BB962C8B-B14F-4D97-AF65-F5344CB8AC3E}">
        <p14:creationId xmlns:p14="http://schemas.microsoft.com/office/powerpoint/2010/main" val="977547336"/>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325</a:t>
            </a:fld>
            <a:endParaRPr lang="en-US"/>
          </a:p>
        </p:txBody>
      </p:sp>
    </p:spTree>
    <p:extLst>
      <p:ext uri="{BB962C8B-B14F-4D97-AF65-F5344CB8AC3E}">
        <p14:creationId xmlns:p14="http://schemas.microsoft.com/office/powerpoint/2010/main" val="361801941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Previous to this module, all of the coding that</a:t>
            </a:r>
            <a:r>
              <a:rPr lang="fr-FR" dirty="0">
                <a:latin typeface="Calibri" charset="0"/>
              </a:rPr>
              <a:t>’</a:t>
            </a:r>
            <a:r>
              <a:rPr lang="en-US" altLang="ja-JP" dirty="0">
                <a:latin typeface="Calibri" charset="0"/>
              </a:rPr>
              <a:t>s has been done has been done in Zeppelin or using a REPL.  These tools are great for interactive analysis</a:t>
            </a:r>
            <a:r>
              <a:rPr lang="en-US" altLang="ja-JP" baseline="0" dirty="0">
                <a:latin typeface="Calibri" charset="0"/>
              </a:rPr>
              <a:t>, as well as prototyping and testing programming logic before committing to production.  </a:t>
            </a:r>
          </a:p>
          <a:p>
            <a:pPr eaLnBrk="1" hangingPunct="1">
              <a:spcBef>
                <a:spcPct val="0"/>
              </a:spcBef>
            </a:pPr>
            <a:endParaRPr lang="en-US" baseline="0" dirty="0">
              <a:latin typeface="Calibri" charset="0"/>
            </a:endParaRPr>
          </a:p>
          <a:p>
            <a:pPr eaLnBrk="1" hangingPunct="1">
              <a:spcBef>
                <a:spcPct val="0"/>
              </a:spcBef>
            </a:pPr>
            <a:r>
              <a:rPr lang="en-US" dirty="0">
                <a:latin typeface="Calibri" charset="0"/>
              </a:rPr>
              <a:t>Spark Applications are the next stepping stone.  Spark applications run as standalone applications that can be integrated into workflows and scheduled with tools such as Falcon and </a:t>
            </a:r>
            <a:r>
              <a:rPr lang="en-US" dirty="0" err="1">
                <a:latin typeface="Calibri" charset="0"/>
              </a:rPr>
              <a:t>Oozie</a:t>
            </a:r>
            <a:r>
              <a:rPr lang="en-US" dirty="0">
                <a:latin typeface="Calibri" charset="0"/>
              </a:rPr>
              <a:t>.  Fortunately, the differences between a Spark Application and running a job in the Spark are minimal, which makes it easy to take code developed in Zeppelin and port it</a:t>
            </a:r>
            <a:r>
              <a:rPr lang="en-US" baseline="0" dirty="0">
                <a:latin typeface="Calibri" charset="0"/>
              </a:rPr>
              <a:t> into an independent application with few to no modifications</a:t>
            </a:r>
            <a:r>
              <a:rPr lang="en-US" dirty="0">
                <a:latin typeface="Calibri" charset="0"/>
              </a:rPr>
              <a:t>. </a:t>
            </a:r>
          </a:p>
        </p:txBody>
      </p:sp>
      <p:sp>
        <p:nvSpPr>
          <p:cNvPr id="204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833C3B05-8012-5741-AAB4-A8E4936D6344}" type="slidenum">
              <a:rPr lang="en-US" sz="1200">
                <a:solidFill>
                  <a:prstClr val="black"/>
                </a:solidFill>
                <a:latin typeface="Calibri" charset="0"/>
              </a:rPr>
              <a:pPr eaLnBrk="1" fontAlgn="base" hangingPunct="1">
                <a:spcBef>
                  <a:spcPct val="0"/>
                </a:spcBef>
                <a:spcAft>
                  <a:spcPct val="0"/>
                </a:spcAft>
              </a:pPr>
              <a:t>326</a:t>
            </a:fld>
            <a:endParaRPr lang="en-US" sz="1200" dirty="0">
              <a:solidFill>
                <a:prstClr val="black"/>
              </a:solidFill>
              <a:latin typeface="Calibri" charset="0"/>
            </a:endParaRPr>
          </a:p>
        </p:txBody>
      </p:sp>
    </p:spTree>
    <p:extLst>
      <p:ext uri="{BB962C8B-B14F-4D97-AF65-F5344CB8AC3E}">
        <p14:creationId xmlns:p14="http://schemas.microsoft.com/office/powerpoint/2010/main" val="310863170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When Zeppelin or a</a:t>
            </a:r>
            <a:r>
              <a:rPr lang="en-US" baseline="0" dirty="0">
                <a:latin typeface="Calibri" charset="0"/>
              </a:rPr>
              <a:t> REPL </a:t>
            </a:r>
            <a:r>
              <a:rPr lang="en-US" dirty="0">
                <a:latin typeface="Calibri" charset="0"/>
              </a:rPr>
              <a:t>is started, they do several things for the developer behind the scenes, including:  </a:t>
            </a:r>
          </a:p>
          <a:p>
            <a:pPr eaLnBrk="1" hangingPunct="1">
              <a:spcBef>
                <a:spcPct val="0"/>
              </a:spcBef>
            </a:pPr>
            <a:endParaRPr lang="en-US" dirty="0">
              <a:latin typeface="Calibri" charset="0"/>
            </a:endParaRPr>
          </a:p>
          <a:p>
            <a:pPr marL="171450" indent="-171450" eaLnBrk="1" hangingPunct="1">
              <a:spcBef>
                <a:spcPct val="0"/>
              </a:spcBef>
              <a:buFont typeface="Arial" panose="020B0604020202020204" pitchFamily="34" charset="0"/>
              <a:buChar char="•"/>
            </a:pPr>
            <a:r>
              <a:rPr lang="en-US" dirty="0">
                <a:latin typeface="Calibri" charset="0"/>
              </a:rPr>
              <a:t>Import the </a:t>
            </a:r>
            <a:r>
              <a:rPr lang="en-US" dirty="0" err="1">
                <a:latin typeface="Calibri" charset="0"/>
              </a:rPr>
              <a:t>SparkContext</a:t>
            </a:r>
            <a:r>
              <a:rPr lang="en-US" dirty="0">
                <a:latin typeface="Calibri" charset="0"/>
              </a:rPr>
              <a:t> and </a:t>
            </a:r>
            <a:r>
              <a:rPr lang="en-US" dirty="0" err="1">
                <a:latin typeface="Calibri" charset="0"/>
              </a:rPr>
              <a:t>SparkConf</a:t>
            </a:r>
            <a:r>
              <a:rPr lang="en-US" dirty="0">
                <a:latin typeface="Calibri" charset="0"/>
              </a:rPr>
              <a:t> libraries, </a:t>
            </a:r>
          </a:p>
          <a:p>
            <a:pPr marL="171450" indent="-171450" eaLnBrk="1" hangingPunct="1">
              <a:spcBef>
                <a:spcPct val="0"/>
              </a:spcBef>
              <a:buFont typeface="Arial" panose="020B0604020202020204" pitchFamily="34" charset="0"/>
              <a:buChar char="•"/>
            </a:pPr>
            <a:r>
              <a:rPr lang="en-US" dirty="0">
                <a:latin typeface="Calibri" charset="0"/>
              </a:rPr>
              <a:t>set up a main program, </a:t>
            </a:r>
          </a:p>
          <a:p>
            <a:pPr marL="171450" indent="-171450" eaLnBrk="1" hangingPunct="1">
              <a:spcBef>
                <a:spcPct val="0"/>
              </a:spcBef>
              <a:buFont typeface="Arial" panose="020B0604020202020204" pitchFamily="34" charset="0"/>
              <a:buChar char="•"/>
            </a:pPr>
            <a:r>
              <a:rPr lang="en-US" dirty="0">
                <a:latin typeface="Calibri" charset="0"/>
              </a:rPr>
              <a:t>create an</a:t>
            </a:r>
            <a:r>
              <a:rPr lang="en-US" baseline="0" dirty="0">
                <a:latin typeface="Calibri" charset="0"/>
              </a:rPr>
              <a:t> appropriate configuration object, and then</a:t>
            </a:r>
            <a:r>
              <a:rPr lang="en-US" dirty="0">
                <a:latin typeface="Calibri" charset="0"/>
              </a:rPr>
              <a:t> </a:t>
            </a:r>
          </a:p>
          <a:p>
            <a:pPr marL="171450" indent="-171450" eaLnBrk="1" hangingPunct="1">
              <a:spcBef>
                <a:spcPct val="0"/>
              </a:spcBef>
              <a:buFont typeface="Arial" panose="020B0604020202020204" pitchFamily="34" charset="0"/>
              <a:buChar char="•"/>
            </a:pPr>
            <a:r>
              <a:rPr lang="en-US" dirty="0">
                <a:latin typeface="Calibri" charset="0"/>
              </a:rPr>
              <a:t>create and start a </a:t>
            </a:r>
            <a:r>
              <a:rPr lang="en-US" dirty="0" err="1">
                <a:latin typeface="Calibri" charset="0"/>
              </a:rPr>
              <a:t>SparkContext</a:t>
            </a:r>
            <a:r>
              <a:rPr lang="en-US" dirty="0">
                <a:latin typeface="Calibri" charset="0"/>
              </a:rPr>
              <a:t> instance.  </a:t>
            </a:r>
          </a:p>
          <a:p>
            <a:pPr marL="171450" indent="-171450" eaLnBrk="1" hangingPunct="1">
              <a:spcBef>
                <a:spcPct val="0"/>
              </a:spcBef>
              <a:buFont typeface="Arial" panose="020B0604020202020204" pitchFamily="34" charset="0"/>
              <a:buChar char="•"/>
            </a:pPr>
            <a:endParaRPr lang="en-US" dirty="0">
              <a:latin typeface="Calibri" charset="0"/>
            </a:endParaRPr>
          </a:p>
          <a:p>
            <a:pPr marL="0" indent="0" eaLnBrk="1" hangingPunct="1">
              <a:spcBef>
                <a:spcPct val="0"/>
              </a:spcBef>
              <a:buFont typeface="Arial" panose="020B0604020202020204" pitchFamily="34" charset="0"/>
              <a:buNone/>
            </a:pPr>
            <a:r>
              <a:rPr lang="en-US" dirty="0">
                <a:latin typeface="Calibri" charset="0"/>
              </a:rPr>
              <a:t>The developer has to do these things in a standalone application.</a:t>
            </a:r>
          </a:p>
          <a:p>
            <a:pPr eaLnBrk="1" hangingPunct="1">
              <a:spcBef>
                <a:spcPct val="0"/>
              </a:spcBef>
            </a:pPr>
            <a:endParaRPr lang="en-US" dirty="0">
              <a:latin typeface="Calibri" charset="0"/>
            </a:endParaRPr>
          </a:p>
          <a:p>
            <a:pPr eaLnBrk="1" hangingPunct="1">
              <a:spcBef>
                <a:spcPct val="0"/>
              </a:spcBef>
            </a:pPr>
            <a:r>
              <a:rPr lang="en-US" dirty="0">
                <a:latin typeface="Calibri" charset="0"/>
              </a:rPr>
              <a:t>The difference between what a developer does in the REPL and what a developer must do in a standalone application can be as simple as adding about five lines of code.</a:t>
            </a:r>
          </a:p>
        </p:txBody>
      </p:sp>
      <p:sp>
        <p:nvSpPr>
          <p:cNvPr id="225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770BB693-894D-EE48-8349-1E7EE364BB83}" type="slidenum">
              <a:rPr lang="en-US" sz="1200">
                <a:solidFill>
                  <a:prstClr val="black"/>
                </a:solidFill>
                <a:latin typeface="Calibri" charset="0"/>
              </a:rPr>
              <a:pPr eaLnBrk="1" fontAlgn="base" hangingPunct="1">
                <a:spcBef>
                  <a:spcPct val="0"/>
                </a:spcBef>
                <a:spcAft>
                  <a:spcPct val="0"/>
                </a:spcAft>
              </a:pPr>
              <a:t>327</a:t>
            </a:fld>
            <a:endParaRPr lang="en-US" sz="1200" dirty="0">
              <a:solidFill>
                <a:prstClr val="black"/>
              </a:solidFill>
              <a:latin typeface="Calibri" charset="0"/>
            </a:endParaRPr>
          </a:p>
        </p:txBody>
      </p:sp>
    </p:spTree>
    <p:extLst>
      <p:ext uri="{BB962C8B-B14F-4D97-AF65-F5344CB8AC3E}">
        <p14:creationId xmlns:p14="http://schemas.microsoft.com/office/powerpoint/2010/main" val="423900153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The first part a developer must do is import the </a:t>
            </a:r>
            <a:r>
              <a:rPr lang="en-US" dirty="0" err="1">
                <a:latin typeface="Calibri" charset="0"/>
              </a:rPr>
              <a:t>SparkContext</a:t>
            </a:r>
            <a:r>
              <a:rPr lang="en-US" dirty="0">
                <a:latin typeface="Calibri" charset="0"/>
              </a:rPr>
              <a:t> and </a:t>
            </a:r>
            <a:r>
              <a:rPr lang="en-US" dirty="0" err="1">
                <a:latin typeface="Calibri" charset="0"/>
              </a:rPr>
              <a:t>SparkConf</a:t>
            </a:r>
            <a:r>
              <a:rPr lang="en-US" dirty="0">
                <a:latin typeface="Calibri" charset="0"/>
              </a:rPr>
              <a:t> libraries.  In addition, they will need to import all the other libraries they want to use in the application</a:t>
            </a:r>
            <a:r>
              <a:rPr lang="en-US" baseline="0" dirty="0">
                <a:latin typeface="Calibri" charset="0"/>
              </a:rPr>
              <a:t> - for example, the </a:t>
            </a:r>
            <a:r>
              <a:rPr lang="en-US" baseline="0" dirty="0" err="1">
                <a:latin typeface="Calibri" charset="0"/>
              </a:rPr>
              <a:t>SQLContext</a:t>
            </a:r>
            <a:r>
              <a:rPr lang="en-US" baseline="0" dirty="0">
                <a:latin typeface="Calibri" charset="0"/>
              </a:rPr>
              <a:t> libraries</a:t>
            </a:r>
            <a:r>
              <a:rPr lang="en-US" dirty="0">
                <a:latin typeface="Calibri" charset="0"/>
              </a:rPr>
              <a:t>.  To do so, it looks like any other application.  Here is an example of importing some important libraries in Python.</a:t>
            </a:r>
            <a:br>
              <a:rPr lang="en-US" dirty="0">
                <a:latin typeface="Calibri" charset="0"/>
              </a:rPr>
            </a:br>
            <a:br>
              <a:rPr lang="en-US" dirty="0">
                <a:latin typeface="Calibri" charset="0"/>
              </a:rPr>
            </a:br>
            <a:r>
              <a:rPr lang="en-US" dirty="0">
                <a:latin typeface="Courier New" charset="0"/>
                <a:cs typeface="Courier New" charset="0"/>
              </a:rPr>
              <a:t>	import </a:t>
            </a:r>
            <a:r>
              <a:rPr lang="en-US" dirty="0" err="1">
                <a:latin typeface="Courier New" charset="0"/>
                <a:cs typeface="Courier New" charset="0"/>
              </a:rPr>
              <a:t>os</a:t>
            </a: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import sys</a:t>
            </a:r>
          </a:p>
          <a:p>
            <a:pPr eaLnBrk="1" hangingPunct="1">
              <a:spcBef>
                <a:spcPct val="0"/>
              </a:spcBef>
            </a:pPr>
            <a:r>
              <a:rPr lang="en-US" dirty="0">
                <a:latin typeface="Courier New" charset="0"/>
                <a:cs typeface="Courier New" charset="0"/>
              </a:rPr>
              <a:t>	from </a:t>
            </a:r>
            <a:r>
              <a:rPr lang="en-US" dirty="0" err="1">
                <a:latin typeface="Courier New" charset="0"/>
                <a:cs typeface="Courier New" charset="0"/>
              </a:rPr>
              <a:t>pyspark</a:t>
            </a:r>
            <a:r>
              <a:rPr lang="en-US" dirty="0">
                <a:latin typeface="Courier New" charset="0"/>
                <a:cs typeface="Courier New" charset="0"/>
              </a:rPr>
              <a:t> import </a:t>
            </a:r>
            <a:r>
              <a:rPr lang="en-US" dirty="0" err="1">
                <a:latin typeface="Courier New" charset="0"/>
                <a:cs typeface="Courier New" charset="0"/>
              </a:rPr>
              <a:t>SparkContext</a:t>
            </a:r>
            <a:r>
              <a:rPr lang="en-US" dirty="0">
                <a:latin typeface="Courier New" charset="0"/>
                <a:cs typeface="Courier New" charset="0"/>
              </a:rPr>
              <a:t>, </a:t>
            </a:r>
            <a:r>
              <a:rPr lang="en-US" dirty="0" err="1">
                <a:latin typeface="Courier New" charset="0"/>
                <a:cs typeface="Courier New" charset="0"/>
              </a:rPr>
              <a:t>SparkConf</a:t>
            </a:r>
            <a:endParaRPr lang="en-US" dirty="0">
              <a:latin typeface="Courier New" charset="0"/>
              <a:cs typeface="Courier New" charset="0"/>
            </a:endParaRP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To import other Spark libraries, it</a:t>
            </a:r>
            <a:r>
              <a:rPr lang="fr-FR" dirty="0">
                <a:latin typeface="Courier New" charset="0"/>
                <a:cs typeface="Courier New" charset="0"/>
              </a:rPr>
              <a:t>’</a:t>
            </a:r>
            <a:r>
              <a:rPr lang="en-US" altLang="ja-JP" dirty="0">
                <a:latin typeface="Courier New" charset="0"/>
                <a:cs typeface="Courier New" charset="0"/>
              </a:rPr>
              <a:t>s the same as with any other application.  Here is an example of importing more</a:t>
            </a:r>
            <a:r>
              <a:rPr lang="en-US" altLang="ja-JP" baseline="0" dirty="0">
                <a:latin typeface="Courier New" charset="0"/>
                <a:cs typeface="Courier New" charset="0"/>
              </a:rPr>
              <a:t> Spark libraries that are related to </a:t>
            </a:r>
            <a:r>
              <a:rPr lang="en-US" altLang="ja-JP" baseline="0" dirty="0" err="1">
                <a:latin typeface="Courier New" charset="0"/>
                <a:cs typeface="Courier New" charset="0"/>
              </a:rPr>
              <a:t>Dataframe</a:t>
            </a:r>
            <a:r>
              <a:rPr lang="en-US" altLang="ja-JP" baseline="0" dirty="0">
                <a:latin typeface="Courier New" charset="0"/>
                <a:cs typeface="Courier New" charset="0"/>
              </a:rPr>
              <a:t> processing:</a:t>
            </a:r>
            <a:endParaRPr lang="en-US" altLang="ja-JP" dirty="0">
              <a:latin typeface="Courier New" charset="0"/>
              <a:cs typeface="Courier New" charset="0"/>
            </a:endParaRP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from pyspark.sql import </a:t>
            </a:r>
            <a:r>
              <a:rPr lang="en-US" dirty="0" err="1">
                <a:latin typeface="Courier New" charset="0"/>
                <a:cs typeface="Courier New" charset="0"/>
              </a:rPr>
              <a:t>SQLContext</a:t>
            </a: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from </a:t>
            </a:r>
            <a:r>
              <a:rPr lang="en-US" dirty="0" err="1">
                <a:latin typeface="Courier New" charset="0"/>
                <a:cs typeface="Courier New" charset="0"/>
              </a:rPr>
              <a:t>pyspark.sql.types</a:t>
            </a:r>
            <a:r>
              <a:rPr lang="en-US" dirty="0">
                <a:latin typeface="Courier New" charset="0"/>
                <a:cs typeface="Courier New" charset="0"/>
              </a:rPr>
              <a:t> import Row, </a:t>
            </a:r>
            <a:r>
              <a:rPr lang="en-US" dirty="0" err="1">
                <a:latin typeface="Courier New" charset="0"/>
                <a:cs typeface="Courier New" charset="0"/>
              </a:rPr>
              <a:t>IntegerType</a:t>
            </a:r>
            <a:endParaRPr lang="en-US" dirty="0">
              <a:latin typeface="Courier New" charset="0"/>
              <a:cs typeface="Courier New" charset="0"/>
            </a:endParaRP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Developers should be familiar with</a:t>
            </a:r>
            <a:r>
              <a:rPr lang="en-US" baseline="0" dirty="0">
                <a:latin typeface="Courier New" charset="0"/>
                <a:cs typeface="Courier New" charset="0"/>
              </a:rPr>
              <a:t> this concept.</a:t>
            </a:r>
            <a:r>
              <a:rPr lang="en-US" dirty="0">
                <a:latin typeface="Courier New" charset="0"/>
                <a:cs typeface="Courier New" charset="0"/>
              </a:rPr>
              <a:t>  Applications are built with dependencies all the time, and Spark is no exception.</a:t>
            </a:r>
          </a:p>
          <a:p>
            <a:pPr eaLnBrk="1" hangingPunct="1">
              <a:spcBef>
                <a:spcPct val="0"/>
              </a:spcBef>
            </a:pPr>
            <a:endParaRPr lang="en-US" dirty="0">
              <a:latin typeface="Calibri" charset="0"/>
            </a:endParaRPr>
          </a:p>
        </p:txBody>
      </p:sp>
      <p:sp>
        <p:nvSpPr>
          <p:cNvPr id="2457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84F4F887-CF61-DC48-8282-AB32C923DC7D}" type="slidenum">
              <a:rPr lang="en-US" sz="1200">
                <a:solidFill>
                  <a:prstClr val="black"/>
                </a:solidFill>
                <a:latin typeface="Calibri" charset="0"/>
              </a:rPr>
              <a:pPr eaLnBrk="1" fontAlgn="base" hangingPunct="1">
                <a:spcBef>
                  <a:spcPct val="0"/>
                </a:spcBef>
                <a:spcAft>
                  <a:spcPct val="0"/>
                </a:spcAft>
              </a:pPr>
              <a:t>328</a:t>
            </a:fld>
            <a:endParaRPr lang="en-US" sz="1200" dirty="0">
              <a:solidFill>
                <a:prstClr val="black"/>
              </a:solidFill>
              <a:latin typeface="Calibri" charset="0"/>
            </a:endParaRPr>
          </a:p>
        </p:txBody>
      </p:sp>
    </p:spTree>
    <p:extLst>
      <p:ext uri="{BB962C8B-B14F-4D97-AF65-F5344CB8AC3E}">
        <p14:creationId xmlns:p14="http://schemas.microsoft.com/office/powerpoint/2010/main" val="3572149294"/>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a:t>Zeppelin and the REPLs automatically sets up the main program. </a:t>
            </a:r>
            <a:r>
              <a:rPr lang="en-US" dirty="0">
                <a:latin typeface="Calibri" charset="0"/>
              </a:rPr>
              <a:t>Here is an example of how to set it up for a standalone application:</a:t>
            </a:r>
          </a:p>
          <a:p>
            <a:pPr eaLnBrk="1" hangingPunct="1">
              <a:spcBef>
                <a:spcPct val="0"/>
              </a:spcBef>
            </a:pPr>
            <a:endParaRPr lang="en-US" dirty="0">
              <a:latin typeface="Calibri" charset="0"/>
            </a:endParaRPr>
          </a:p>
          <a:p>
            <a:pPr marL="0" indent="0">
              <a:buNone/>
              <a:defRPr/>
            </a:pPr>
            <a:r>
              <a:rPr lang="en-US" dirty="0">
                <a:latin typeface="Courier New"/>
                <a:cs typeface="Courier New"/>
              </a:rPr>
              <a:t>	import </a:t>
            </a:r>
            <a:r>
              <a:rPr lang="en-US" dirty="0" err="1">
                <a:latin typeface="Courier New"/>
                <a:cs typeface="Courier New"/>
              </a:rPr>
              <a:t>os</a:t>
            </a:r>
            <a:endParaRPr lang="en-US" dirty="0">
              <a:latin typeface="Courier New"/>
              <a:cs typeface="Courier New"/>
            </a:endParaRPr>
          </a:p>
          <a:p>
            <a:pPr marL="0" indent="0">
              <a:buNone/>
              <a:defRPr/>
            </a:pPr>
            <a:r>
              <a:rPr lang="en-US" dirty="0">
                <a:latin typeface="Courier New"/>
                <a:cs typeface="Courier New"/>
              </a:rPr>
              <a:t>	import sys</a:t>
            </a:r>
          </a:p>
          <a:p>
            <a:pPr marL="0" indent="0">
              <a:buNone/>
              <a:defRPr/>
            </a:pPr>
            <a:r>
              <a:rPr lang="en-US" dirty="0">
                <a:latin typeface="Courier New"/>
                <a:cs typeface="Courier New"/>
              </a:rPr>
              <a:t>	from </a:t>
            </a:r>
            <a:r>
              <a:rPr lang="en-US" dirty="0" err="1">
                <a:latin typeface="Courier New"/>
                <a:cs typeface="Courier New"/>
              </a:rPr>
              <a:t>pyspark</a:t>
            </a:r>
            <a:r>
              <a:rPr lang="en-US" dirty="0">
                <a:latin typeface="Courier New"/>
                <a:cs typeface="Courier New"/>
              </a:rPr>
              <a:t> import </a:t>
            </a:r>
            <a:r>
              <a:rPr lang="en-US" dirty="0" err="1">
                <a:latin typeface="Courier New"/>
                <a:cs typeface="Courier New"/>
              </a:rPr>
              <a:t>SparkContext</a:t>
            </a:r>
            <a:r>
              <a:rPr lang="en-US" dirty="0">
                <a:latin typeface="Courier New"/>
                <a:cs typeface="Courier New"/>
              </a:rPr>
              <a:t>, </a:t>
            </a:r>
            <a:r>
              <a:rPr lang="en-US" dirty="0" err="1">
                <a:latin typeface="Courier New"/>
                <a:cs typeface="Courier New"/>
              </a:rPr>
              <a:t>SparkConf</a:t>
            </a:r>
            <a:r>
              <a:rPr lang="en-US" dirty="0">
                <a:latin typeface="Courier New"/>
                <a:cs typeface="Courier New"/>
              </a:rPr>
              <a:t>, </a:t>
            </a:r>
            <a:r>
              <a:rPr lang="en-US" dirty="0" err="1">
                <a:latin typeface="Courier New"/>
                <a:cs typeface="Courier New"/>
              </a:rPr>
              <a:t>SQLContext</a:t>
            </a:r>
            <a:endParaRPr lang="en-US" dirty="0">
              <a:latin typeface="Courier New"/>
              <a:cs typeface="Courier New"/>
            </a:endParaRPr>
          </a:p>
          <a:p>
            <a:pPr marL="0" indent="0">
              <a:buNone/>
              <a:defRPr/>
            </a:pPr>
            <a:r>
              <a:rPr lang="en-US" dirty="0">
                <a:latin typeface="Courier New"/>
                <a:cs typeface="Courier New"/>
              </a:rPr>
              <a:t>	if __name__ == "__main__":</a:t>
            </a:r>
          </a:p>
          <a:p>
            <a:pPr marL="0" indent="0">
              <a:buNone/>
              <a:defRPr/>
            </a:pPr>
            <a:r>
              <a:rPr lang="en-US" dirty="0">
                <a:latin typeface="Courier New"/>
                <a:cs typeface="Courier New"/>
              </a:rPr>
              <a:t>		#Spark Program</a:t>
            </a:r>
          </a:p>
          <a:p>
            <a:pPr eaLnBrk="1" hangingPunct="1">
              <a:spcBef>
                <a:spcPct val="0"/>
              </a:spcBef>
            </a:pPr>
            <a:endParaRPr lang="en-US" dirty="0">
              <a:latin typeface="Calibri" charset="0"/>
            </a:endParaRPr>
          </a:p>
          <a:p>
            <a:pPr eaLnBrk="1" hangingPunct="1">
              <a:spcBef>
                <a:spcPct val="0"/>
              </a:spcBef>
            </a:pPr>
            <a:r>
              <a:rPr lang="en-US" dirty="0">
                <a:latin typeface="Calibri" charset="0"/>
              </a:rPr>
              <a:t>Again, this should look exactly the same as any other application.  There is some main part of the application that gets executed, and the same goes with Spark.</a:t>
            </a:r>
          </a:p>
        </p:txBody>
      </p:sp>
      <p:sp>
        <p:nvSpPr>
          <p:cNvPr id="266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CDF1F795-C2C7-2B44-992C-2A900BD35DF6}" type="slidenum">
              <a:rPr lang="en-US" sz="1200">
                <a:solidFill>
                  <a:prstClr val="black"/>
                </a:solidFill>
                <a:latin typeface="Calibri" charset="0"/>
              </a:rPr>
              <a:pPr eaLnBrk="1" fontAlgn="base" hangingPunct="1">
                <a:spcBef>
                  <a:spcPct val="0"/>
                </a:spcBef>
                <a:spcAft>
                  <a:spcPct val="0"/>
                </a:spcAft>
              </a:pPr>
              <a:t>329</a:t>
            </a:fld>
            <a:endParaRPr lang="en-US" sz="1200" dirty="0">
              <a:solidFill>
                <a:prstClr val="black"/>
              </a:solidFill>
              <a:latin typeface="Calibri" charset="0"/>
            </a:endParaRPr>
          </a:p>
        </p:txBody>
      </p:sp>
    </p:spTree>
    <p:extLst>
      <p:ext uri="{BB962C8B-B14F-4D97-AF65-F5344CB8AC3E}">
        <p14:creationId xmlns:p14="http://schemas.microsoft.com/office/powerpoint/2010/main" val="3489357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33</a:t>
            </a:fld>
            <a:endParaRPr lang="en-US"/>
          </a:p>
        </p:txBody>
      </p:sp>
    </p:spTree>
    <p:extLst>
      <p:ext uri="{BB962C8B-B14F-4D97-AF65-F5344CB8AC3E}">
        <p14:creationId xmlns:p14="http://schemas.microsoft.com/office/powerpoint/2010/main" val="2311806979"/>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The next thing the developer must do is create the </a:t>
            </a:r>
            <a:r>
              <a:rPr lang="en-US" dirty="0" err="1">
                <a:latin typeface="Calibri" charset="0"/>
              </a:rPr>
              <a:t>SparkConf</a:t>
            </a:r>
            <a:r>
              <a:rPr lang="en-US" dirty="0">
                <a:latin typeface="Calibri" charset="0"/>
              </a:rPr>
              <a:t> configuration object.  This configuration will tell the context some very important information about the application, like the resource manager, app name, amount of resources to request, etc.  The developer can set configurations a couple ways as described</a:t>
            </a:r>
            <a:r>
              <a:rPr lang="en-US" baseline="0" dirty="0">
                <a:latin typeface="Calibri" charset="0"/>
              </a:rPr>
              <a:t> further in a later section of this module</a:t>
            </a:r>
            <a:r>
              <a:rPr lang="en-US" dirty="0">
                <a:latin typeface="Calibri" charset="0"/>
              </a:rPr>
              <a:t>.  Here is an example of creating the configuration.</a:t>
            </a:r>
            <a:br>
              <a:rPr lang="en-US" dirty="0">
                <a:latin typeface="Calibri" charset="0"/>
              </a:rPr>
            </a:br>
            <a:br>
              <a:rPr lang="en-US" dirty="0">
                <a:latin typeface="Calibri" charset="0"/>
              </a:rPr>
            </a:br>
            <a:r>
              <a:rPr lang="en-US" dirty="0">
                <a:latin typeface="Courier New" charset="0"/>
                <a:cs typeface="Courier New" charset="0"/>
              </a:rPr>
              <a:t>	conf = </a:t>
            </a:r>
            <a:r>
              <a:rPr lang="en-US" dirty="0" err="1">
                <a:latin typeface="Courier New" charset="0"/>
                <a:cs typeface="Courier New" charset="0"/>
              </a:rPr>
              <a:t>SparkConf</a:t>
            </a:r>
            <a:r>
              <a:rPr lang="en-US" dirty="0">
                <a:latin typeface="Courier New" charset="0"/>
                <a:cs typeface="Courier New" charset="0"/>
              </a:rPr>
              <a:t>().</a:t>
            </a:r>
            <a:r>
              <a:rPr lang="en-US" dirty="0" err="1">
                <a:latin typeface="Courier New" charset="0"/>
                <a:cs typeface="Courier New" charset="0"/>
              </a:rPr>
              <a:t>setAppName</a:t>
            </a:r>
            <a:r>
              <a:rPr lang="en-US" dirty="0">
                <a:latin typeface="Courier New" charset="0"/>
                <a:cs typeface="Courier New" charset="0"/>
              </a:rPr>
              <a:t>("</a:t>
            </a:r>
            <a:r>
              <a:rPr lang="en-US" dirty="0" err="1">
                <a:latin typeface="Courier New" charset="0"/>
                <a:cs typeface="Courier New" charset="0"/>
              </a:rPr>
              <a:t>AppName</a:t>
            </a:r>
            <a:r>
              <a:rPr lang="en-US" dirty="0">
                <a:latin typeface="Courier New" charset="0"/>
                <a:cs typeface="Courier New" charset="0"/>
              </a:rPr>
              <a:t>").</a:t>
            </a:r>
            <a:r>
              <a:rPr lang="en-US" dirty="0" err="1">
                <a:latin typeface="Courier New" charset="0"/>
                <a:cs typeface="Courier New" charset="0"/>
              </a:rPr>
              <a:t>setMaster</a:t>
            </a:r>
            <a:r>
              <a:rPr lang="en-US" dirty="0">
                <a:latin typeface="Courier New" charset="0"/>
                <a:cs typeface="Courier New" charset="0"/>
              </a:rPr>
              <a:t>("</a:t>
            </a:r>
            <a:r>
              <a:rPr lang="en-US" dirty="0" err="1">
                <a:latin typeface="Courier New" charset="0"/>
                <a:cs typeface="Courier New" charset="0"/>
              </a:rPr>
              <a:t>yarnMode</a:t>
            </a:r>
            <a:r>
              <a:rPr lang="en-US" dirty="0">
                <a:latin typeface="Courier New" charset="0"/>
                <a:cs typeface="Courier New" charset="0"/>
              </a:rPr>
              <a:t>")</a:t>
            </a:r>
          </a:p>
          <a:p>
            <a:pPr eaLnBrk="1" hangingPunct="1">
              <a:spcBef>
                <a:spcPct val="0"/>
              </a:spcBef>
            </a:pPr>
            <a:r>
              <a:rPr lang="en-US" dirty="0">
                <a:latin typeface="Courier New" charset="0"/>
                <a:cs typeface="Courier New" charset="0"/>
              </a:rPr>
              <a:t>	conf.set('spark.executor.instances', '5')</a:t>
            </a:r>
          </a:p>
          <a:p>
            <a:pPr eaLnBrk="1" hangingPunct="1">
              <a:spcBef>
                <a:spcPct val="0"/>
              </a:spcBef>
            </a:pPr>
            <a:r>
              <a:rPr lang="en-US" dirty="0">
                <a:latin typeface="Courier New" charset="0"/>
                <a:cs typeface="Courier New" charset="0"/>
              </a:rPr>
              <a:t>	conf.set('configuration', 'value')</a:t>
            </a:r>
          </a:p>
          <a:p>
            <a:pPr eaLnBrk="1" hangingPunct="1">
              <a:spcBef>
                <a:spcPct val="0"/>
              </a:spcBef>
            </a:pPr>
            <a:endParaRPr lang="en-US" dirty="0">
              <a:latin typeface="Calibri" charset="0"/>
            </a:endParaRPr>
          </a:p>
          <a:p>
            <a:pPr eaLnBrk="1" hangingPunct="1">
              <a:spcBef>
                <a:spcPct val="0"/>
              </a:spcBef>
            </a:pPr>
            <a:r>
              <a:rPr lang="en-US" dirty="0">
                <a:latin typeface="Calibri" charset="0"/>
              </a:rPr>
              <a:t>The conf.set(‘</a:t>
            </a:r>
            <a:r>
              <a:rPr lang="en-US" altLang="ja-JP" dirty="0">
                <a:latin typeface="Calibri" charset="0"/>
              </a:rPr>
              <a:t>configuration</a:t>
            </a:r>
            <a:r>
              <a:rPr lang="en-US" dirty="0">
                <a:latin typeface="Calibri" charset="0"/>
              </a:rPr>
              <a:t>’</a:t>
            </a:r>
            <a:r>
              <a:rPr lang="en-US" altLang="ja-JP" dirty="0">
                <a:latin typeface="Calibri" charset="0"/>
              </a:rPr>
              <a:t>,</a:t>
            </a:r>
            <a:r>
              <a:rPr lang="en-US" dirty="0">
                <a:latin typeface="Calibri" charset="0"/>
              </a:rPr>
              <a:t>’</a:t>
            </a:r>
            <a:r>
              <a:rPr lang="en-US" altLang="ja-JP" dirty="0">
                <a:latin typeface="Calibri" charset="0"/>
              </a:rPr>
              <a:t>value</a:t>
            </a:r>
            <a:r>
              <a:rPr lang="en-US" dirty="0">
                <a:latin typeface="Calibri" charset="0"/>
              </a:rPr>
              <a:t>’</a:t>
            </a:r>
            <a:r>
              <a:rPr lang="en-US" altLang="ja-JP" dirty="0">
                <a:latin typeface="Calibri" charset="0"/>
              </a:rPr>
              <a:t>) lets the developer set any configuration they choose.  It is very common to have several of these in the application.</a:t>
            </a:r>
          </a:p>
        </p:txBody>
      </p:sp>
      <p:sp>
        <p:nvSpPr>
          <p:cNvPr id="2867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06EB2688-6891-1A48-8719-132C78C74DF7}" type="slidenum">
              <a:rPr lang="en-US" sz="1200">
                <a:solidFill>
                  <a:prstClr val="black"/>
                </a:solidFill>
                <a:latin typeface="Calibri" charset="0"/>
              </a:rPr>
              <a:pPr eaLnBrk="1" fontAlgn="base" hangingPunct="1">
                <a:spcBef>
                  <a:spcPct val="0"/>
                </a:spcBef>
                <a:spcAft>
                  <a:spcPct val="0"/>
                </a:spcAft>
              </a:pPr>
              <a:t>330</a:t>
            </a:fld>
            <a:endParaRPr lang="en-US" sz="1200" dirty="0">
              <a:solidFill>
                <a:prstClr val="black"/>
              </a:solidFill>
              <a:latin typeface="Calibri" charset="0"/>
            </a:endParaRPr>
          </a:p>
        </p:txBody>
      </p:sp>
    </p:spTree>
    <p:extLst>
      <p:ext uri="{BB962C8B-B14F-4D97-AF65-F5344CB8AC3E}">
        <p14:creationId xmlns:p14="http://schemas.microsoft.com/office/powerpoint/2010/main" val="359667809"/>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2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After creating the Spark Configuration, the developer must create the SparkContext.  The SparkContext will communicate to the cluster, schedule tasks, and requests resources, amongst other things.  Once the SparkContext is created, the application will begin interacting</a:t>
            </a:r>
            <a:r>
              <a:rPr lang="en-US" baseline="0" dirty="0">
                <a:latin typeface="Calibri" charset="0"/>
              </a:rPr>
              <a:t> with </a:t>
            </a:r>
            <a:r>
              <a:rPr lang="en-US" dirty="0">
                <a:latin typeface="Calibri" charset="0"/>
              </a:rPr>
              <a:t>other Hadoop resources</a:t>
            </a:r>
            <a:r>
              <a:rPr lang="en-US" baseline="0" dirty="0">
                <a:latin typeface="Calibri" charset="0"/>
              </a:rPr>
              <a:t> such as YARN’s </a:t>
            </a:r>
            <a:r>
              <a:rPr lang="en-US" dirty="0">
                <a:latin typeface="Calibri" charset="0"/>
              </a:rPr>
              <a:t>Resource Manager.  After creating the SparkContext, we now have an application that is ready to process distributed data in a parallel manner.</a:t>
            </a:r>
          </a:p>
          <a:p>
            <a:pPr eaLnBrk="1" hangingPunct="1">
              <a:spcBef>
                <a:spcPct val="0"/>
              </a:spcBef>
            </a:pPr>
            <a:endParaRPr lang="en-US" dirty="0">
              <a:latin typeface="Calibri" charset="0"/>
            </a:endParaRPr>
          </a:p>
          <a:p>
            <a:pPr eaLnBrk="1" hangingPunct="1">
              <a:spcBef>
                <a:spcPct val="0"/>
              </a:spcBef>
            </a:pPr>
            <a:r>
              <a:rPr lang="en-US" dirty="0">
                <a:latin typeface="Calibri" charset="0"/>
              </a:rPr>
              <a:t>The SparkContext has some configurations that can be set as well.  One that we used</a:t>
            </a:r>
            <a:r>
              <a:rPr lang="en-US" baseline="0" dirty="0">
                <a:latin typeface="Calibri" charset="0"/>
              </a:rPr>
              <a:t> in the Spark Streaming labs a lot was </a:t>
            </a:r>
            <a:r>
              <a:rPr lang="en-US" baseline="0" dirty="0" err="1">
                <a:latin typeface="Calibri" charset="0"/>
              </a:rPr>
              <a:t>setLogLevel</a:t>
            </a:r>
            <a:r>
              <a:rPr lang="en-US" baseline="0" dirty="0">
                <a:latin typeface="Calibri" charset="0"/>
              </a:rPr>
              <a:t>("level"), where we set the log level to ERROR:</a:t>
            </a:r>
          </a:p>
          <a:p>
            <a:pPr eaLnBrk="1" hangingPunct="1">
              <a:spcBef>
                <a:spcPct val="0"/>
              </a:spcBef>
            </a:pPr>
            <a:endParaRPr lang="en-US" baseline="0" dirty="0">
              <a:latin typeface="Calibri" charset="0"/>
            </a:endParaRPr>
          </a:p>
          <a:p>
            <a:pPr eaLnBrk="1" hangingPunct="1">
              <a:spcBef>
                <a:spcPct val="0"/>
              </a:spcBef>
            </a:pPr>
            <a:r>
              <a:rPr lang="en-US" baseline="0" dirty="0" err="1">
                <a:latin typeface="Calibri" charset="0"/>
              </a:rPr>
              <a:t>sc.setLogLevel</a:t>
            </a:r>
            <a:r>
              <a:rPr lang="en-US" baseline="0" dirty="0">
                <a:latin typeface="Calibri" charset="0"/>
              </a:rPr>
              <a:t>("ERROR")</a:t>
            </a:r>
          </a:p>
          <a:p>
            <a:pPr eaLnBrk="1" hangingPunct="1">
              <a:spcBef>
                <a:spcPct val="0"/>
              </a:spcBef>
            </a:pPr>
            <a:endParaRPr lang="en-US" baseline="0" dirty="0">
              <a:latin typeface="Calibri" charset="0"/>
            </a:endParaRPr>
          </a:p>
          <a:p>
            <a:pPr eaLnBrk="1" hangingPunct="1">
              <a:spcBef>
                <a:spcPct val="0"/>
              </a:spcBef>
            </a:pPr>
            <a:r>
              <a:rPr lang="en-US" dirty="0">
                <a:latin typeface="Calibri" charset="0"/>
              </a:rPr>
              <a:t>Check the API documentation for information about all the setters that can be used on the </a:t>
            </a:r>
            <a:r>
              <a:rPr lang="en-US" dirty="0" err="1">
                <a:latin typeface="Calibri" charset="0"/>
              </a:rPr>
              <a:t>SparkContext</a:t>
            </a:r>
            <a:r>
              <a:rPr lang="en-US" baseline="0" dirty="0">
                <a:latin typeface="Calibri" charset="0"/>
              </a:rPr>
              <a:t> after it has been created.</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At the end of the application, the developer should stop the context.  Failing to do so can leave some ghost processes running which will hold on to resources and may be very difficult to find and kill.  Spark will not throw an error if the stop()</a:t>
            </a:r>
            <a:r>
              <a:rPr lang="en-US" baseline="0" dirty="0">
                <a:latin typeface="Calibri" charset="0"/>
              </a:rPr>
              <a:t> method is not utilized, </a:t>
            </a:r>
            <a:r>
              <a:rPr lang="fr-FR" altLang="ja-JP" dirty="0">
                <a:latin typeface="Calibri" charset="0"/>
              </a:rPr>
              <a:t>but the best practice </a:t>
            </a:r>
            <a:r>
              <a:rPr lang="fr-FR" altLang="ja-JP" dirty="0" err="1">
                <a:latin typeface="Calibri" charset="0"/>
              </a:rPr>
              <a:t>is</a:t>
            </a:r>
            <a:r>
              <a:rPr lang="fr-FR" altLang="ja-JP" dirty="0">
                <a:latin typeface="Calibri" charset="0"/>
              </a:rPr>
              <a:t> to use it.</a:t>
            </a:r>
            <a:r>
              <a:rPr lang="en-US" altLang="ja-JP" dirty="0">
                <a:latin typeface="Calibri" charset="0"/>
              </a:rPr>
              <a:t>  </a:t>
            </a:r>
          </a:p>
          <a:p>
            <a:pPr eaLnBrk="1" hangingPunct="1">
              <a:spcBef>
                <a:spcPct val="0"/>
              </a:spcBef>
            </a:pPr>
            <a:endParaRPr lang="en-US" altLang="ja-JP" dirty="0">
              <a:latin typeface="Calibri" charset="0"/>
            </a:endParaRPr>
          </a:p>
          <a:p>
            <a:pPr eaLnBrk="1" hangingPunct="1">
              <a:spcBef>
                <a:spcPct val="0"/>
              </a:spcBef>
            </a:pPr>
            <a:r>
              <a:rPr lang="en-US" altLang="ja-JP" dirty="0">
                <a:latin typeface="Calibri" charset="0"/>
              </a:rPr>
              <a:t>Below is an example, of creating the SparkContext, setting a configuration and stopping the SparkContext.  While not including the sc.stop() may have no impact to the developer, the overall cluster experience</a:t>
            </a:r>
            <a:r>
              <a:rPr lang="en-US" altLang="ja-JP" baseline="0" dirty="0">
                <a:latin typeface="Calibri" charset="0"/>
              </a:rPr>
              <a:t> will diminish as resources will still be allocated and </a:t>
            </a:r>
            <a:r>
              <a:rPr lang="en-US" altLang="ja-JP" dirty="0">
                <a:latin typeface="Calibri" charset="0"/>
              </a:rPr>
              <a:t>administrators will start having to manually kill these processes.  This process is not trivial as identifying</a:t>
            </a:r>
            <a:r>
              <a:rPr lang="en-US" altLang="ja-JP" baseline="0" dirty="0">
                <a:latin typeface="Calibri" charset="0"/>
              </a:rPr>
              <a:t> which processes are related to this problem amongst all YARN processing running is difficult.  Developers should be cognizant of this multi-tenant nature of most Hadoop clusters and the fact that resources should be freed when no longer needed.  This is easy to do by simply including</a:t>
            </a:r>
            <a:r>
              <a:rPr lang="en-US" altLang="ja-JP" dirty="0">
                <a:latin typeface="Calibri" charset="0"/>
              </a:rPr>
              <a:t> the necessary call to </a:t>
            </a:r>
            <a:r>
              <a:rPr lang="en-US" altLang="ja-JP" dirty="0" err="1">
                <a:latin typeface="Calibri" charset="0"/>
              </a:rPr>
              <a:t>sc.stop</a:t>
            </a:r>
            <a:r>
              <a:rPr lang="en-US" altLang="ja-JP" dirty="0">
                <a:latin typeface="Calibri" charset="0"/>
              </a:rPr>
              <a:t>() in all applications.</a:t>
            </a:r>
          </a:p>
          <a:p>
            <a:pPr eaLnBrk="1" hangingPunct="1">
              <a:spcBef>
                <a:spcPct val="0"/>
              </a:spcBef>
            </a:pPr>
            <a:endParaRPr lang="en-US" dirty="0">
              <a:latin typeface="Calibri" charset="0"/>
            </a:endParaRPr>
          </a:p>
          <a:p>
            <a:pPr eaLnBrk="1" hangingPunct="1">
              <a:spcBef>
                <a:spcPct val="0"/>
              </a:spcBef>
            </a:pPr>
            <a:r>
              <a:rPr lang="en-US" dirty="0">
                <a:latin typeface="Courier New" charset="0"/>
                <a:cs typeface="Courier New" charset="0"/>
              </a:rPr>
              <a:t>	sc = SparkContext(conf=conf)</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a:t>
            </a:r>
            <a:r>
              <a:rPr lang="en-US" dirty="0" err="1">
                <a:latin typeface="Courier New" charset="0"/>
                <a:cs typeface="Courier New" charset="0"/>
              </a:rPr>
              <a:t>sc.setLogLevel</a:t>
            </a:r>
            <a:r>
              <a:rPr lang="en-US" dirty="0">
                <a:latin typeface="Courier New" charset="0"/>
                <a:cs typeface="Courier New" charset="0"/>
              </a:rPr>
              <a:t>("ERROR")</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sc.stop()</a:t>
            </a:r>
          </a:p>
          <a:p>
            <a:pPr eaLnBrk="1" hangingPunct="1">
              <a:spcBef>
                <a:spcPct val="0"/>
              </a:spcBef>
            </a:pPr>
            <a:endParaRPr lang="en-US" dirty="0">
              <a:latin typeface="Courier New" charset="0"/>
              <a:cs typeface="Courier New" charset="0"/>
            </a:endParaRPr>
          </a:p>
        </p:txBody>
      </p:sp>
      <p:sp>
        <p:nvSpPr>
          <p:cNvPr id="3072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A8D6D38D-37F0-8A49-B650-78FCF13AA19F}" type="slidenum">
              <a:rPr lang="en-US" sz="1200">
                <a:solidFill>
                  <a:prstClr val="black"/>
                </a:solidFill>
                <a:latin typeface="Calibri" charset="0"/>
              </a:rPr>
              <a:pPr eaLnBrk="1" fontAlgn="base" hangingPunct="1">
                <a:spcBef>
                  <a:spcPct val="0"/>
                </a:spcBef>
                <a:spcAft>
                  <a:spcPct val="0"/>
                </a:spcAft>
              </a:pPr>
              <a:t>331</a:t>
            </a:fld>
            <a:endParaRPr lang="en-US" sz="1200" dirty="0">
              <a:solidFill>
                <a:prstClr val="black"/>
              </a:solidFill>
              <a:latin typeface="Calibri" charset="0"/>
            </a:endParaRPr>
          </a:p>
        </p:txBody>
      </p:sp>
    </p:spTree>
    <p:extLst>
      <p:ext uri="{BB962C8B-B14F-4D97-AF65-F5344CB8AC3E}">
        <p14:creationId xmlns:p14="http://schemas.microsoft.com/office/powerpoint/2010/main" val="3699851247"/>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Here is an example of a complete application:</a:t>
            </a:r>
            <a:br>
              <a:rPr lang="en-US" dirty="0">
                <a:latin typeface="Calibri" charset="0"/>
              </a:rPr>
            </a:br>
            <a:br>
              <a:rPr lang="en-US" dirty="0">
                <a:latin typeface="Calibri" charset="0"/>
              </a:rPr>
            </a:br>
            <a:r>
              <a:rPr lang="en-US" dirty="0">
                <a:latin typeface="Courier New" charset="0"/>
                <a:cs typeface="Courier New" charset="0"/>
              </a:rPr>
              <a:t>import os</a:t>
            </a:r>
          </a:p>
          <a:p>
            <a:pPr eaLnBrk="1" hangingPunct="1">
              <a:spcBef>
                <a:spcPct val="0"/>
              </a:spcBef>
            </a:pPr>
            <a:r>
              <a:rPr lang="en-US" dirty="0">
                <a:latin typeface="Courier New" charset="0"/>
                <a:cs typeface="Courier New" charset="0"/>
              </a:rPr>
              <a:t>import sys</a:t>
            </a:r>
          </a:p>
          <a:p>
            <a:pPr eaLnBrk="1" hangingPunct="1">
              <a:spcBef>
                <a:spcPct val="0"/>
              </a:spcBef>
            </a:pPr>
            <a:r>
              <a:rPr lang="en-US" dirty="0">
                <a:latin typeface="Courier New" charset="0"/>
                <a:cs typeface="Courier New" charset="0"/>
              </a:rPr>
              <a:t>from pyspark import SparkContext, SparkConf</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if __name__ == "__main__":</a:t>
            </a:r>
          </a:p>
          <a:p>
            <a:pPr eaLnBrk="1" hangingPunct="1">
              <a:spcBef>
                <a:spcPct val="0"/>
              </a:spcBef>
            </a:pPr>
            <a:r>
              <a:rPr lang="en-US" dirty="0">
                <a:latin typeface="Courier New" charset="0"/>
                <a:cs typeface="Courier New" charset="0"/>
              </a:rPr>
              <a:t>	conf = SparkConf() \</a:t>
            </a:r>
          </a:p>
          <a:p>
            <a:pPr eaLnBrk="1" hangingPunct="1">
              <a:spcBef>
                <a:spcPct val="0"/>
              </a:spcBef>
            </a:pPr>
            <a:r>
              <a:rPr lang="en-US" dirty="0">
                <a:latin typeface="Courier New" charset="0"/>
                <a:cs typeface="Courier New" charset="0"/>
              </a:rPr>
              <a:t>		.</a:t>
            </a:r>
            <a:r>
              <a:rPr lang="en-US" dirty="0" err="1">
                <a:latin typeface="Courier New" charset="0"/>
                <a:cs typeface="Courier New" charset="0"/>
              </a:rPr>
              <a:t>setAppName</a:t>
            </a:r>
            <a:r>
              <a:rPr lang="en-US" dirty="0">
                <a:latin typeface="Courier New" charset="0"/>
                <a:cs typeface="Courier New" charset="0"/>
              </a:rPr>
              <a:t>("App Name") \</a:t>
            </a:r>
          </a:p>
          <a:p>
            <a:pPr eaLnBrk="1" hangingPunct="1">
              <a:spcBef>
                <a:spcPct val="0"/>
              </a:spcBef>
            </a:pPr>
            <a:r>
              <a:rPr lang="en-US" dirty="0">
                <a:latin typeface="Courier New" charset="0"/>
                <a:cs typeface="Courier New" charset="0"/>
              </a:rPr>
              <a:t>		.</a:t>
            </a:r>
            <a:r>
              <a:rPr lang="en-US" dirty="0" err="1">
                <a:latin typeface="Courier New" charset="0"/>
                <a:cs typeface="Courier New" charset="0"/>
              </a:rPr>
              <a:t>setMaster</a:t>
            </a:r>
            <a:r>
              <a:rPr lang="en-US" dirty="0">
                <a:latin typeface="Courier New" charset="0"/>
                <a:cs typeface="Courier New" charset="0"/>
              </a:rPr>
              <a:t>("yarn-client")</a:t>
            </a:r>
          </a:p>
          <a:p>
            <a:pPr eaLnBrk="1" hangingPunct="1">
              <a:spcBef>
                <a:spcPct val="0"/>
              </a:spcBef>
            </a:pPr>
            <a:r>
              <a:rPr lang="en-US" dirty="0">
                <a:latin typeface="Courier New" charset="0"/>
                <a:cs typeface="Courier New" charset="0"/>
              </a:rPr>
              <a:t>	sc = SparkContext(conf=conf)</a:t>
            </a:r>
          </a:p>
          <a:p>
            <a:pPr eaLnBrk="1" hangingPunct="1">
              <a:spcBef>
                <a:spcPct val="0"/>
              </a:spcBef>
            </a:pPr>
            <a:r>
              <a:rPr lang="en-US" dirty="0">
                <a:latin typeface="Courier New" charset="0"/>
                <a:cs typeface="Courier New" charset="0"/>
              </a:rPr>
              <a:t>	</a:t>
            </a:r>
            <a:r>
              <a:rPr lang="en-US" dirty="0" err="1">
                <a:latin typeface="Courier New" charset="0"/>
                <a:cs typeface="Courier New" charset="0"/>
              </a:rPr>
              <a:t>sc.textFile</a:t>
            </a:r>
            <a:r>
              <a:rPr lang="en-US" dirty="0">
                <a:latin typeface="Courier New" charset="0"/>
                <a:cs typeface="Courier New" charset="0"/>
              </a:rPr>
              <a:t>("</a:t>
            </a:r>
            <a:r>
              <a:rPr lang="en-US" dirty="0" err="1">
                <a:latin typeface="Courier New" charset="0"/>
                <a:cs typeface="Courier New" charset="0"/>
              </a:rPr>
              <a:t>myfile.txt</a:t>
            </a:r>
            <a:r>
              <a:rPr lang="en-US" dirty="0">
                <a:latin typeface="Courier New" charset="0"/>
                <a:cs typeface="Courier New" charset="0"/>
              </a:rPr>
              <a:t>”) ## Do Stuff with this RDD</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 Do more processing</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	sc.stop()</a:t>
            </a:r>
          </a:p>
          <a:p>
            <a:pPr eaLnBrk="1" hangingPunct="1">
              <a:spcBef>
                <a:spcPct val="0"/>
              </a:spcBef>
            </a:pPr>
            <a:endParaRPr lang="en-US" dirty="0">
              <a:latin typeface="Calibri" charset="0"/>
            </a:endParaRPr>
          </a:p>
          <a:p>
            <a:pPr eaLnBrk="1" hangingPunct="1">
              <a:spcBef>
                <a:spcPct val="0"/>
              </a:spcBef>
            </a:pPr>
            <a:r>
              <a:rPr lang="en-US" dirty="0">
                <a:latin typeface="Calibri" charset="0"/>
              </a:rPr>
              <a:t>Once</a:t>
            </a:r>
            <a:r>
              <a:rPr lang="en-US" baseline="0" dirty="0">
                <a:latin typeface="Calibri" charset="0"/>
              </a:rPr>
              <a:t> this scaffolding is in place, t</a:t>
            </a:r>
            <a:r>
              <a:rPr lang="en-US" dirty="0">
                <a:latin typeface="Calibri" charset="0"/>
              </a:rPr>
              <a:t>he</a:t>
            </a:r>
            <a:r>
              <a:rPr lang="en-US" baseline="0" dirty="0">
                <a:latin typeface="Calibri" charset="0"/>
              </a:rPr>
              <a:t> programmer supplied code that can be added can be the repackaging of the code from the interactive learning and testing done in the REPL.</a:t>
            </a:r>
            <a:endParaRPr lang="en-US" dirty="0">
              <a:latin typeface="Calibri" charset="0"/>
            </a:endParaRPr>
          </a:p>
        </p:txBody>
      </p:sp>
      <p:sp>
        <p:nvSpPr>
          <p:cNvPr id="3277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9851E46B-BF88-C64B-AD5A-3DE8EEACA82C}" type="slidenum">
              <a:rPr lang="en-US" sz="1200">
                <a:solidFill>
                  <a:prstClr val="black"/>
                </a:solidFill>
                <a:latin typeface="Calibri" charset="0"/>
              </a:rPr>
              <a:pPr eaLnBrk="1" fontAlgn="base" hangingPunct="1">
                <a:spcBef>
                  <a:spcPct val="0"/>
                </a:spcBef>
                <a:spcAft>
                  <a:spcPct val="0"/>
                </a:spcAft>
              </a:pPr>
              <a:t>332</a:t>
            </a:fld>
            <a:endParaRPr lang="en-US" sz="1200" dirty="0">
              <a:solidFill>
                <a:prstClr val="black"/>
              </a:solidFill>
              <a:latin typeface="Calibri" charset="0"/>
            </a:endParaRPr>
          </a:p>
        </p:txBody>
      </p:sp>
    </p:spTree>
    <p:extLst>
      <p:ext uri="{BB962C8B-B14F-4D97-AF65-F5344CB8AC3E}">
        <p14:creationId xmlns:p14="http://schemas.microsoft.com/office/powerpoint/2010/main" val="668211484"/>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333</a:t>
            </a:fld>
            <a:endParaRPr lang="en-US"/>
          </a:p>
        </p:txBody>
      </p:sp>
    </p:spTree>
    <p:extLst>
      <p:ext uri="{BB962C8B-B14F-4D97-AF65-F5344CB8AC3E}">
        <p14:creationId xmlns:p14="http://schemas.microsoft.com/office/powerpoint/2010/main" val="95444916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There </a:t>
            </a:r>
            <a:r>
              <a:rPr lang="en-US" baseline="0" dirty="0">
                <a:latin typeface="Calibri" charset="0"/>
              </a:rPr>
              <a:t>are two modes to choose from when deploying Spark applications to YARN.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The first, and probably the one that developers have the most experience with, is "yarn-client."  In yarn-client mode, the driver program is a JVM started on the machine the application is submitted from.  The SparkContext then lives in that JVM.  This is </a:t>
            </a:r>
            <a:r>
              <a:rPr lang="en-US" altLang="ja-JP" dirty="0">
                <a:latin typeface="Calibri" charset="0"/>
              </a:rPr>
              <a:t>the way the</a:t>
            </a:r>
            <a:r>
              <a:rPr lang="en-US" altLang="ja-JP" baseline="0" dirty="0">
                <a:latin typeface="Calibri" charset="0"/>
              </a:rPr>
              <a:t> REPLs and Zeppelin start a </a:t>
            </a:r>
            <a:r>
              <a:rPr lang="en-US" altLang="ja-JP" dirty="0">
                <a:latin typeface="Calibri" charset="0"/>
              </a:rPr>
              <a:t>Spark application.  They provide an interactive way to use Spark, so the context must exist where the developer has access.</a:t>
            </a:r>
            <a:endParaRPr lang="en-US" dirty="0">
              <a:latin typeface="Calibri" charset="0"/>
            </a:endParaRPr>
          </a:p>
          <a:p>
            <a:endParaRPr lang="en-US" dirty="0">
              <a:latin typeface="Calibri" charset="0"/>
            </a:endParaRPr>
          </a:p>
          <a:p>
            <a:r>
              <a:rPr lang="en-US" dirty="0">
                <a:latin typeface="Calibri" charset="0"/>
              </a:rPr>
              <a:t>The other option, and the one that should be used for production applications, is "yarn-cluster." </a:t>
            </a:r>
            <a:r>
              <a:rPr lang="en-US" altLang="ja-JP" dirty="0">
                <a:latin typeface="Calibri" charset="0"/>
              </a:rPr>
              <a:t>The biggest difference between the two is the location of the Spark Driver. In cluster mode, the application puts the Spark driver on the YARN </a:t>
            </a:r>
            <a:r>
              <a:rPr lang="en-US" altLang="ja-JP" dirty="0" err="1">
                <a:latin typeface="Calibri" charset="0"/>
              </a:rPr>
              <a:t>ApplicationMaster</a:t>
            </a:r>
            <a:r>
              <a:rPr lang="en-US" altLang="ja-JP" dirty="0">
                <a:latin typeface="Calibri" charset="0"/>
              </a:rPr>
              <a:t> process which is running on a worker node somewhere in the cluster.  One big advantage of this </a:t>
            </a:r>
            <a:r>
              <a:rPr lang="en-US" altLang="ja-JP" baseline="0" dirty="0">
                <a:latin typeface="Calibri" charset="0"/>
              </a:rPr>
              <a:t>is that even if the client machine that submitted the application to YARN fails, the Spark application will continue to run.</a:t>
            </a:r>
            <a:endParaRPr lang="en-US" altLang="ja-JP" dirty="0">
              <a:latin typeface="Calibri" charset="0"/>
            </a:endParaRPr>
          </a:p>
        </p:txBody>
      </p:sp>
      <p:sp>
        <p:nvSpPr>
          <p:cNvPr id="4" name="Slide Number Placeholder 3"/>
          <p:cNvSpPr>
            <a:spLocks noGrp="1"/>
          </p:cNvSpPr>
          <p:nvPr>
            <p:ph type="sldNum" sz="quarter" idx="5"/>
          </p:nvPr>
        </p:nvSpPr>
        <p:spPr/>
        <p:txBody>
          <a:bodyPr/>
          <a:lstStyle/>
          <a:p>
            <a:pPr>
              <a:defRPr/>
            </a:pPr>
            <a:fld id="{C181F68E-82E0-5940-9FFB-D4ABE97E74C0}" type="slidenum">
              <a:rPr lang="en-US" smtClean="0">
                <a:solidFill>
                  <a:prstClr val="black"/>
                </a:solidFill>
                <a:latin typeface="Calibri"/>
              </a:rPr>
              <a:pPr>
                <a:defRPr/>
              </a:pPr>
              <a:t>334</a:t>
            </a:fld>
            <a:endParaRPr lang="en-US" dirty="0">
              <a:solidFill>
                <a:prstClr val="black"/>
              </a:solidFill>
              <a:latin typeface="Calibri"/>
            </a:endParaRPr>
          </a:p>
        </p:txBody>
      </p:sp>
    </p:spTree>
    <p:extLst>
      <p:ext uri="{BB962C8B-B14F-4D97-AF65-F5344CB8AC3E}">
        <p14:creationId xmlns:p14="http://schemas.microsoft.com/office/powerpoint/2010/main" val="4247152999"/>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91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To reiterate regarding YARN modes - there are two options: yarn-client and yarn-cluster. </a:t>
            </a:r>
          </a:p>
          <a:p>
            <a:pPr eaLnBrk="1" hangingPunct="1">
              <a:spcBef>
                <a:spcPct val="0"/>
              </a:spcBef>
            </a:pPr>
            <a:endParaRPr lang="en-US" dirty="0">
              <a:latin typeface="Calibri" charset="0"/>
            </a:endParaRPr>
          </a:p>
          <a:p>
            <a:pPr eaLnBrk="1" hangingPunct="1">
              <a:spcBef>
                <a:spcPct val="0"/>
              </a:spcBef>
            </a:pPr>
            <a:r>
              <a:rPr lang="en-US" dirty="0">
                <a:latin typeface="Calibri" charset="0"/>
              </a:rPr>
              <a:t>Use yarn-client when:</a:t>
            </a:r>
          </a:p>
          <a:p>
            <a:pPr marL="171450" indent="-171450" eaLnBrk="1" hangingPunct="1">
              <a:spcBef>
                <a:spcPct val="0"/>
              </a:spcBef>
              <a:buFont typeface="Arial" panose="020B0604020202020204" pitchFamily="34" charset="0"/>
              <a:buChar char="•"/>
            </a:pPr>
            <a:r>
              <a:rPr lang="en-US" dirty="0">
                <a:latin typeface="Calibri" charset="0"/>
              </a:rPr>
              <a:t>Initial development of an application, especially if items are being printed to the screen</a:t>
            </a:r>
          </a:p>
          <a:p>
            <a:pPr marL="171450" indent="-171450" eaLnBrk="1" hangingPunct="1">
              <a:spcBef>
                <a:spcPct val="0"/>
              </a:spcBef>
              <a:buFont typeface="Arial" panose="020B0604020202020204" pitchFamily="34" charset="0"/>
              <a:buChar char="•"/>
            </a:pPr>
            <a:r>
              <a:rPr lang="en-US" dirty="0">
                <a:latin typeface="Calibri" charset="0"/>
              </a:rPr>
              <a:t>Testing applications</a:t>
            </a:r>
          </a:p>
          <a:p>
            <a:pPr marL="171450" indent="-171450" eaLnBrk="1" hangingPunct="1">
              <a:spcBef>
                <a:spcPct val="0"/>
              </a:spcBef>
              <a:buFont typeface="Arial" panose="020B0604020202020204" pitchFamily="34" charset="0"/>
              <a:buChar char="•"/>
            </a:pPr>
            <a:r>
              <a:rPr lang="en-US" dirty="0">
                <a:latin typeface="Calibri" charset="0"/>
              </a:rPr>
              <a:t>Used by default for REPLs and can be set for Zeppelin</a:t>
            </a:r>
          </a:p>
          <a:p>
            <a:pPr eaLnBrk="1" hangingPunct="1">
              <a:spcBef>
                <a:spcPct val="0"/>
              </a:spcBef>
            </a:pPr>
            <a:endParaRPr lang="en-US" dirty="0">
              <a:latin typeface="Calibri" charset="0"/>
            </a:endParaRPr>
          </a:p>
          <a:p>
            <a:pPr eaLnBrk="1" hangingPunct="1">
              <a:spcBef>
                <a:spcPct val="0"/>
              </a:spcBef>
            </a:pPr>
            <a:r>
              <a:rPr lang="en-US" dirty="0">
                <a:latin typeface="Calibri" charset="0"/>
              </a:rPr>
              <a:t>Use yarn-cluster when:</a:t>
            </a:r>
          </a:p>
          <a:p>
            <a:pPr marL="171450" indent="-171450" eaLnBrk="1" hangingPunct="1">
              <a:spcBef>
                <a:spcPct val="0"/>
              </a:spcBef>
              <a:buFont typeface="Arial" panose="020B0604020202020204" pitchFamily="34" charset="0"/>
              <a:buChar char="•"/>
            </a:pPr>
            <a:r>
              <a:rPr lang="en-US" dirty="0">
                <a:latin typeface="Calibri" charset="0"/>
              </a:rPr>
              <a:t>Scheduling a running production application</a:t>
            </a:r>
          </a:p>
          <a:p>
            <a:pPr eaLnBrk="1" hangingPunct="1">
              <a:spcBef>
                <a:spcPct val="0"/>
              </a:spcBef>
            </a:pPr>
            <a:endParaRPr lang="en-US" dirty="0">
              <a:latin typeface="Calibri" charset="0"/>
            </a:endParaRPr>
          </a:p>
        </p:txBody>
      </p:sp>
      <p:sp>
        <p:nvSpPr>
          <p:cNvPr id="491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E1971BE9-6F50-E34D-ADD5-1616541AD279}" type="slidenum">
              <a:rPr lang="en-US" sz="1200">
                <a:solidFill>
                  <a:prstClr val="black"/>
                </a:solidFill>
                <a:latin typeface="Calibri" charset="0"/>
              </a:rPr>
              <a:pPr eaLnBrk="1" fontAlgn="base" hangingPunct="1">
                <a:spcBef>
                  <a:spcPct val="0"/>
                </a:spcBef>
                <a:spcAft>
                  <a:spcPct val="0"/>
                </a:spcAft>
              </a:pPr>
              <a:t>335</a:t>
            </a:fld>
            <a:endParaRPr lang="en-US" sz="1200" dirty="0">
              <a:solidFill>
                <a:prstClr val="black"/>
              </a:solidFill>
              <a:latin typeface="Calibri" charset="0"/>
            </a:endParaRPr>
          </a:p>
        </p:txBody>
      </p:sp>
    </p:spTree>
    <p:extLst>
      <p:ext uri="{BB962C8B-B14F-4D97-AF65-F5344CB8AC3E}">
        <p14:creationId xmlns:p14="http://schemas.microsoft.com/office/powerpoint/2010/main" val="521549388"/>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In yarn-client mode, the driver and context are running on the client, as seen in the example.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When the application is submitted, the SparkContext reaches out to the resource manager to create an Application Master.  The Application Master is then created, and asks the Resource Manager for the rest of the resources that were requested in the SparkConf, or from the runtime configurations.  After the the Application Master gets confirmation, it contacts the Node Managers to launch the executors.  The SparkContext will then start scheduling tasks for the executors to execute.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336</a:t>
            </a:fld>
            <a:endParaRPr lang="en-US" dirty="0"/>
          </a:p>
        </p:txBody>
      </p:sp>
    </p:spTree>
    <p:extLst>
      <p:ext uri="{BB962C8B-B14F-4D97-AF65-F5344CB8AC3E}">
        <p14:creationId xmlns:p14="http://schemas.microsoft.com/office/powerpoint/2010/main" val="35269665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Calibri" charset="0"/>
              </a:rPr>
              <a:t>In a yarn-cluster submission, the application starts similarly to yarn-client, except that a Spark client is created.  The Spark client is a proxy that communicates with the Resource Manager to create the Application Master.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Calibri" charset="0"/>
            </a:endParaRPr>
          </a:p>
          <a:p>
            <a:pPr eaLnBrk="1" hangingPunct="1">
              <a:spcBef>
                <a:spcPct val="0"/>
              </a:spcBef>
            </a:pPr>
            <a:r>
              <a:rPr lang="en-US" dirty="0">
                <a:latin typeface="Calibri" charset="0"/>
              </a:rPr>
              <a:t>The Application Master then hosts the Spark driver and SparkContext.  Once this handoff has occurred, the client machine can go away with no repercussions to the application.  The only job the client had was to start the job and pass the binaries.  Once the Application Master is started, it is the same internal process as during a yarn-client submission.  The Application Master talks to the Node</a:t>
            </a:r>
            <a:r>
              <a:rPr lang="en-US" baseline="0" dirty="0">
                <a:latin typeface="Calibri" charset="0"/>
              </a:rPr>
              <a:t> M</a:t>
            </a:r>
            <a:r>
              <a:rPr lang="en-US" dirty="0">
                <a:latin typeface="Calibri" charset="0"/>
              </a:rPr>
              <a:t>anagers to start the executors.  Then the SparkContext, which resides in the Application Master can start assigning tasks to the executors.</a:t>
            </a:r>
          </a:p>
          <a:p>
            <a:pPr eaLnBrk="1" hangingPunct="1">
              <a:spcBef>
                <a:spcPct val="0"/>
              </a:spcBef>
            </a:pPr>
            <a:endParaRPr lang="en-US" dirty="0">
              <a:latin typeface="Calibri" charset="0"/>
            </a:endParaRPr>
          </a:p>
          <a:p>
            <a:pPr eaLnBrk="1" hangingPunct="1">
              <a:spcBef>
                <a:spcPct val="0"/>
              </a:spcBef>
            </a:pPr>
            <a:r>
              <a:rPr lang="en-US" dirty="0">
                <a:latin typeface="Calibri" charset="0"/>
              </a:rPr>
              <a:t>This removes the single point of failure that exists with yarn-client job</a:t>
            </a:r>
            <a:r>
              <a:rPr lang="en-US" baseline="0" dirty="0">
                <a:latin typeface="Calibri" charset="0"/>
              </a:rPr>
              <a:t> submissions</a:t>
            </a:r>
            <a:r>
              <a:rPr lang="en-US" dirty="0">
                <a:latin typeface="Calibri" charset="0"/>
              </a:rPr>
              <a:t>.  The Application Master needs to be functional, but in yarn-cluster, there is no need for the client after the</a:t>
            </a:r>
            <a:r>
              <a:rPr lang="en-US" baseline="0" dirty="0">
                <a:latin typeface="Calibri" charset="0"/>
              </a:rPr>
              <a:t> application has launched</a:t>
            </a:r>
            <a:r>
              <a:rPr lang="en-US" dirty="0">
                <a:latin typeface="Calibri" charset="0"/>
              </a:rPr>
              <a:t>.  </a:t>
            </a:r>
          </a:p>
          <a:p>
            <a:pPr eaLnBrk="1" hangingPunct="1">
              <a:spcBef>
                <a:spcPct val="0"/>
              </a:spcBef>
            </a:pPr>
            <a:endParaRPr lang="en-US" dirty="0">
              <a:latin typeface="Calibri" charset="0"/>
            </a:endParaRPr>
          </a:p>
          <a:p>
            <a:pPr eaLnBrk="1" hangingPunct="1">
              <a:spcBef>
                <a:spcPct val="0"/>
              </a:spcBef>
            </a:pPr>
            <a:r>
              <a:rPr lang="en-US" dirty="0">
                <a:latin typeface="Calibri" charset="0"/>
              </a:rPr>
              <a:t>In addition, many applications are often submitted from the same machine.  The driver program, which holds the application, requires resources and a JVM. If</a:t>
            </a:r>
            <a:r>
              <a:rPr lang="en-US" baseline="0" dirty="0">
                <a:latin typeface="Calibri" charset="0"/>
              </a:rPr>
              <a:t> there are t</a:t>
            </a:r>
            <a:r>
              <a:rPr lang="en-US" dirty="0">
                <a:latin typeface="Calibri" charset="0"/>
              </a:rPr>
              <a:t>oo many applications running on the client, then the next will have to wait until resources free up, which can create a bottleneck.  A yarn-cluster submission moves that resource usage to the cluster.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337</a:t>
            </a:fld>
            <a:endParaRPr lang="en-US" dirty="0"/>
          </a:p>
        </p:txBody>
      </p:sp>
    </p:spTree>
    <p:extLst>
      <p:ext uri="{BB962C8B-B14F-4D97-AF65-F5344CB8AC3E}">
        <p14:creationId xmlns:p14="http://schemas.microsoft.com/office/powerpoint/2010/main" val="2756049542"/>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338</a:t>
            </a:fld>
            <a:endParaRPr lang="en-US"/>
          </a:p>
        </p:txBody>
      </p:sp>
    </p:spTree>
    <p:extLst>
      <p:ext uri="{BB962C8B-B14F-4D97-AF65-F5344CB8AC3E}">
        <p14:creationId xmlns:p14="http://schemas.microsoft.com/office/powerpoint/2010/main" val="89210216"/>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After creating an application, the developer may submit it to the cluster.</a:t>
            </a:r>
            <a:r>
              <a:rPr lang="en-US" baseline="0" dirty="0">
                <a:latin typeface="Calibri" charset="0"/>
              </a:rPr>
              <a:t>  </a:t>
            </a:r>
            <a:r>
              <a:rPr lang="en-US" dirty="0">
                <a:latin typeface="Calibri" charset="0"/>
              </a:rPr>
              <a:t>Spark uses the command "spark-submit" to submit a spark application from the command line.  Here is an example of submitting an application named sparkDemo.py to the cluster:</a:t>
            </a:r>
            <a:br>
              <a:rPr lang="en-US" dirty="0">
                <a:latin typeface="Calibri" charset="0"/>
              </a:rPr>
            </a:br>
            <a:br>
              <a:rPr lang="en-US" dirty="0">
                <a:latin typeface="Calibri" charset="0"/>
              </a:rPr>
            </a:br>
            <a:r>
              <a:rPr lang="en-US" dirty="0">
                <a:latin typeface="Calibri" charset="0"/>
              </a:rPr>
              <a:t>	</a:t>
            </a:r>
            <a:r>
              <a:rPr lang="en-US" dirty="0">
                <a:latin typeface="Courier New" charset="0"/>
                <a:cs typeface="Courier New" charset="0"/>
              </a:rPr>
              <a:t>spark-submit /path/to/sparkDemo.py</a:t>
            </a:r>
            <a:br>
              <a:rPr lang="en-US" dirty="0">
                <a:latin typeface="Courier New" charset="0"/>
                <a:cs typeface="Courier New" charset="0"/>
              </a:rPr>
            </a:br>
            <a:br>
              <a:rPr lang="en-US" dirty="0">
                <a:latin typeface="Courier New" charset="0"/>
                <a:cs typeface="Courier New" charset="0"/>
              </a:rPr>
            </a:br>
            <a:r>
              <a:rPr lang="en-US" dirty="0">
                <a:latin typeface="Courier New" charset="0"/>
                <a:cs typeface="Courier New" charset="0"/>
              </a:rPr>
              <a:t>Between the spark-submit and the application file, the developer can add runtime configurations.  </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Here are some of the runtime configurations that can be set, with the format to submit them:</a:t>
            </a:r>
          </a:p>
          <a:p>
            <a:pPr eaLnBrk="1" hangingPunct="1">
              <a:spcBef>
                <a:spcPct val="0"/>
              </a:spcBef>
            </a:pPr>
            <a:r>
              <a:rPr lang="en-US" dirty="0">
                <a:latin typeface="Courier New" charset="0"/>
                <a:cs typeface="Courier New" charset="0"/>
              </a:rPr>
              <a:t>	--num-executors </a:t>
            </a:r>
            <a:r>
              <a:rPr lang="en-US" b="1" dirty="0">
                <a:latin typeface="Courier New" charset="0"/>
                <a:cs typeface="Courier New" charset="0"/>
              </a:rPr>
              <a:t>2</a:t>
            </a:r>
          </a:p>
          <a:p>
            <a:pPr eaLnBrk="1" hangingPunct="1">
              <a:spcBef>
                <a:spcPct val="0"/>
              </a:spcBef>
            </a:pPr>
            <a:r>
              <a:rPr lang="en-US" dirty="0">
                <a:latin typeface="Courier New" charset="0"/>
                <a:cs typeface="Courier New" charset="0"/>
              </a:rPr>
              <a:t>	--executor-memory </a:t>
            </a:r>
            <a:r>
              <a:rPr lang="en-US" b="1" dirty="0">
                <a:latin typeface="Courier New" charset="0"/>
                <a:cs typeface="Courier New" charset="0"/>
              </a:rPr>
              <a:t>1g</a:t>
            </a:r>
          </a:p>
          <a:p>
            <a:pPr eaLnBrk="1" hangingPunct="1">
              <a:spcBef>
                <a:spcPct val="0"/>
              </a:spcBef>
            </a:pPr>
            <a:r>
              <a:rPr lang="en-US" dirty="0">
                <a:latin typeface="Courier New" charset="0"/>
                <a:cs typeface="Courier New" charset="0"/>
              </a:rPr>
              <a:t>	--master </a:t>
            </a:r>
            <a:r>
              <a:rPr lang="en-US" b="1" dirty="0">
                <a:latin typeface="Courier New" charset="0"/>
                <a:cs typeface="Courier New" charset="0"/>
              </a:rPr>
              <a:t>yarn-cluster</a:t>
            </a:r>
          </a:p>
          <a:p>
            <a:pPr eaLnBrk="1" hangingPunct="1">
              <a:spcBef>
                <a:spcPct val="0"/>
              </a:spcBef>
            </a:pPr>
            <a:r>
              <a:rPr lang="en-US" dirty="0">
                <a:latin typeface="Courier New" charset="0"/>
                <a:cs typeface="Courier New" charset="0"/>
              </a:rPr>
              <a:t>	--conf </a:t>
            </a:r>
            <a:r>
              <a:rPr lang="en-US" b="1" dirty="0">
                <a:latin typeface="Courier New" charset="0"/>
                <a:cs typeface="Courier New" charset="0"/>
              </a:rPr>
              <a:t>spark.executor.cores=2    </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NOTE: As you will see later in this</a:t>
            </a:r>
            <a:r>
              <a:rPr lang="en-US" baseline="0" dirty="0">
                <a:latin typeface="Courier New" charset="0"/>
                <a:cs typeface="Courier New" charset="0"/>
              </a:rPr>
              <a:t> section, the last configuration property could have also been added as --executor-cores=2.</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Arguments can be added after the file name.</a:t>
            </a: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Be careful when requesting resources.  Spark will hold on to all resources it is allocated, even if they</a:t>
            </a:r>
            <a:r>
              <a:rPr lang="en-US" baseline="0" dirty="0">
                <a:latin typeface="Courier New" charset="0"/>
                <a:cs typeface="Courier New" charset="0"/>
              </a:rPr>
              <a:t> are not being used</a:t>
            </a:r>
            <a:r>
              <a:rPr lang="en-US" dirty="0">
                <a:latin typeface="Courier New" charset="0"/>
                <a:cs typeface="Courier New" charset="0"/>
              </a:rPr>
              <a:t>.  While YARN can pre-empt containers, it is the developers duty to make sure they are using a reasonable amount of resources.  Once allocated, Spark does</a:t>
            </a:r>
            <a:r>
              <a:rPr lang="en-US" baseline="0" dirty="0">
                <a:latin typeface="Courier New" charset="0"/>
                <a:cs typeface="Courier New" charset="0"/>
              </a:rPr>
              <a:t> not easily </a:t>
            </a:r>
            <a:r>
              <a:rPr lang="en-US" altLang="ja-JP" dirty="0">
                <a:latin typeface="Courier New" charset="0"/>
                <a:cs typeface="Courier New" charset="0"/>
              </a:rPr>
              <a:t>give up resources.</a:t>
            </a:r>
          </a:p>
        </p:txBody>
      </p:sp>
      <p:sp>
        <p:nvSpPr>
          <p:cNvPr id="368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D3FFA431-874F-074A-B4A3-F33A6BAA3C38}" type="slidenum">
              <a:rPr lang="en-US" sz="1200">
                <a:solidFill>
                  <a:prstClr val="black"/>
                </a:solidFill>
                <a:latin typeface="Calibri" charset="0"/>
              </a:rPr>
              <a:pPr eaLnBrk="1" fontAlgn="base" hangingPunct="1">
                <a:spcBef>
                  <a:spcPct val="0"/>
                </a:spcBef>
                <a:spcAft>
                  <a:spcPct val="0"/>
                </a:spcAft>
              </a:pPr>
              <a:t>339</a:t>
            </a:fld>
            <a:endParaRPr lang="en-US" sz="1200" dirty="0">
              <a:solidFill>
                <a:prstClr val="black"/>
              </a:solidFill>
              <a:latin typeface="Calibri" charset="0"/>
            </a:endParaRPr>
          </a:p>
        </p:txBody>
      </p:sp>
    </p:spTree>
    <p:extLst>
      <p:ext uri="{BB962C8B-B14F-4D97-AF65-F5344CB8AC3E}">
        <p14:creationId xmlns:p14="http://schemas.microsoft.com/office/powerpoint/2010/main" val="33128373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Zeppelin is a web-based notebook that enables interactive data analytics on top of Spark. Zeppelin is in its second Technical Preview as of HDP 2.4. It supports a growing list of programming languages, such as Python, Scala, Hive, </a:t>
            </a:r>
            <a:r>
              <a:rPr lang="en-US" dirty="0" err="1"/>
              <a:t>SparkSQL</a:t>
            </a:r>
            <a:r>
              <a:rPr lang="en-US" dirty="0"/>
              <a:t>, shell, and markdown. It allows for data visualization, report generation, and collaboration.</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34</a:t>
            </a:fld>
            <a:endParaRPr lang="en-US" dirty="0"/>
          </a:p>
        </p:txBody>
      </p:sp>
    </p:spTree>
    <p:extLst>
      <p:ext uri="{BB962C8B-B14F-4D97-AF65-F5344CB8AC3E}">
        <p14:creationId xmlns:p14="http://schemas.microsoft.com/office/powerpoint/2010/main" val="304019818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rPr>
              <a:t>A very common issue enterprises face when starting to use Spark with Python is the version of Python that is configured, and the location of their Python code.  When submitting to YARN, there can be issues with the version of Python in the config file and what is available on the cluster. A safe way to circumvent the issue is to set the variable PYSPARK_PYTHON with the path to the version of Python the developer is using.  This is a Python-specific issue, with different versions of Python such as Anaconda or Python 3.</a:t>
            </a:r>
          </a:p>
          <a:p>
            <a:endParaRPr lang="en-US" dirty="0">
              <a:latin typeface="Calibri" charset="0"/>
            </a:endParaRPr>
          </a:p>
          <a:p>
            <a:r>
              <a:rPr lang="en-US" dirty="0">
                <a:latin typeface="Calibri" charset="0"/>
              </a:rPr>
              <a:t>A safe way to submit a pyspark application (called sparkDemo.py) using YARN is to use the</a:t>
            </a:r>
            <a:r>
              <a:rPr lang="en-US" baseline="0" dirty="0">
                <a:latin typeface="Calibri" charset="0"/>
              </a:rPr>
              <a:t> following </a:t>
            </a:r>
            <a:r>
              <a:rPr lang="en-US" dirty="0">
                <a:latin typeface="Calibri" charset="0"/>
              </a:rPr>
              <a:t>syntax:</a:t>
            </a:r>
          </a:p>
          <a:p>
            <a:endParaRPr lang="en-US" dirty="0">
              <a:latin typeface="Calibri" charset="0"/>
            </a:endParaRPr>
          </a:p>
          <a:p>
            <a:pPr eaLnBrk="1" hangingPunct="1"/>
            <a:r>
              <a:rPr lang="en-US" dirty="0">
                <a:latin typeface="Courier New" charset="0"/>
                <a:cs typeface="Courier New" charset="0"/>
              </a:rPr>
              <a:t>	PYSPARK_PYTHON=/usr/bin/python spark-submit --master yarn-cluster sparkDemo.py</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C86AF095-A623-564A-9F64-68D060058D4F}" type="slidenum">
              <a:rPr lang="en-US" smtClean="0">
                <a:solidFill>
                  <a:prstClr val="black"/>
                </a:solidFill>
                <a:latin typeface="Calibri"/>
              </a:rPr>
              <a:pPr>
                <a:defRPr/>
              </a:pPr>
              <a:t>340</a:t>
            </a:fld>
            <a:endParaRPr lang="en-US" dirty="0">
              <a:solidFill>
                <a:prstClr val="black"/>
              </a:solidFill>
              <a:latin typeface="Calibri"/>
            </a:endParaRPr>
          </a:p>
        </p:txBody>
      </p:sp>
    </p:spTree>
    <p:extLst>
      <p:ext uri="{BB962C8B-B14F-4D97-AF65-F5344CB8AC3E}">
        <p14:creationId xmlns:p14="http://schemas.microsoft.com/office/powerpoint/2010/main" val="2920462927"/>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Here is a sample of a full-fledged spark-submit example.  </a:t>
            </a:r>
          </a:p>
          <a:p>
            <a:pPr eaLnBrk="1" hangingPunct="1">
              <a:spcBef>
                <a:spcPct val="0"/>
              </a:spcBef>
            </a:pPr>
            <a:endParaRPr lang="en-US" dirty="0">
              <a:latin typeface="Calibri" charset="0"/>
            </a:endParaRPr>
          </a:p>
          <a:p>
            <a:pPr eaLnBrk="1" hangingPunct="1">
              <a:spcBef>
                <a:spcPct val="0"/>
              </a:spcBef>
            </a:pPr>
            <a:r>
              <a:rPr lang="en-US" dirty="0">
                <a:latin typeface="Calibri" charset="0"/>
              </a:rPr>
              <a:t>**Note the PYSPARK_PYTHON is</a:t>
            </a:r>
            <a:r>
              <a:rPr lang="en-US" baseline="0" dirty="0">
                <a:latin typeface="Calibri" charset="0"/>
              </a:rPr>
              <a:t> not </a:t>
            </a:r>
            <a:r>
              <a:rPr lang="en-US" dirty="0">
                <a:latin typeface="Calibri" charset="0"/>
              </a:rPr>
              <a:t>specified here for brevity, but it would be a good idea to include this in all submissions where there might be a conflict</a:t>
            </a:r>
            <a:r>
              <a:rPr lang="en-US" baseline="0" dirty="0">
                <a:latin typeface="Calibri" charset="0"/>
              </a:rPr>
              <a:t> on Python versioning</a:t>
            </a:r>
            <a:r>
              <a:rPr lang="en-US" dirty="0">
                <a:latin typeface="Calibri" charset="0"/>
              </a:rPr>
              <a:t>.</a:t>
            </a:r>
          </a:p>
          <a:p>
            <a:pPr eaLnBrk="1" hangingPunct="1">
              <a:spcBef>
                <a:spcPct val="0"/>
              </a:spcBef>
            </a:pPr>
            <a:endParaRPr lang="en-US" dirty="0">
              <a:latin typeface="Calibri" charset="0"/>
            </a:endParaRPr>
          </a:p>
          <a:p>
            <a:pPr eaLnBrk="1" hangingPunct="1">
              <a:spcBef>
                <a:spcPct val="0"/>
              </a:spcBef>
            </a:pPr>
            <a:r>
              <a:rPr lang="en-US" dirty="0">
                <a:latin typeface="Courier New" charset="0"/>
                <a:cs typeface="Courier New" charset="0"/>
              </a:rPr>
              <a:t>spark-submit --master yarn-cluster --num-executors 4 \</a:t>
            </a:r>
          </a:p>
          <a:p>
            <a:pPr eaLnBrk="1" hangingPunct="1">
              <a:spcBef>
                <a:spcPct val="0"/>
              </a:spcBef>
            </a:pPr>
            <a:r>
              <a:rPr lang="en-US" dirty="0">
                <a:latin typeface="Courier New" charset="0"/>
                <a:cs typeface="Courier New" charset="0"/>
              </a:rPr>
              <a:t>--executor-memory 8g /user/root/sparkDemo.py \</a:t>
            </a:r>
          </a:p>
          <a:p>
            <a:pPr eaLnBrk="1" hangingPunct="1">
              <a:spcBef>
                <a:spcPct val="0"/>
              </a:spcBef>
            </a:pPr>
            <a:r>
              <a:rPr lang="en-US" dirty="0">
                <a:latin typeface="Courier New" charset="0"/>
                <a:cs typeface="Courier New" charset="0"/>
              </a:rPr>
              <a:t>/home/username/</a:t>
            </a:r>
            <a:r>
              <a:rPr lang="en-US" dirty="0" err="1">
                <a:latin typeface="Courier New" charset="0"/>
                <a:cs typeface="Courier New" charset="0"/>
              </a:rPr>
              <a:t>input.json</a:t>
            </a:r>
            <a:r>
              <a:rPr lang="en-US" dirty="0">
                <a:latin typeface="Courier New" charset="0"/>
                <a:cs typeface="Courier New" charset="0"/>
              </a:rPr>
              <a:t> /home/username/</a:t>
            </a:r>
            <a:r>
              <a:rPr lang="en-US" dirty="0" err="1">
                <a:latin typeface="Courier New" charset="0"/>
                <a:cs typeface="Courier New" charset="0"/>
              </a:rPr>
              <a:t>output.orc</a:t>
            </a:r>
            <a:endParaRPr lang="en-US" dirty="0">
              <a:latin typeface="Courier New" charset="0"/>
              <a:cs typeface="Courier New" charset="0"/>
            </a:endParaRPr>
          </a:p>
          <a:p>
            <a:pPr eaLnBrk="1" hangingPunct="1">
              <a:spcBef>
                <a:spcPct val="0"/>
              </a:spcBef>
            </a:pPr>
            <a:endParaRPr lang="en-US" dirty="0">
              <a:latin typeface="Courier New" charset="0"/>
              <a:cs typeface="Courier New" charset="0"/>
            </a:endParaRPr>
          </a:p>
          <a:p>
            <a:pPr eaLnBrk="1" hangingPunct="1">
              <a:spcBef>
                <a:spcPct val="0"/>
              </a:spcBef>
            </a:pPr>
            <a:r>
              <a:rPr lang="en-US" dirty="0">
                <a:latin typeface="Courier New" charset="0"/>
                <a:cs typeface="Courier New" charset="0"/>
              </a:rPr>
              <a:t>In the example above, the application is being submitted to YARN in the yarn-cluster mode.  We're requesting four executors, each with 8GB of memory.  The application being</a:t>
            </a:r>
            <a:r>
              <a:rPr lang="en-US" baseline="0" dirty="0">
                <a:latin typeface="Courier New" charset="0"/>
                <a:cs typeface="Courier New" charset="0"/>
              </a:rPr>
              <a:t> </a:t>
            </a:r>
            <a:r>
              <a:rPr lang="en-US" dirty="0">
                <a:latin typeface="Courier New" charset="0"/>
                <a:cs typeface="Courier New" charset="0"/>
              </a:rPr>
              <a:t>submitted is /user/username/sparkDemo.py which is being passed two arguments -- an input file and an output file.</a:t>
            </a:r>
          </a:p>
          <a:p>
            <a:pPr eaLnBrk="1" hangingPunct="1">
              <a:spcBef>
                <a:spcPct val="0"/>
              </a:spcBef>
            </a:pPr>
            <a:endParaRPr lang="en-US" dirty="0">
              <a:latin typeface="Calibri" charset="0"/>
            </a:endParaRPr>
          </a:p>
        </p:txBody>
      </p:sp>
      <p:sp>
        <p:nvSpPr>
          <p:cNvPr id="409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98017B7F-0645-D347-8DEF-256E5D80B910}" type="slidenum">
              <a:rPr lang="en-US" sz="1200">
                <a:solidFill>
                  <a:prstClr val="black"/>
                </a:solidFill>
                <a:latin typeface="Calibri" charset="0"/>
              </a:rPr>
              <a:pPr eaLnBrk="1" fontAlgn="base" hangingPunct="1">
                <a:spcBef>
                  <a:spcPct val="0"/>
                </a:spcBef>
                <a:spcAft>
                  <a:spcPct val="0"/>
                </a:spcAft>
              </a:pPr>
              <a:t>341</a:t>
            </a:fld>
            <a:endParaRPr lang="en-US" sz="1200" dirty="0">
              <a:solidFill>
                <a:prstClr val="black"/>
              </a:solidFill>
              <a:latin typeface="Calibri" charset="0"/>
            </a:endParaRPr>
          </a:p>
        </p:txBody>
      </p:sp>
    </p:spTree>
    <p:extLst>
      <p:ext uri="{BB962C8B-B14F-4D97-AF65-F5344CB8AC3E}">
        <p14:creationId xmlns:p14="http://schemas.microsoft.com/office/powerpoint/2010/main" val="3966617740"/>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342</a:t>
            </a:fld>
            <a:endParaRPr lang="en-US"/>
          </a:p>
        </p:txBody>
      </p:sp>
    </p:spTree>
    <p:extLst>
      <p:ext uri="{BB962C8B-B14F-4D97-AF65-F5344CB8AC3E}">
        <p14:creationId xmlns:p14="http://schemas.microsoft.com/office/powerpoint/2010/main" val="3491796167"/>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dirty="0">
                <a:ea typeface="+mn-ea"/>
                <a:cs typeface="+mn-cs"/>
              </a:rPr>
              <a:t>Spark applications present an opportunity to set several configurations more than once.  Here is the priority in which they are taken:</a:t>
            </a:r>
          </a:p>
          <a:p>
            <a:pPr eaLnBrk="1" fontAlgn="auto" hangingPunct="1">
              <a:spcBef>
                <a:spcPts val="0"/>
              </a:spcBef>
              <a:spcAft>
                <a:spcPts val="0"/>
              </a:spcAft>
              <a:defRPr/>
            </a:pPr>
            <a:endParaRPr lang="en-US" dirty="0">
              <a:ea typeface="+mn-ea"/>
              <a:cs typeface="+mn-cs"/>
            </a:endParaRPr>
          </a:p>
          <a:p>
            <a:pPr eaLnBrk="1" fontAlgn="auto" hangingPunct="1">
              <a:spcBef>
                <a:spcPts val="0"/>
              </a:spcBef>
              <a:spcAft>
                <a:spcPts val="0"/>
              </a:spcAft>
              <a:defRPr/>
            </a:pPr>
            <a:r>
              <a:rPr lang="en-US" dirty="0">
                <a:ea typeface="+mn-ea"/>
                <a:cs typeface="+mn-cs"/>
              </a:rPr>
              <a:t>From highest to least priority</a:t>
            </a:r>
          </a:p>
          <a:p>
            <a:pPr marL="457200" indent="-457200" eaLnBrk="1" fontAlgn="auto" hangingPunct="1">
              <a:spcBef>
                <a:spcPts val="0"/>
              </a:spcBef>
              <a:spcAft>
                <a:spcPts val="0"/>
              </a:spcAft>
              <a:buFont typeface="+mj-lt"/>
              <a:buAutoNum type="arabicPeriod"/>
              <a:defRPr/>
            </a:pPr>
            <a:r>
              <a:rPr lang="en-US" dirty="0">
                <a:ea typeface="+mn-ea"/>
                <a:cs typeface="+mn-cs"/>
              </a:rPr>
              <a:t>Set inside the application</a:t>
            </a:r>
          </a:p>
          <a:p>
            <a:pPr marL="457200" indent="-457200" eaLnBrk="1" fontAlgn="auto" hangingPunct="1">
              <a:spcBef>
                <a:spcPts val="0"/>
              </a:spcBef>
              <a:spcAft>
                <a:spcPts val="0"/>
              </a:spcAft>
              <a:buFont typeface="+mj-lt"/>
              <a:buAutoNum type="arabicPeriod"/>
              <a:defRPr/>
            </a:pPr>
            <a:r>
              <a:rPr lang="en-US" dirty="0">
                <a:ea typeface="+mn-ea"/>
                <a:cs typeface="+mn-cs"/>
              </a:rPr>
              <a:t>Set at runtime</a:t>
            </a:r>
          </a:p>
          <a:p>
            <a:pPr marL="457200" indent="-457200" eaLnBrk="1" fontAlgn="auto" hangingPunct="1">
              <a:spcBef>
                <a:spcPts val="0"/>
              </a:spcBef>
              <a:spcAft>
                <a:spcPts val="0"/>
              </a:spcAft>
              <a:buFont typeface="+mj-lt"/>
              <a:buAutoNum type="arabicPeriod"/>
              <a:defRPr/>
            </a:pPr>
            <a:r>
              <a:rPr lang="en-US" dirty="0">
                <a:ea typeface="+mn-ea"/>
                <a:cs typeface="+mn-cs"/>
              </a:rPr>
              <a:t>Set in a configuration file passed to the application</a:t>
            </a:r>
          </a:p>
          <a:p>
            <a:pPr marL="457200" indent="-457200" eaLnBrk="1" fontAlgn="auto" hangingPunct="1">
              <a:spcBef>
                <a:spcPts val="0"/>
              </a:spcBef>
              <a:spcAft>
                <a:spcPts val="0"/>
              </a:spcAft>
              <a:buFont typeface="+mj-lt"/>
              <a:buAutoNum type="arabicPeriod"/>
              <a:defRPr/>
            </a:pPr>
            <a:r>
              <a:rPr lang="en-US" dirty="0">
                <a:ea typeface="+mn-ea"/>
                <a:cs typeface="+mn-cs"/>
              </a:rPr>
              <a:t>Spark installation defaults located at /etc/spark/conf/spark-defaults.conf</a:t>
            </a:r>
          </a:p>
          <a:p>
            <a:pPr eaLnBrk="1" fontAlgn="auto" hangingPunct="1">
              <a:spcBef>
                <a:spcPts val="0"/>
              </a:spcBef>
              <a:spcAft>
                <a:spcPts val="0"/>
              </a:spcAft>
              <a:buFont typeface="+mj-lt"/>
              <a:buNone/>
              <a:defRPr/>
            </a:pPr>
            <a:endParaRPr lang="en-US" dirty="0">
              <a:ea typeface="+mn-ea"/>
              <a:cs typeface="+mn-cs"/>
            </a:endParaRPr>
          </a:p>
          <a:p>
            <a:pPr marL="0" marR="0" lvl="2" indent="0" algn="l" defTabSz="914400" rtl="0" eaLnBrk="1" fontAlgn="auto" latinLnBrk="0" hangingPunct="1">
              <a:lnSpc>
                <a:spcPct val="100000"/>
              </a:lnSpc>
              <a:spcBef>
                <a:spcPts val="0"/>
              </a:spcBef>
              <a:spcAft>
                <a:spcPts val="0"/>
              </a:spcAft>
              <a:buClrTx/>
              <a:buSzTx/>
              <a:buFont typeface="+mj-lt"/>
              <a:buNone/>
              <a:tabLst/>
              <a:defRPr/>
            </a:pPr>
            <a:r>
              <a:rPr lang="en-US" dirty="0"/>
              <a:t>These can be seen in the documentation at </a:t>
            </a:r>
            <a:r>
              <a:rPr lang="en-US" dirty="0">
                <a:latin typeface="Courier New"/>
                <a:cs typeface="Courier New"/>
              </a:rPr>
              <a:t>spark.apache.org</a:t>
            </a:r>
          </a:p>
          <a:p>
            <a:pPr eaLnBrk="1" fontAlgn="auto" hangingPunct="1">
              <a:spcBef>
                <a:spcPts val="0"/>
              </a:spcBef>
              <a:spcAft>
                <a:spcPts val="0"/>
              </a:spcAft>
              <a:buFont typeface="+mj-lt"/>
              <a:buNone/>
              <a:defRPr/>
            </a:pPr>
            <a:endParaRPr lang="en-US" dirty="0">
              <a:ea typeface="+mn-ea"/>
              <a:cs typeface="+mn-cs"/>
            </a:endParaRPr>
          </a:p>
          <a:p>
            <a:pPr eaLnBrk="1" fontAlgn="auto" hangingPunct="1">
              <a:spcBef>
                <a:spcPts val="0"/>
              </a:spcBef>
              <a:spcAft>
                <a:spcPts val="0"/>
              </a:spcAft>
              <a:buFont typeface="+mj-lt"/>
              <a:buNone/>
              <a:defRPr/>
            </a:pPr>
            <a:r>
              <a:rPr lang="en-US" dirty="0">
                <a:ea typeface="+mn-ea"/>
                <a:cs typeface="+mn-cs"/>
              </a:rPr>
              <a:t>Because of this, setting as little in the application is best practice, with the exception of a few configurations. Pass the rest in at runtime or in a configuration file.</a:t>
            </a:r>
          </a:p>
        </p:txBody>
      </p:sp>
      <p:sp>
        <p:nvSpPr>
          <p:cNvPr id="6041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679EB6F1-5D05-ED48-9136-DF642AC9316C}" type="slidenum">
              <a:rPr lang="en-US" sz="1200">
                <a:solidFill>
                  <a:prstClr val="black"/>
                </a:solidFill>
                <a:latin typeface="Calibri" charset="0"/>
              </a:rPr>
              <a:pPr eaLnBrk="1" fontAlgn="base" hangingPunct="1">
                <a:spcBef>
                  <a:spcPct val="0"/>
                </a:spcBef>
                <a:spcAft>
                  <a:spcPct val="0"/>
                </a:spcAft>
              </a:pPr>
              <a:t>343</a:t>
            </a:fld>
            <a:endParaRPr lang="en-US" sz="1200" dirty="0">
              <a:solidFill>
                <a:prstClr val="black"/>
              </a:solidFill>
              <a:latin typeface="Calibri" charset="0"/>
            </a:endParaRPr>
          </a:p>
        </p:txBody>
      </p:sp>
    </p:spTree>
    <p:extLst>
      <p:ext uri="{BB962C8B-B14F-4D97-AF65-F5344CB8AC3E}">
        <p14:creationId xmlns:p14="http://schemas.microsoft.com/office/powerpoint/2010/main" val="164472429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There are several very common, important runtime configurations that the developer will typically need to set,</a:t>
            </a:r>
            <a:r>
              <a:rPr lang="en-US" baseline="0" dirty="0">
                <a:latin typeface="Calibri" charset="0"/>
              </a:rPr>
              <a:t> contained in the examples below:</a:t>
            </a:r>
            <a:br>
              <a:rPr lang="en-US" dirty="0">
                <a:latin typeface="Calibri" charset="0"/>
              </a:rPr>
            </a:br>
            <a:endParaRPr lang="en-US" dirty="0">
              <a:latin typeface="Calibri" charset="0"/>
            </a:endParaRPr>
          </a:p>
          <a:p>
            <a:pPr eaLnBrk="1" hangingPunct="1">
              <a:spcBef>
                <a:spcPct val="0"/>
              </a:spcBef>
            </a:pPr>
            <a:r>
              <a:rPr lang="en-US" dirty="0">
                <a:latin typeface="Calibri" charset="0"/>
              </a:rPr>
              <a:t>Configurations with keywords</a:t>
            </a:r>
          </a:p>
          <a:p>
            <a:pPr marL="228600" lvl="1" eaLnBrk="1" hangingPunct="1">
              <a:spcBef>
                <a:spcPct val="0"/>
              </a:spcBef>
            </a:pPr>
            <a:r>
              <a:rPr lang="en-US" dirty="0">
                <a:latin typeface="Calibri" charset="0"/>
              </a:rPr>
              <a:t>--num-executors 20</a:t>
            </a:r>
          </a:p>
          <a:p>
            <a:pPr marL="228600" lvl="1" eaLnBrk="1" hangingPunct="1">
              <a:spcBef>
                <a:spcPct val="0"/>
              </a:spcBef>
            </a:pPr>
            <a:r>
              <a:rPr lang="en-US" dirty="0">
                <a:latin typeface="Calibri" charset="0"/>
              </a:rPr>
              <a:t>--executor-mem 8g</a:t>
            </a:r>
          </a:p>
          <a:p>
            <a:pPr marL="228600" lvl="1" eaLnBrk="1" hangingPunct="1">
              <a:spcBef>
                <a:spcPct val="0"/>
              </a:spcBef>
            </a:pPr>
            <a:r>
              <a:rPr lang="en-US" dirty="0">
                <a:latin typeface="Calibri" charset="0"/>
              </a:rPr>
              <a:t>--executor-cores 2</a:t>
            </a:r>
          </a:p>
          <a:p>
            <a:pPr marL="228600" lvl="1" eaLnBrk="1" hangingPunct="1">
              <a:spcBef>
                <a:spcPct val="0"/>
              </a:spcBef>
            </a:pPr>
            <a:r>
              <a:rPr lang="en-US" dirty="0">
                <a:latin typeface="Calibri" charset="0"/>
              </a:rPr>
              <a:t>--master yarn-client</a:t>
            </a:r>
          </a:p>
          <a:p>
            <a:pPr marL="228600" lvl="1" eaLnBrk="1" hangingPunct="1">
              <a:spcBef>
                <a:spcPct val="0"/>
              </a:spcBef>
            </a:pPr>
            <a:r>
              <a:rPr lang="en-US" dirty="0">
                <a:latin typeface="Calibri" charset="0"/>
              </a:rPr>
              <a:t>--driver-memory 1g</a:t>
            </a:r>
          </a:p>
          <a:p>
            <a:pPr eaLnBrk="1" hangingPunct="1">
              <a:spcBef>
                <a:spcPct val="0"/>
              </a:spcBef>
            </a:pPr>
            <a:endParaRPr lang="en-US" dirty="0">
              <a:latin typeface="Calibri" charset="0"/>
            </a:endParaRPr>
          </a:p>
          <a:p>
            <a:pPr eaLnBrk="1" hangingPunct="1">
              <a:spcBef>
                <a:spcPct val="0"/>
              </a:spcBef>
            </a:pPr>
            <a:r>
              <a:rPr lang="en-US" dirty="0">
                <a:latin typeface="Calibri" charset="0"/>
              </a:rPr>
              <a:t>Configurations set using --</a:t>
            </a:r>
            <a:r>
              <a:rPr lang="en-US" dirty="0" err="1">
                <a:latin typeface="Calibri" charset="0"/>
              </a:rPr>
              <a:t>conf</a:t>
            </a:r>
            <a:r>
              <a:rPr lang="en-US" dirty="0">
                <a:latin typeface="Calibri" charset="0"/>
              </a:rPr>
              <a:t> key=val</a:t>
            </a:r>
          </a:p>
          <a:p>
            <a:pPr marL="228600" lvl="1" eaLnBrk="1" hangingPunct="1">
              <a:spcBef>
                <a:spcPct val="0"/>
              </a:spcBef>
            </a:pPr>
            <a:r>
              <a:rPr lang="en-US" dirty="0">
                <a:latin typeface="Calibri" charset="0"/>
              </a:rPr>
              <a:t>spark.shuffle.memoryFraction</a:t>
            </a:r>
          </a:p>
          <a:p>
            <a:pPr marL="228600" lvl="1" eaLnBrk="1" hangingPunct="1">
              <a:spcBef>
                <a:spcPct val="0"/>
              </a:spcBef>
            </a:pPr>
            <a:r>
              <a:rPr lang="en-US" dirty="0">
                <a:latin typeface="Calibri" charset="0"/>
              </a:rPr>
              <a:t>spark.storage.memoryFraction</a:t>
            </a:r>
          </a:p>
          <a:p>
            <a:pPr marL="228600" lvl="1" eaLnBrk="1" hangingPunct="1">
              <a:spcBef>
                <a:spcPct val="0"/>
              </a:spcBef>
            </a:pPr>
            <a:r>
              <a:rPr lang="en-US" dirty="0">
                <a:latin typeface="Calibri" charset="0"/>
              </a:rPr>
              <a:t>spark.default.parallelism</a:t>
            </a:r>
          </a:p>
          <a:p>
            <a:pPr marL="228600" lvl="1" eaLnBrk="1" hangingPunct="1">
              <a:spcBef>
                <a:spcPct val="0"/>
              </a:spcBef>
            </a:pPr>
            <a:r>
              <a:rPr lang="en-US" dirty="0">
                <a:latin typeface="Calibri" charset="0"/>
              </a:rPr>
              <a:t>spark.speculation</a:t>
            </a:r>
          </a:p>
          <a:p>
            <a:pPr eaLnBrk="1" hangingPunct="1">
              <a:spcBef>
                <a:spcPct val="0"/>
              </a:spcBef>
            </a:pPr>
            <a:endParaRPr lang="en-US" dirty="0">
              <a:latin typeface="Calibri" charset="0"/>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992CA810-4209-CD4F-8922-F4FAB99F0E16}" type="slidenum">
              <a:rPr lang="en-US" sz="1200">
                <a:solidFill>
                  <a:prstClr val="black"/>
                </a:solidFill>
                <a:latin typeface="Calibri" charset="0"/>
              </a:rPr>
              <a:pPr eaLnBrk="1" fontAlgn="base" hangingPunct="1">
                <a:spcBef>
                  <a:spcPct val="0"/>
                </a:spcBef>
                <a:spcAft>
                  <a:spcPct val="0"/>
                </a:spcAft>
              </a:pPr>
              <a:t>344</a:t>
            </a:fld>
            <a:endParaRPr lang="en-US" sz="1200" dirty="0">
              <a:solidFill>
                <a:prstClr val="black"/>
              </a:solidFill>
              <a:latin typeface="Calibri" charset="0"/>
            </a:endParaRPr>
          </a:p>
        </p:txBody>
      </p:sp>
    </p:spTree>
    <p:extLst>
      <p:ext uri="{BB962C8B-B14F-4D97-AF65-F5344CB8AC3E}">
        <p14:creationId xmlns:p14="http://schemas.microsoft.com/office/powerpoint/2010/main" val="2368349540"/>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45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As mentioned in the Performance Tuning lesson, an important configuration to set in the application is to specify the use of the Kryo serializer.   Also, </a:t>
            </a:r>
            <a:r>
              <a:rPr lang="en-US" altLang="ja-JP" dirty="0">
                <a:latin typeface="Calibri" charset="0"/>
              </a:rPr>
              <a:t>register any custom classes that are used if the application is not</a:t>
            </a:r>
            <a:r>
              <a:rPr lang="en-US" altLang="ja-JP" baseline="0" dirty="0">
                <a:latin typeface="Calibri" charset="0"/>
              </a:rPr>
              <a:t> using Python. Python uses its own Pickle </a:t>
            </a:r>
            <a:r>
              <a:rPr lang="en-US" altLang="ja-JP" baseline="0" dirty="0" err="1">
                <a:latin typeface="Calibri" charset="0"/>
              </a:rPr>
              <a:t>serializer</a:t>
            </a:r>
            <a:r>
              <a:rPr lang="en-US" altLang="ja-JP" baseline="0" dirty="0">
                <a:latin typeface="Calibri" charset="0"/>
              </a:rPr>
              <a:t> for Python objects, but can use </a:t>
            </a:r>
            <a:r>
              <a:rPr lang="en-US" altLang="ja-JP" baseline="0" dirty="0" err="1">
                <a:latin typeface="Calibri" charset="0"/>
              </a:rPr>
              <a:t>Kryo</a:t>
            </a:r>
            <a:r>
              <a:rPr lang="en-US" altLang="ja-JP" baseline="0" dirty="0">
                <a:latin typeface="Calibri" charset="0"/>
              </a:rPr>
              <a:t> for JVM objects that will be created when using Spark SQL.</a:t>
            </a:r>
            <a:endParaRPr lang="en-US" altLang="ja-JP"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Setting speculative execution to true is also usually a good idea. This monitors tasks</a:t>
            </a:r>
            <a:r>
              <a:rPr lang="en-US" baseline="0" dirty="0">
                <a:latin typeface="Calibri" charset="0"/>
              </a:rPr>
              <a:t> and compares them across their narrow operation counterparts</a:t>
            </a:r>
            <a:r>
              <a:rPr lang="en-US" dirty="0">
                <a:latin typeface="Calibri" charset="0"/>
              </a:rPr>
              <a:t>.  I</a:t>
            </a:r>
            <a:r>
              <a:rPr lang="en-US" baseline="0" dirty="0">
                <a:latin typeface="Calibri" charset="0"/>
              </a:rPr>
              <a:t>f one or more tasks are running slowly compared to other partitions in a stage, they will be re-launched.</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Here is an example of setting both</a:t>
            </a:r>
            <a:r>
              <a:rPr lang="en-US" baseline="0" dirty="0">
                <a:latin typeface="Calibri" charset="0"/>
              </a:rPr>
              <a:t> </a:t>
            </a:r>
            <a:r>
              <a:rPr lang="en-US" dirty="0">
                <a:latin typeface="Calibri" charset="0"/>
              </a:rPr>
              <a:t>the Kryo serializer</a:t>
            </a:r>
            <a:r>
              <a:rPr lang="en-US" baseline="0" dirty="0">
                <a:latin typeface="Calibri" charset="0"/>
              </a:rPr>
              <a:t> and speculative execution:</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ourier New" charset="0"/>
                <a:cs typeface="Courier New" charset="0"/>
              </a:rPr>
              <a:t>	conf = SparkConf()</a:t>
            </a:r>
          </a:p>
          <a:p>
            <a:pPr eaLnBrk="1" hangingPunct="1">
              <a:spcBef>
                <a:spcPct val="0"/>
              </a:spcBef>
            </a:pPr>
            <a:r>
              <a:rPr lang="en-US" dirty="0">
                <a:latin typeface="Courier New" charset="0"/>
                <a:cs typeface="Courier New" charset="0"/>
              </a:rPr>
              <a:t>	conf.set('spark.serializer',</a:t>
            </a:r>
          </a:p>
          <a:p>
            <a:pPr eaLnBrk="1" hangingPunct="1">
              <a:spcBef>
                <a:spcPct val="0"/>
              </a:spcBef>
            </a:pPr>
            <a:r>
              <a:rPr lang="en-US" dirty="0">
                <a:latin typeface="Courier New" charset="0"/>
                <a:cs typeface="Courier New" charset="0"/>
              </a:rPr>
              <a:t>		'org.apache.spark.serializer.KryoSerializer’)</a:t>
            </a:r>
          </a:p>
          <a:p>
            <a:pPr eaLnBrk="1" hangingPunct="1">
              <a:spcBef>
                <a:spcPct val="0"/>
              </a:spcBef>
            </a:pPr>
            <a:r>
              <a:rPr lang="en-US" dirty="0">
                <a:latin typeface="Courier New" charset="0"/>
                <a:cs typeface="Courier New" charset="0"/>
              </a:rPr>
              <a:t>	conf.set('spark.speculation','true')</a:t>
            </a:r>
          </a:p>
          <a:p>
            <a:pPr eaLnBrk="1" hangingPunct="1">
              <a:spcBef>
                <a:spcPct val="0"/>
              </a:spcBef>
            </a:pPr>
            <a:endParaRPr lang="en-US" dirty="0">
              <a:latin typeface="Calibri" charset="0"/>
            </a:endParaRPr>
          </a:p>
          <a:p>
            <a:pPr eaLnBrk="1" hangingPunct="1">
              <a:spcBef>
                <a:spcPct val="0"/>
              </a:spcBef>
            </a:pPr>
            <a:r>
              <a:rPr lang="en-US" dirty="0">
                <a:latin typeface="Calibri" charset="0"/>
              </a:rPr>
              <a:t>To register a class with </a:t>
            </a:r>
            <a:r>
              <a:rPr lang="en-US" dirty="0" err="1">
                <a:latin typeface="Calibri" charset="0"/>
              </a:rPr>
              <a:t>Kryo</a:t>
            </a:r>
            <a:r>
              <a:rPr lang="en-US" dirty="0">
                <a:latin typeface="Calibri" charset="0"/>
              </a:rPr>
              <a:t> in </a:t>
            </a:r>
            <a:r>
              <a:rPr lang="en-US" dirty="0" err="1">
                <a:latin typeface="Calibri" charset="0"/>
              </a:rPr>
              <a:t>Scala</a:t>
            </a:r>
            <a:r>
              <a:rPr lang="en-US" dirty="0">
                <a:latin typeface="Calibri" charset="0"/>
              </a:rPr>
              <a:t> use the following.</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	</a:t>
            </a:r>
            <a:r>
              <a:rPr lang="en-US" baseline="0" dirty="0" err="1">
                <a:latin typeface="Calibri" charset="0"/>
              </a:rPr>
              <a:t>val</a:t>
            </a:r>
            <a:r>
              <a:rPr lang="en-US" baseline="0" dirty="0">
                <a:latin typeface="Calibri" charset="0"/>
              </a:rPr>
              <a:t> </a:t>
            </a:r>
            <a:r>
              <a:rPr lang="en-US" baseline="0" dirty="0" err="1">
                <a:latin typeface="Calibri" charset="0"/>
              </a:rPr>
              <a:t>kryo</a:t>
            </a:r>
            <a:r>
              <a:rPr lang="en-US" baseline="0" dirty="0">
                <a:latin typeface="Calibri" charset="0"/>
              </a:rPr>
              <a:t> = </a:t>
            </a:r>
            <a:r>
              <a:rPr lang="en-US" baseline="0" dirty="0" err="1">
                <a:latin typeface="Calibri" charset="0"/>
              </a:rPr>
              <a:t>Kryo</a:t>
            </a:r>
            <a:r>
              <a:rPr lang="en-US" baseline="0" dirty="0">
                <a:latin typeface="Calibri" charset="0"/>
              </a:rPr>
              <a:t>()</a:t>
            </a:r>
          </a:p>
          <a:p>
            <a:pPr eaLnBrk="1" hangingPunct="1">
              <a:spcBef>
                <a:spcPct val="0"/>
              </a:spcBef>
            </a:pPr>
            <a:r>
              <a:rPr lang="en-US" dirty="0">
                <a:latin typeface="Calibri" charset="0"/>
              </a:rPr>
              <a:t>	</a:t>
            </a:r>
            <a:r>
              <a:rPr lang="en-US" dirty="0" err="1">
                <a:latin typeface="Calibri" charset="0"/>
              </a:rPr>
              <a:t>kryo.register</a:t>
            </a:r>
            <a:r>
              <a:rPr lang="en-US" dirty="0">
                <a:latin typeface="Calibri" charset="0"/>
              </a:rPr>
              <a:t>( </a:t>
            </a:r>
            <a:r>
              <a:rPr lang="en-US" dirty="0" err="1">
                <a:latin typeface="Calibri" charset="0"/>
              </a:rPr>
              <a:t>classOf</a:t>
            </a:r>
            <a:r>
              <a:rPr lang="en-US" dirty="0">
                <a:latin typeface="Calibri" charset="0"/>
              </a:rPr>
              <a:t>[ Array[ </a:t>
            </a:r>
            <a:r>
              <a:rPr lang="en-US" dirty="0" err="1">
                <a:latin typeface="Calibri" charset="0"/>
              </a:rPr>
              <a:t>MyClass</a:t>
            </a:r>
            <a:r>
              <a:rPr lang="en-US" dirty="0">
                <a:latin typeface="Calibri" charset="0"/>
              </a:rPr>
              <a:t>[_]</a:t>
            </a:r>
            <a:r>
              <a:rPr lang="en-US" baseline="0" dirty="0">
                <a:latin typeface="Calibri" charset="0"/>
              </a:rPr>
              <a:t> ] ] )</a:t>
            </a:r>
          </a:p>
        </p:txBody>
      </p:sp>
      <p:sp>
        <p:nvSpPr>
          <p:cNvPr id="6451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fld id="{567B677D-20F1-BD4E-8771-13B3B1C85A0D}" type="slidenum">
              <a:rPr lang="en-US" sz="1200">
                <a:solidFill>
                  <a:prstClr val="black"/>
                </a:solidFill>
                <a:latin typeface="Calibri" charset="0"/>
              </a:rPr>
              <a:pPr eaLnBrk="1" fontAlgn="base" hangingPunct="1">
                <a:spcBef>
                  <a:spcPct val="0"/>
                </a:spcBef>
                <a:spcAft>
                  <a:spcPct val="0"/>
                </a:spcAft>
              </a:pPr>
              <a:t>345</a:t>
            </a:fld>
            <a:endParaRPr lang="en-US" sz="1200" dirty="0">
              <a:solidFill>
                <a:prstClr val="black"/>
              </a:solidFill>
              <a:latin typeface="Calibri" charset="0"/>
            </a:endParaRPr>
          </a:p>
        </p:txBody>
      </p:sp>
    </p:spTree>
    <p:extLst>
      <p:ext uri="{BB962C8B-B14F-4D97-AF65-F5344CB8AC3E}">
        <p14:creationId xmlns:p14="http://schemas.microsoft.com/office/powerpoint/2010/main" val="2213744960"/>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346</a:t>
            </a:fld>
            <a:endParaRPr lang="en-US" dirty="0"/>
          </a:p>
        </p:txBody>
      </p:sp>
    </p:spTree>
    <p:extLst>
      <p:ext uri="{BB962C8B-B14F-4D97-AF65-F5344CB8AC3E}">
        <p14:creationId xmlns:p14="http://schemas.microsoft.com/office/powerpoint/2010/main" val="820739787"/>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347</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228600" indent="-228600" eaLnBrk="1" hangingPunct="1">
              <a:spcBef>
                <a:spcPct val="0"/>
              </a:spcBef>
              <a:buFont typeface="Calibri" charset="0"/>
              <a:buAutoNum type="arabicPeriod"/>
            </a:pPr>
            <a:r>
              <a:rPr lang="en-US" dirty="0">
                <a:latin typeface="Calibri" charset="0"/>
              </a:rPr>
              <a:t>The developer must import the SparkContext, SparkConf libraries, create the main program, create a SparkConf and a SparkContext, and stop the SparkContext at the end of the application.</a:t>
            </a:r>
          </a:p>
          <a:p>
            <a:pPr marL="228600" indent="-228600" eaLnBrk="1" hangingPunct="1">
              <a:spcBef>
                <a:spcPct val="0"/>
              </a:spcBef>
              <a:buFont typeface="Calibri" charset="0"/>
              <a:buAutoNum type="arabicPeriod"/>
            </a:pPr>
            <a:r>
              <a:rPr lang="en-US" dirty="0">
                <a:latin typeface="Calibri" charset="0"/>
              </a:rPr>
              <a:t>yarn-client and yarn-cluster are the two yarn submission options</a:t>
            </a:r>
          </a:p>
          <a:p>
            <a:pPr marL="228600" indent="-228600" eaLnBrk="1" hangingPunct="1">
              <a:spcBef>
                <a:spcPct val="0"/>
              </a:spcBef>
              <a:buFont typeface="Calibri" charset="0"/>
              <a:buAutoNum type="arabicPeriod"/>
            </a:pPr>
            <a:r>
              <a:rPr lang="en-US" dirty="0">
                <a:latin typeface="Calibri" charset="0"/>
              </a:rPr>
              <a:t>The difference between yarn-client and yarn-cluster is where the driver and SparkContext reside.  The driver and context reside on the client in yarn-client, and in the application master in yarn-cluster.</a:t>
            </a:r>
          </a:p>
          <a:p>
            <a:pPr marL="228600" indent="-228600" eaLnBrk="1" hangingPunct="1">
              <a:spcBef>
                <a:spcPct val="0"/>
              </a:spcBef>
              <a:buFont typeface="Calibri" charset="0"/>
              <a:buAutoNum type="arabicPeriod"/>
            </a:pPr>
            <a:r>
              <a:rPr lang="en-US" dirty="0">
                <a:latin typeface="Calibri" charset="0"/>
              </a:rPr>
              <a:t>Settings</a:t>
            </a:r>
            <a:r>
              <a:rPr lang="en-US" baseline="0" dirty="0">
                <a:latin typeface="Calibri" charset="0"/>
              </a:rPr>
              <a:t> configured inside the application</a:t>
            </a:r>
          </a:p>
          <a:p>
            <a:pPr marL="228600" indent="-228600" eaLnBrk="1" hangingPunct="1">
              <a:spcBef>
                <a:spcPct val="0"/>
              </a:spcBef>
              <a:buFont typeface="Calibri" charset="0"/>
              <a:buAutoNum type="arabicPeriod"/>
            </a:pPr>
            <a:r>
              <a:rPr lang="en-US" baseline="0" dirty="0">
                <a:latin typeface="Calibri" charset="0"/>
              </a:rPr>
              <a:t>True. It is used </a:t>
            </a:r>
            <a:r>
              <a:rPr lang="en-US" altLang="ja-JP" baseline="0" dirty="0">
                <a:latin typeface="Calibri" charset="0"/>
              </a:rPr>
              <a:t>for JVM objects that will be created when using Spark SQL</a:t>
            </a:r>
            <a:endParaRPr lang="en-US" baseline="0" dirty="0">
              <a:latin typeface="Calibri" charset="0"/>
            </a:endParaRPr>
          </a:p>
          <a:p>
            <a:pPr marL="228600" indent="-228600" eaLnBrk="1" hangingPunct="1">
              <a:spcBef>
                <a:spcPct val="0"/>
              </a:spcBef>
              <a:buFont typeface="Calibri" charset="0"/>
              <a:buAutoNum type="arabicPeriod"/>
            </a:pPr>
            <a:endParaRPr lang="en-US" dirty="0">
              <a:latin typeface="Calibri" charset="0"/>
            </a:endParaRPr>
          </a:p>
          <a:p>
            <a:pPr eaLnBrk="1" hangingPunct="1">
              <a:spcBef>
                <a:spcPct val="0"/>
              </a:spcBef>
            </a:pPr>
            <a:endParaRPr lang="en-US" dirty="0">
              <a:latin typeface="Calibri" charset="0"/>
            </a:endParaRPr>
          </a:p>
          <a:p>
            <a:pPr marL="228600" indent="-228600" eaLnBrk="1" hangingPunct="1">
              <a:spcBef>
                <a:spcPct val="0"/>
              </a:spcBef>
              <a:buFont typeface="Calibri" charset="0"/>
              <a:buAutoNum type="arabicPeriod"/>
            </a:pPr>
            <a:endParaRPr lang="en-US" dirty="0">
              <a:latin typeface="Calibri" charset="0"/>
            </a:endParaRP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348</a:t>
            </a:fld>
            <a:endParaRPr lang="en-US" dirty="0"/>
          </a:p>
        </p:txBody>
      </p:sp>
    </p:spTree>
    <p:extLst>
      <p:ext uri="{BB962C8B-B14F-4D97-AF65-F5344CB8AC3E}">
        <p14:creationId xmlns:p14="http://schemas.microsoft.com/office/powerpoint/2010/main" val="3120421206"/>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349</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 has four major functions: data</a:t>
            </a:r>
            <a:r>
              <a:rPr lang="en-US" baseline="0" dirty="0"/>
              <a:t> ingestion, discovery, analytics, and visualization. It comes with built-in examples that demonstrate these capabilities. These examples can be reused and modified for real-world scenarios.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a:t>
            </a:fld>
            <a:endParaRPr lang="en-US" dirty="0"/>
          </a:p>
        </p:txBody>
      </p:sp>
    </p:spTree>
    <p:extLst>
      <p:ext uri="{BB962C8B-B14F-4D97-AF65-F5344CB8AC3E}">
        <p14:creationId xmlns:p14="http://schemas.microsoft.com/office/powerpoint/2010/main" val="2744592158"/>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350</a:t>
            </a:fld>
            <a:endParaRPr lang="en-US" dirty="0"/>
          </a:p>
        </p:txBody>
      </p:sp>
    </p:spTree>
    <p:extLst>
      <p:ext uri="{BB962C8B-B14F-4D97-AF65-F5344CB8AC3E}">
        <p14:creationId xmlns:p14="http://schemas.microsoft.com/office/powerpoint/2010/main" val="618312288"/>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351</a:t>
            </a:fld>
            <a:endParaRPr lang="en-US" dirty="0"/>
          </a:p>
        </p:txBody>
      </p:sp>
    </p:spTree>
    <p:extLst>
      <p:ext uri="{BB962C8B-B14F-4D97-AF65-F5344CB8AC3E}">
        <p14:creationId xmlns:p14="http://schemas.microsoft.com/office/powerpoint/2010/main" val="272200240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After completing this lesson, students should be able to:</a:t>
            </a:r>
          </a:p>
          <a:p>
            <a:pPr marL="0" indent="0">
              <a:buNone/>
            </a:pPr>
            <a:endParaRPr lang="en-US" dirty="0"/>
          </a:p>
          <a:p>
            <a:pPr marL="171450" indent="-171450">
              <a:buFont typeface="Arial" panose="020B0604020202020204" pitchFamily="34" charset="0"/>
              <a:buChar char="•"/>
            </a:pPr>
            <a:r>
              <a:rPr lang="en-US" dirty="0"/>
              <a:t>Describe the purpose of machine learning and some common algorithms used in it</a:t>
            </a:r>
          </a:p>
          <a:p>
            <a:pPr marL="171450" indent="-171450">
              <a:buFont typeface="Arial" panose="020B0604020202020204" pitchFamily="34" charset="0"/>
              <a:buChar char="•"/>
            </a:pPr>
            <a:r>
              <a:rPr lang="en-US" dirty="0"/>
              <a:t>Describe the machine learning packages available in Spark</a:t>
            </a:r>
          </a:p>
          <a:p>
            <a:pPr marL="171450" indent="-171450">
              <a:buFont typeface="Arial" panose="020B0604020202020204" pitchFamily="34" charset="0"/>
              <a:buChar char="•"/>
            </a:pPr>
            <a:r>
              <a:rPr lang="en-US" dirty="0"/>
              <a:t>Examine and run sample machine learning applications</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352</a:t>
            </a:fld>
            <a:endParaRPr lang="en-US" dirty="0"/>
          </a:p>
        </p:txBody>
      </p:sp>
    </p:spTree>
    <p:extLst>
      <p:ext uri="{BB962C8B-B14F-4D97-AF65-F5344CB8AC3E}">
        <p14:creationId xmlns:p14="http://schemas.microsoft.com/office/powerpoint/2010/main" val="2947391561"/>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disclaimer: Machine learning is an expansive topic that could easily span multiple</a:t>
            </a:r>
            <a:r>
              <a:rPr lang="en-US" baseline="0" dirty="0"/>
              <a:t> days of training without covering everything. Since this is a class for application developers and not specifically data scientists, an in-depth discussion on machine learning is out of scope. However, Spark does come with a number of powerful machine learning tools and capabilities. Fully utilizing the packages and practices this lesson will discuss requires fundamental understandings that go well beyond what will be covered. Even so, it is well worth a developer's time to be aware of their existence and generally the kinds of things they can do.</a:t>
            </a:r>
          </a:p>
          <a:p>
            <a:endParaRPr lang="en-US" baseline="0" dirty="0"/>
          </a:p>
          <a:p>
            <a:r>
              <a:rPr lang="en-US" baseline="0" dirty="0"/>
              <a:t>Furthermore, the lab and suggested exercises that accompany this less lesson will consist of pre-built scripts and sample applications that will demonstrate some of these topics in practice. A student interested in learning more is encouraged to take a look at additional and future Hortonworks University offerings which specifically focus on more advanced programming, data science, or both.</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353</a:t>
            </a:fld>
            <a:endParaRPr lang="en-US" dirty="0"/>
          </a:p>
        </p:txBody>
      </p:sp>
    </p:spTree>
    <p:extLst>
      <p:ext uri="{BB962C8B-B14F-4D97-AF65-F5344CB8AC3E}">
        <p14:creationId xmlns:p14="http://schemas.microsoft.com/office/powerpoint/2010/main" val="4139983985"/>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354</a:t>
            </a:fld>
            <a:endParaRPr lang="en-US"/>
          </a:p>
        </p:txBody>
      </p:sp>
    </p:spTree>
    <p:extLst>
      <p:ext uri="{BB962C8B-B14F-4D97-AF65-F5344CB8AC3E}">
        <p14:creationId xmlns:p14="http://schemas.microsoft.com/office/powerpoint/2010/main" val="304854699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attempts</a:t>
            </a:r>
            <a:r>
              <a:rPr lang="en-US" baseline="0" dirty="0"/>
              <a:t> to take data and find any actionable patterns within.  Machine learning algorithms create a model from previous data, and apply that model to new data in order to predict something. </a:t>
            </a:r>
          </a:p>
          <a:p>
            <a:endParaRPr lang="en-US" baseline="0" dirty="0"/>
          </a:p>
          <a:p>
            <a:r>
              <a:rPr lang="en-US" baseline="0" dirty="0"/>
              <a:t>There are two basic types of machine learning: supervised and unsupervised. Technically, there are others - such as semi-supervised and reinforcement learning - but discussions on those goes beyond the scope of this class. </a:t>
            </a:r>
          </a:p>
          <a:p>
            <a:endParaRPr lang="en-US" baseline="0" dirty="0"/>
          </a:p>
          <a:p>
            <a:endParaRPr lang="en-US" dirty="0"/>
          </a:p>
          <a:p>
            <a:endParaRPr lang="en-US" dirty="0"/>
          </a:p>
          <a:p>
            <a:r>
              <a:rPr lang="en-US" dirty="0"/>
              <a:t>INSTRUCTOR NOTE: http://www.datasciencecentral.com/profiles/blogs/a-tour-of-machine-learning-algorithms</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355</a:t>
            </a:fld>
            <a:endParaRPr lang="en-US" dirty="0">
              <a:solidFill>
                <a:prstClr val="black"/>
              </a:solidFill>
              <a:latin typeface="Calibri"/>
            </a:endParaRPr>
          </a:p>
        </p:txBody>
      </p:sp>
    </p:spTree>
    <p:extLst>
      <p:ext uri="{BB962C8B-B14F-4D97-AF65-F5344CB8AC3E}">
        <p14:creationId xmlns:p14="http://schemas.microsoft.com/office/powerpoint/2010/main" val="3808632800"/>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is the most common type of machine learning. It occurs when a model is created using one or more variables to make a prediction, and then the</a:t>
            </a:r>
            <a:r>
              <a:rPr lang="en-US" baseline="0" dirty="0"/>
              <a:t> accuracy of that prediction can be immediately tested. </a:t>
            </a:r>
          </a:p>
          <a:p>
            <a:endParaRPr lang="en-US" baseline="0" dirty="0"/>
          </a:p>
          <a:p>
            <a:r>
              <a:rPr lang="en-US" baseline="0" dirty="0"/>
              <a:t>There are two common types of predictions: Classification and Regression. </a:t>
            </a:r>
          </a:p>
          <a:p>
            <a:endParaRPr lang="en-US" baseline="0" dirty="0"/>
          </a:p>
          <a:p>
            <a:r>
              <a:rPr lang="en-US" baseline="0" dirty="0"/>
              <a:t>Classification attempts to answer a discrete question - is the answer yes or no? Will the application be approved or rejected? Is this email spam or safe to send to the user? "Will the flight depart on time?" It's either a yes or no answer - if we predict the flight departs early or on time, the answer is yes. If we predict it will be one minute late or more, the answer is no.</a:t>
            </a:r>
          </a:p>
          <a:p>
            <a:endParaRPr lang="en-US" baseline="0" dirty="0"/>
          </a:p>
          <a:p>
            <a:r>
              <a:rPr lang="en-US" baseline="0" dirty="0"/>
              <a:t>Regression attempts to determine what a value will be given specific information. What will the home sell for? What should their life insurance rate be? What time is the flight likely to depart? It's an answer where a specific value is being placed, rather than a simple yes or no is being applied. Therefore, we might say the flight will depart at 11:35 as our prediction. </a:t>
            </a:r>
          </a:p>
          <a:p>
            <a:endParaRPr lang="en-US" baseline="0" dirty="0"/>
          </a:p>
          <a:p>
            <a:r>
              <a:rPr lang="en-US" baseline="0" dirty="0"/>
              <a:t>Supervised learning starts by randomly breaking a dataset into two parts: training data and testing data.</a:t>
            </a:r>
          </a:p>
          <a:p>
            <a:endParaRPr lang="en-US" baseline="0" dirty="0"/>
          </a:p>
          <a:p>
            <a:r>
              <a:rPr lang="en-US" baseline="0" dirty="0"/>
              <a:t>Training data is what a machine learning algorithm uses to create a model. It starts with this dataset, then performs statistical analysis of the effect one or more variables has on the final result. Since the answers (yes or no for classification, or the exact value - ex: flight departure time) are known, the training dataset can know with a high degree of certainty that the weight it applies to a variable is accurate within the training data.</a:t>
            </a:r>
          </a:p>
          <a:p>
            <a:endParaRPr lang="en-US" baseline="0" dirty="0"/>
          </a:p>
          <a:p>
            <a:r>
              <a:rPr lang="en-US" baseline="0" dirty="0"/>
              <a:t>Once a model that is accurate for the training dataset is built, that model is then applied to the testing dataset to see how accurate it is when the correct answers are not known ahead of time. The model will almost never be 100% accurate for testing data, but the better the model is, the better it will be at accurately predicting results where the answers are not known ahead of time.</a:t>
            </a:r>
          </a:p>
        </p:txBody>
      </p:sp>
      <p:sp>
        <p:nvSpPr>
          <p:cNvPr id="4" name="Slide Number Placeholder 3"/>
          <p:cNvSpPr>
            <a:spLocks noGrp="1"/>
          </p:cNvSpPr>
          <p:nvPr>
            <p:ph type="sldNum" sz="quarter" idx="10"/>
          </p:nvPr>
        </p:nvSpPr>
        <p:spPr/>
        <p:txBody>
          <a:bodyPr/>
          <a:lstStyle/>
          <a:p>
            <a:fld id="{1677E594-4005-43F8-B8F3-453F0010D500}" type="slidenum">
              <a:rPr lang="en-US" smtClean="0"/>
              <a:pPr/>
              <a:t>356</a:t>
            </a:fld>
            <a:endParaRPr lang="en-US" dirty="0"/>
          </a:p>
        </p:txBody>
      </p:sp>
    </p:spTree>
    <p:extLst>
      <p:ext uri="{BB962C8B-B14F-4D97-AF65-F5344CB8AC3E}">
        <p14:creationId xmlns:p14="http://schemas.microsoft.com/office/powerpoint/2010/main" val="854575009"/>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example of what a supervised learning</a:t>
            </a:r>
            <a:r>
              <a:rPr lang="en-US" baseline="0" dirty="0"/>
              <a:t> dataset might look like. We have many columns to choose from when selecting the variables we want to test. There would likely be thousands upon thousands of data points collected and available, with new information streaming in on a continuous basis, giving us massive historical data to work from. </a:t>
            </a:r>
          </a:p>
          <a:p>
            <a:endParaRPr lang="en-US" baseline="0" dirty="0"/>
          </a:p>
          <a:p>
            <a:r>
              <a:rPr lang="en-US" baseline="0" dirty="0"/>
              <a:t>Note that this dataset could be used either for regression or classification. Classification would compare the Sched vs. Actual column and if the Actual value was less than or equal to Sched interpret it as a yes. If not, it would be a no. For regression, the actual departure time is known.</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357</a:t>
            </a:fld>
            <a:endParaRPr lang="en-US" dirty="0"/>
          </a:p>
        </p:txBody>
      </p:sp>
    </p:spTree>
    <p:extLst>
      <p:ext uri="{BB962C8B-B14F-4D97-AF65-F5344CB8AC3E}">
        <p14:creationId xmlns:p14="http://schemas.microsoft.com/office/powerpoint/2010/main" val="3176966050"/>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a:t>
            </a:r>
            <a:r>
              <a:rPr lang="en-US" baseline="0" dirty="0"/>
              <a:t> in a dataset is called an "observation." Each column in the dataset is called a "feature." Columns selected for inclusion in your machine learning model are called "target variables."</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358</a:t>
            </a:fld>
            <a:endParaRPr lang="en-US" dirty="0"/>
          </a:p>
        </p:txBody>
      </p:sp>
    </p:spTree>
    <p:extLst>
      <p:ext uri="{BB962C8B-B14F-4D97-AF65-F5344CB8AC3E}">
        <p14:creationId xmlns:p14="http://schemas.microsoft.com/office/powerpoint/2010/main" val="3617439279"/>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 creating a supervised</a:t>
            </a:r>
            <a:r>
              <a:rPr lang="en-US" baseline="0" dirty="0"/>
              <a:t> learning application, there is a well-defined end-to-end flow.  The developer starts with a training dataset, labels and a target variable.  The features must be extracted and then turned into a feature matrix.  Given the labels and the feature matrix, a model can be trained.  Once the model is created, as new data comes in, a feature vector must be extracted from the new data. Then the target variable can be predicted, using the model created.</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359</a:t>
            </a:fld>
            <a:endParaRPr lang="en-US" dirty="0"/>
          </a:p>
        </p:txBody>
      </p:sp>
    </p:spTree>
    <p:extLst>
      <p:ext uri="{BB962C8B-B14F-4D97-AF65-F5344CB8AC3E}">
        <p14:creationId xmlns:p14="http://schemas.microsoft.com/office/powerpoint/2010/main" val="225914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Zeppelin</a:t>
            </a:r>
            <a:r>
              <a:rPr lang="en-US" baseline="0" dirty="0"/>
              <a:t> comes with several built-in ways to interactively view and visualize data including:</a:t>
            </a:r>
          </a:p>
          <a:p>
            <a:endParaRPr lang="en-US" baseline="0" dirty="0"/>
          </a:p>
          <a:p>
            <a:pPr marL="171450" indent="-171450">
              <a:buFont typeface="Arial" panose="020B0604020202020204" pitchFamily="34" charset="0"/>
              <a:buChar char="•"/>
            </a:pPr>
            <a:r>
              <a:rPr lang="en-US" baseline="0" dirty="0"/>
              <a:t>Table view</a:t>
            </a:r>
          </a:p>
          <a:p>
            <a:pPr marL="171450" indent="-171450">
              <a:buFont typeface="Arial" panose="020B0604020202020204" pitchFamily="34" charset="0"/>
              <a:buChar char="•"/>
            </a:pPr>
            <a:r>
              <a:rPr lang="en-US" baseline="0" dirty="0"/>
              <a:t>Column charts</a:t>
            </a:r>
          </a:p>
          <a:p>
            <a:pPr marL="171450" indent="-171450">
              <a:buFont typeface="Arial" panose="020B0604020202020204" pitchFamily="34" charset="0"/>
              <a:buChar char="•"/>
            </a:pPr>
            <a:r>
              <a:rPr lang="en-US" baseline="0" dirty="0"/>
              <a:t>Pie charts</a:t>
            </a:r>
          </a:p>
          <a:p>
            <a:pPr marL="171450" indent="-171450">
              <a:buFont typeface="Arial" panose="020B0604020202020204" pitchFamily="34" charset="0"/>
              <a:buChar char="•"/>
            </a:pPr>
            <a:r>
              <a:rPr lang="en-US" baseline="0" dirty="0"/>
              <a:t>Area charts</a:t>
            </a:r>
          </a:p>
          <a:p>
            <a:pPr marL="171450" indent="-171450">
              <a:buFont typeface="Arial" panose="020B0604020202020204" pitchFamily="34" charset="0"/>
              <a:buChar char="•"/>
            </a:pPr>
            <a:r>
              <a:rPr lang="en-US" baseline="0" dirty="0"/>
              <a:t>Line charts, and</a:t>
            </a:r>
          </a:p>
          <a:p>
            <a:pPr marL="171450" indent="-171450">
              <a:buFont typeface="Arial" panose="020B0604020202020204" pitchFamily="34" charset="0"/>
              <a:buChar char="•"/>
            </a:pPr>
            <a:r>
              <a:rPr lang="en-US" baseline="0" dirty="0"/>
              <a:t>Scatter plot charts</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a:t>
            </a:fld>
            <a:endParaRPr lang="en-US" dirty="0"/>
          </a:p>
        </p:txBody>
      </p:sp>
    </p:spTree>
    <p:extLst>
      <p:ext uri="{BB962C8B-B14F-4D97-AF65-F5344CB8AC3E}">
        <p14:creationId xmlns:p14="http://schemas.microsoft.com/office/powerpoint/2010/main" val="2106590251"/>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model has been run against the testing dataset, its</a:t>
            </a:r>
            <a:r>
              <a:rPr lang="en-US" baseline="0" dirty="0"/>
              <a:t> level of accuracy can be determined. </a:t>
            </a:r>
          </a:p>
          <a:p>
            <a:endParaRPr lang="en-US" baseline="0" dirty="0"/>
          </a:p>
          <a:p>
            <a:r>
              <a:rPr lang="en-US" baseline="0" dirty="0"/>
              <a:t>For classification results, the model either correctly or incorrectly predicts the result. For example: Will the flight depart on time? The model will accurately predict the answer to this question a certain percentage of the time, and will be inaccurate for all other observations in the testing dataset. Making that percentage incorrect as small as possible for the testing data is the overall goal of the model-building process. </a:t>
            </a:r>
          </a:p>
          <a:p>
            <a:endParaRPr lang="en-US" baseline="0" dirty="0"/>
          </a:p>
          <a:p>
            <a:r>
              <a:rPr lang="en-US" baseline="0" dirty="0"/>
              <a:t>For regression results, real-world predictions will often be inexact, but the better the model is, the closer it will come to predicting actual values for the test data. </a:t>
            </a:r>
          </a:p>
          <a:p>
            <a:endParaRPr lang="en-US" baseline="0" dirty="0"/>
          </a:p>
          <a:p>
            <a:r>
              <a:rPr lang="en-US" baseline="0" dirty="0"/>
              <a:t>The accuracy of a regression model is based on minimizing a value called "sum of means squared error." The basic notion is that two different regression models may produce results that have the same average error, but a model with greater volatility will be penalized.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360</a:t>
            </a:fld>
            <a:endParaRPr lang="en-US" dirty="0"/>
          </a:p>
        </p:txBody>
      </p:sp>
    </p:spTree>
    <p:extLst>
      <p:ext uri="{BB962C8B-B14F-4D97-AF65-F5344CB8AC3E}">
        <p14:creationId xmlns:p14="http://schemas.microsoft.com/office/powerpoint/2010/main" val="3881724975"/>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help understand the sum of mean squared error, take the following simple example:</a:t>
            </a:r>
          </a:p>
          <a:p>
            <a:endParaRPr lang="en-US" baseline="0" dirty="0"/>
          </a:p>
          <a:p>
            <a:r>
              <a:rPr lang="en-US" baseline="0" dirty="0"/>
              <a:t>Your training dataset contains four observations. Both Model A and Model B have an average value error of two. If we evaluated just the mean error, we would consider these two models to have equal predictive power. Let's take a closer look though and see why this isn't the best approach.</a:t>
            </a:r>
          </a:p>
          <a:p>
            <a:endParaRPr lang="en-US" baseline="0" dirty="0"/>
          </a:p>
          <a:p>
            <a:r>
              <a:rPr lang="en-US" baseline="0" dirty="0"/>
              <a:t>In the case of Model A, the variance of the four observations = 0, 4, 0, and 4. In two observations, the model is exactly accurate, and in two it is off by 4. In the case of Model B, the variance of the four observations = 1, 3, 2, and 2. The model never predicts the value with 100% accuracy, but it tends to be closer, more often. Intuitively, this should make sense, but how do we quantify this?</a:t>
            </a:r>
          </a:p>
          <a:p>
            <a:endParaRPr lang="en-US" baseline="0" dirty="0"/>
          </a:p>
          <a:p>
            <a:r>
              <a:rPr lang="en-US" baseline="0" dirty="0"/>
              <a:t>The sum of mean squared error simply squares each of the variances of every observation and adds those values together. This adds an exponential penalty for observations as they get further away from the predicted value. Thus, the sum of mean squared error for Model A = 0 + 16 + 0 + 16, for a final value of 32. The sum of mean squared error for Model B = 1 + 9 + 4 + 4, for a final value of 18. Thus, we can both intuitively and mathematically determine that Model B is a better predictor than Model A.</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361</a:t>
            </a:fld>
            <a:endParaRPr lang="en-US" dirty="0"/>
          </a:p>
        </p:txBody>
      </p:sp>
    </p:spTree>
    <p:extLst>
      <p:ext uri="{BB962C8B-B14F-4D97-AF65-F5344CB8AC3E}">
        <p14:creationId xmlns:p14="http://schemas.microsoft.com/office/powerpoint/2010/main" val="348668340"/>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 used classification algorithm</a:t>
            </a:r>
            <a:r>
              <a:rPr lang="en-US" baseline="0" dirty="0"/>
              <a:t> is called the Decision Tree algorithm. In essence, a decision tree uses a selected variable to determine the probability of an outcome, and then - assuming that variable and probability are known - selects another variable and does the same thing. This continues through the dataset, with variables and their order of selection/evaluation determined by the data scientist. In the graphic, we see a small part of what would be a much larger decision tree, where an airport value of ORD has been evaluated, followed by carriers at ORD, followed by weather conditions. </a:t>
            </a:r>
            <a:endParaRPr lang="en-US" dirty="0"/>
          </a:p>
          <a:p>
            <a:endParaRPr lang="en-US" dirty="0"/>
          </a:p>
          <a:p>
            <a:r>
              <a:rPr lang="en-US" dirty="0"/>
              <a:t>There are often</a:t>
            </a:r>
            <a:r>
              <a:rPr lang="en-US" baseline="0" dirty="0"/>
              <a:t> numerous ways in which decision trees might be constructed, and some paths will produce better predictions than others. The same target variables can be arranged into multiple</a:t>
            </a:r>
            <a:r>
              <a:rPr lang="en-US" dirty="0"/>
              <a:t> decision tree paths, which can be combined into what is known as a Forest. In the end, the classification (prediction) that has the most "votes" is selected</a:t>
            </a:r>
            <a:r>
              <a:rPr lang="en-US" baseline="0" dirty="0"/>
              <a:t> as the prediction. </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INSTRUCTOR NOTE:  </a:t>
            </a:r>
            <a:r>
              <a:rPr lang="en-US" dirty="0"/>
              <a:t>http://www.analyticsvidhya.com/blog/2015/08/common-machine-learning-algorithms/</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362</a:t>
            </a:fld>
            <a:endParaRPr lang="en-US" dirty="0"/>
          </a:p>
        </p:txBody>
      </p:sp>
    </p:spTree>
    <p:extLst>
      <p:ext uri="{BB962C8B-B14F-4D97-AF65-F5344CB8AC3E}">
        <p14:creationId xmlns:p14="http://schemas.microsoft.com/office/powerpoint/2010/main" val="39571439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creating a classification visualization, the model</a:t>
            </a:r>
            <a:r>
              <a:rPr lang="en-US" baseline="0" dirty="0"/>
              <a:t> draws a line where it predicts the answers will be. This line can the be compared to the actual results in the test data. For example, in this simple visualization, the white-filled circles represent observations of target variables where actual departure time was less than or equal to the scheduled departure time. The red-filled circles represent observations where actual departure time was greater than scheduled departure time. The red line represents the predictions that the model made. Above the red line would be where the model predicted on-time departures, and below the red line would be were the model predicted delayed departures. </a:t>
            </a:r>
          </a:p>
        </p:txBody>
      </p:sp>
      <p:sp>
        <p:nvSpPr>
          <p:cNvPr id="4" name="Slide Number Placeholder 3"/>
          <p:cNvSpPr>
            <a:spLocks noGrp="1"/>
          </p:cNvSpPr>
          <p:nvPr>
            <p:ph type="sldNum" sz="quarter" idx="10"/>
          </p:nvPr>
        </p:nvSpPr>
        <p:spPr/>
        <p:txBody>
          <a:bodyPr/>
          <a:lstStyle/>
          <a:p>
            <a:fld id="{1677E594-4005-43F8-B8F3-453F0010D500}" type="slidenum">
              <a:rPr lang="en-US" smtClean="0"/>
              <a:pPr/>
              <a:t>363</a:t>
            </a:fld>
            <a:endParaRPr lang="en-US" dirty="0"/>
          </a:p>
        </p:txBody>
      </p:sp>
    </p:spTree>
    <p:extLst>
      <p:ext uri="{BB962C8B-B14F-4D97-AF65-F5344CB8AC3E}">
        <p14:creationId xmlns:p14="http://schemas.microsoft.com/office/powerpoint/2010/main" val="3201751559"/>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case of regression, the line drawn is predicting an actual value rather than a binary</a:t>
            </a:r>
            <a:r>
              <a:rPr lang="en-US" baseline="0" dirty="0"/>
              <a:t> result. In the first diagram, we see a regression where only a single variable was selected and weighted - thus the result will be a straight line. As more variables are added, the regression curves, and in some cases, can curve wildly based on the variables and the weights determined by the model. The second diagram is what a model with two variables might look like. To determine which model was a better predictor, we would find out how far away each of the dots were from the prediction line and perform a sum of mean squared error calculation.</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364</a:t>
            </a:fld>
            <a:endParaRPr lang="en-US" dirty="0"/>
          </a:p>
        </p:txBody>
      </p:sp>
    </p:spTree>
    <p:extLst>
      <p:ext uri="{BB962C8B-B14F-4D97-AF65-F5344CB8AC3E}">
        <p14:creationId xmlns:p14="http://schemas.microsoft.com/office/powerpoint/2010/main" val="2692960243"/>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is a powerful tool as long as you have clean, formatted data where every column has an accurate label. However, in some</a:t>
            </a:r>
            <a:r>
              <a:rPr lang="en-US" baseline="0" dirty="0"/>
              <a:t> cases, what we start with is simply data, and appropriate labels may be unknown. For example, take product reviews that people leave on social media, blogs, and other web sites. Unlike reviews on retailers pages, where the user explicitly gives a negative, neutral, or positive rating as part of creating their review, the social media and other reviews have no such rating (for example, a star rating) or label applied. How then can we group them to determine whether any given review is positive, neutral, or negative, and determine whether the general consensus is positive or negative?</a:t>
            </a:r>
          </a:p>
          <a:p>
            <a:endParaRPr lang="en-US" baseline="0" dirty="0"/>
          </a:p>
          <a:p>
            <a:r>
              <a:rPr lang="en-US" dirty="0"/>
              <a:t>For a human evaluator, simply reading the review would be enough. However, if we are collecting</a:t>
            </a:r>
            <a:r>
              <a:rPr lang="en-US" baseline="0" dirty="0"/>
              <a:t> thousands of reviews every day from various sources, employing a human to read and categorize each one would be highly inefficient. This is where unsupervised learning comes in. The goal of unsupervised learning is to define criteria by which a dataset will be evaluated, and then find patterns in the data that are made up of groupings with similar characteristics. The algorithm does not determine what those groupings mean - that is up to the data scientist to fill in. All it determines is what should be grouped, based on the supplied criteria.</a:t>
            </a:r>
          </a:p>
          <a:p>
            <a:endParaRPr lang="en-US" baseline="0" dirty="0"/>
          </a:p>
          <a:p>
            <a:r>
              <a:rPr lang="en-US" baseline="0" dirty="0"/>
              <a:t>For example, we might look at examples where certain phrases are compared, and the algorithm might determine that when a review contains phrase X, it quite usually also contains phrase Y. Therefore, a review that contains phrase X but not phrase Y would still be combined with the phrase Y group. After this processing is complete, the data scientist looks at a few of the phrase Y grouped reviews and determines that they are generally positive, and thus assigns them to the positive review category.</a:t>
            </a:r>
          </a:p>
          <a:p>
            <a:endParaRPr lang="en-US" baseline="0" dirty="0"/>
          </a:p>
          <a:p>
            <a:r>
              <a:rPr lang="en-US" baseline="0" dirty="0"/>
              <a:t>The most common type of unsupervised learning, and the one described in this example, is called clustering.</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365</a:t>
            </a:fld>
            <a:endParaRPr lang="en-US" dirty="0"/>
          </a:p>
        </p:txBody>
      </p:sp>
    </p:spTree>
    <p:extLst>
      <p:ext uri="{BB962C8B-B14F-4D97-AF65-F5344CB8AC3E}">
        <p14:creationId xmlns:p14="http://schemas.microsoft.com/office/powerpoint/2010/main" val="242631896"/>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observations from which we have picked out phrases from a defined list we are looking for. The data has been cleaned of extraneous words and phrases, and then the remaining groups of phrases are evaluated to determine how frequently they are used within the same review. The algorithm searches for patterns so that reviews can be grouped, but has no idea whether any particular grouping represents positive, neutral, or negative reviews.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366</a:t>
            </a:fld>
            <a:endParaRPr lang="en-US" dirty="0"/>
          </a:p>
        </p:txBody>
      </p:sp>
    </p:spTree>
    <p:extLst>
      <p:ext uri="{BB962C8B-B14F-4D97-AF65-F5344CB8AC3E}">
        <p14:creationId xmlns:p14="http://schemas.microsoft.com/office/powerpoint/2010/main" val="225231059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algorithm</a:t>
            </a:r>
            <a:r>
              <a:rPr lang="en-US" baseline="0" dirty="0"/>
              <a:t> has grouped the results, the data scientist must determine the meaning. </a:t>
            </a:r>
            <a:r>
              <a:rPr lang="en-US" dirty="0"/>
              <a:t>In diagram, negative reviews are coded red, positive are coded green, and neutral are coded yellow. A clustering algorithm</a:t>
            </a:r>
            <a:r>
              <a:rPr lang="en-US" baseline="0" dirty="0"/>
              <a:t> known as the K-Means algorithm was applied and groupings were created. Note, just as in supervised learning, not all reviews could be grouped closely with some others, and in some cases, reviews were grouped with the wrong category. The better the model is, the more accurate these groupings will be.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367</a:t>
            </a:fld>
            <a:endParaRPr lang="en-US" dirty="0"/>
          </a:p>
        </p:txBody>
      </p:sp>
    </p:spTree>
    <p:extLst>
      <p:ext uri="{BB962C8B-B14F-4D97-AF65-F5344CB8AC3E}">
        <p14:creationId xmlns:p14="http://schemas.microsoft.com/office/powerpoint/2010/main" val="106083718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addition to the algorithms discussed in this section, there are several other popular algorithms and tools commonly employed by data scientists and available in Spark. These include:</a:t>
            </a:r>
          </a:p>
          <a:p>
            <a:endParaRPr lang="en-US" baseline="0" dirty="0"/>
          </a:p>
          <a:p>
            <a:r>
              <a:rPr lang="en-US" dirty="0"/>
              <a:t>Classification</a:t>
            </a:r>
          </a:p>
          <a:p>
            <a:pPr marL="628650" lvl="1" indent="-171450">
              <a:buFont typeface="Arial" panose="020B0604020202020204" pitchFamily="34" charset="0"/>
              <a:buChar char="•"/>
            </a:pPr>
            <a:r>
              <a:rPr lang="en-US" dirty="0"/>
              <a:t>Support Vector Machine (SVM)</a:t>
            </a:r>
          </a:p>
          <a:p>
            <a:pPr marL="628650" lvl="1" indent="-171450">
              <a:buFont typeface="Arial" panose="020B0604020202020204" pitchFamily="34" charset="0"/>
              <a:buChar char="•"/>
            </a:pPr>
            <a:r>
              <a:rPr lang="en-US" dirty="0"/>
              <a:t>Logistic Regression</a:t>
            </a:r>
          </a:p>
          <a:p>
            <a:pPr marL="628650" lvl="1" indent="-171450">
              <a:buFont typeface="Arial" panose="020B0604020202020204" pitchFamily="34" charset="0"/>
              <a:buChar char="•"/>
            </a:pPr>
            <a:r>
              <a:rPr lang="en-US" dirty="0"/>
              <a:t>Naïve Bayes </a:t>
            </a:r>
          </a:p>
          <a:p>
            <a:endParaRPr lang="en-US" dirty="0"/>
          </a:p>
          <a:p>
            <a:r>
              <a:rPr lang="en-US" dirty="0"/>
              <a:t>Clustering</a:t>
            </a:r>
          </a:p>
          <a:p>
            <a:pPr marL="628650" lvl="1" indent="-171450">
              <a:buFont typeface="Arial" panose="020B0604020202020204" pitchFamily="34" charset="0"/>
              <a:buChar char="•"/>
            </a:pPr>
            <a:r>
              <a:rPr lang="en-US" dirty="0"/>
              <a:t>K-Nearest Neighbors</a:t>
            </a:r>
          </a:p>
          <a:p>
            <a:endParaRPr lang="en-US" dirty="0"/>
          </a:p>
          <a:p>
            <a:r>
              <a:rPr lang="en-US" dirty="0"/>
              <a:t>Dimensionality Reduction  / Decomposition (Help determine target variables when dataset contains large number of features)</a:t>
            </a:r>
          </a:p>
          <a:p>
            <a:pPr marL="628650" lvl="1" indent="-171450">
              <a:buFont typeface="Arial" panose="020B0604020202020204" pitchFamily="34" charset="0"/>
              <a:buChar char="•"/>
            </a:pPr>
            <a:r>
              <a:rPr lang="en-US" dirty="0"/>
              <a:t>Principal Component Analysis (PCA)</a:t>
            </a:r>
          </a:p>
          <a:p>
            <a:pPr marL="628650" lvl="1" indent="-171450">
              <a:buFont typeface="Arial" panose="020B0604020202020204" pitchFamily="34" charset="0"/>
              <a:buChar char="•"/>
            </a:pPr>
            <a:r>
              <a:rPr lang="en-US" dirty="0"/>
              <a:t>Singular Value Decomposition (SVD)</a:t>
            </a:r>
          </a:p>
          <a:p>
            <a:endParaRPr lang="en-US" dirty="0"/>
          </a:p>
          <a:p>
            <a:r>
              <a:rPr lang="en-US" dirty="0"/>
              <a:t>Collaborative Filtering / Recommendation (Used to predict results based on collaborative data)</a:t>
            </a:r>
          </a:p>
          <a:p>
            <a:pPr marL="628650" lvl="1" indent="-171450">
              <a:buFont typeface="Arial" panose="020B0604020202020204" pitchFamily="34" charset="0"/>
              <a:buChar char="•"/>
            </a:pPr>
            <a:r>
              <a:rPr lang="en-US" dirty="0"/>
              <a:t>Alternating Least Squares</a:t>
            </a:r>
          </a:p>
          <a:p>
            <a:endParaRPr lang="en-US" dirty="0"/>
          </a:p>
          <a:p>
            <a:r>
              <a:rPr lang="en-US" dirty="0"/>
              <a:t>In addition, Spark also offers a range of Basic Statistics tools, such as summary stats, </a:t>
            </a:r>
            <a:r>
              <a:rPr lang="en-US" baseline="0" dirty="0"/>
              <a:t>correlations, and random data generation.</a:t>
            </a:r>
          </a:p>
          <a:p>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NOTES: This</a:t>
            </a:r>
            <a:r>
              <a:rPr lang="en-US" baseline="0" dirty="0"/>
              <a:t> is an awareness slide, not a slide you are expected to lecture on for any specific algorithm. For more information: </a:t>
            </a:r>
            <a:r>
              <a:rPr lang="en-US" dirty="0"/>
              <a:t>https://www.packtpub.com/books/content/machine-learning-using-spark-mllib, http://web.cs.ucla.edu/~mtgarip/statistics.html</a:t>
            </a:r>
          </a:p>
        </p:txBody>
      </p:sp>
      <p:sp>
        <p:nvSpPr>
          <p:cNvPr id="4" name="Slide Number Placeholder 3"/>
          <p:cNvSpPr>
            <a:spLocks noGrp="1"/>
          </p:cNvSpPr>
          <p:nvPr>
            <p:ph type="sldNum" sz="quarter" idx="10"/>
          </p:nvPr>
        </p:nvSpPr>
        <p:spPr/>
        <p:txBody>
          <a:bodyPr/>
          <a:lstStyle/>
          <a:p>
            <a:fld id="{1677E594-4005-43F8-B8F3-453F0010D500}" type="slidenum">
              <a:rPr lang="en-US" smtClean="0"/>
              <a:pPr/>
              <a:t>368</a:t>
            </a:fld>
            <a:endParaRPr lang="en-US" dirty="0"/>
          </a:p>
        </p:txBody>
      </p:sp>
    </p:spTree>
    <p:extLst>
      <p:ext uri="{BB962C8B-B14F-4D97-AF65-F5344CB8AC3E}">
        <p14:creationId xmlns:p14="http://schemas.microsoft.com/office/powerpoint/2010/main" val="3176931101"/>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369</a:t>
            </a:fld>
            <a:endParaRPr lang="en-US"/>
          </a:p>
        </p:txBody>
      </p:sp>
    </p:spTree>
    <p:extLst>
      <p:ext uri="{BB962C8B-B14F-4D97-AF65-F5344CB8AC3E}">
        <p14:creationId xmlns:p14="http://schemas.microsoft.com/office/powerpoint/2010/main" val="1268921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Zeppelin</a:t>
            </a:r>
            <a:r>
              <a:rPr lang="en-US" baseline="0" dirty="0"/>
              <a:t> is in "tech preview" as of HDP 2.4, but what does that mean? </a:t>
            </a:r>
            <a:r>
              <a:rPr lang="en-US" dirty="0"/>
              <a:t>At the time of this writing, Zeppelin is currently not recommended in production environments. </a:t>
            </a:r>
          </a:p>
          <a:p>
            <a:endParaRPr lang="en-US" dirty="0"/>
          </a:p>
          <a:p>
            <a:r>
              <a:rPr lang="en-US" dirty="0"/>
              <a:t>As a general rule, Hortonworks University courses avoid the inclusion of technologies that are in tech preview, however in this case an exception was made based on the following reasons:</a:t>
            </a:r>
          </a:p>
          <a:p>
            <a:endParaRPr lang="en-US" dirty="0"/>
          </a:p>
          <a:p>
            <a:pPr marL="171450" indent="-171450">
              <a:buFont typeface="Arial" panose="020B0604020202020204" pitchFamily="34" charset="0"/>
              <a:buChar char="•"/>
            </a:pPr>
            <a:r>
              <a:rPr lang="en-US" dirty="0"/>
              <a:t>The issues that keep Zeppelin in tech preview do not affect learning.</a:t>
            </a:r>
            <a:r>
              <a:rPr lang="en-US" baseline="0" dirty="0"/>
              <a:t> *Nearly* </a:t>
            </a:r>
            <a:r>
              <a:rPr lang="en-US" dirty="0"/>
              <a:t>all of the labs in this</a:t>
            </a:r>
            <a:r>
              <a:rPr lang="en-US" baseline="0" dirty="0"/>
              <a:t> class </a:t>
            </a:r>
            <a:r>
              <a:rPr lang="en-US" dirty="0"/>
              <a:t>could be run either from the command line or Zeppelin with identical steps.</a:t>
            </a:r>
          </a:p>
          <a:p>
            <a:pPr marL="171450" indent="-171450">
              <a:buFont typeface="Arial" panose="020B0604020202020204" pitchFamily="34" charset="0"/>
              <a:buChar char="•"/>
            </a:pPr>
            <a:r>
              <a:rPr lang="en-US" dirty="0"/>
              <a:t>Despite its tech preview status, Zeppelin is the best solution available today in HDP for key functionalities such as data visualization and collaboration supporting multiple languages (for example, both Python and Scala.)</a:t>
            </a:r>
          </a:p>
          <a:p>
            <a:pPr marL="171450" indent="-171450">
              <a:buFont typeface="Arial" panose="020B0604020202020204" pitchFamily="34" charset="0"/>
              <a:buChar char="•"/>
            </a:pPr>
            <a:r>
              <a:rPr lang="en-US" dirty="0"/>
              <a:t>When Zeppelin comes out of tech preview - which will likely happen prior to this course being revved, and depending on when you're reading this, may have already happened - by using it now you will already have significant hands-on experience. </a:t>
            </a:r>
          </a:p>
        </p:txBody>
      </p:sp>
      <p:sp>
        <p:nvSpPr>
          <p:cNvPr id="4" name="Slide Number Placeholder 3"/>
          <p:cNvSpPr>
            <a:spLocks noGrp="1"/>
          </p:cNvSpPr>
          <p:nvPr>
            <p:ph type="sldNum" sz="quarter" idx="10"/>
          </p:nvPr>
        </p:nvSpPr>
        <p:spPr/>
        <p:txBody>
          <a:bodyPr/>
          <a:lstStyle/>
          <a:p>
            <a:fld id="{1677E594-4005-43F8-B8F3-453F0010D500}" type="slidenum">
              <a:rPr lang="en-US" smtClean="0"/>
              <a:pPr/>
              <a:t>37</a:t>
            </a:fld>
            <a:endParaRPr lang="en-US" dirty="0"/>
          </a:p>
        </p:txBody>
      </p:sp>
    </p:spTree>
    <p:extLst>
      <p:ext uri="{BB962C8B-B14F-4D97-AF65-F5344CB8AC3E}">
        <p14:creationId xmlns:p14="http://schemas.microsoft.com/office/powerpoint/2010/main" val="270732789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Spark's machine learning capabilities include implementations of common</a:t>
            </a:r>
            <a:r>
              <a:rPr lang="en-US" baseline="0" dirty="0"/>
              <a:t> learning algorithms and utilities. Because Spark is natively a highly parallelized, cluster-level application, machine learning algorithms can be run at cluster scale utilizing resources across dozens, hundreds, or thousands of machines at one time. </a:t>
            </a:r>
          </a:p>
          <a:p>
            <a:endParaRPr lang="en-US" baseline="0" dirty="0"/>
          </a:p>
          <a:p>
            <a:r>
              <a:rPr lang="en-US" baseline="0" dirty="0"/>
              <a:t>There are two packages available for Spark machine learning: </a:t>
            </a:r>
            <a:r>
              <a:rPr lang="en-US" baseline="0" dirty="0" err="1"/>
              <a:t>spark.mllib</a:t>
            </a:r>
            <a:r>
              <a:rPr lang="en-US" baseline="0" dirty="0"/>
              <a:t>, which operates on RDDs; and spark.ml, which operates on DataFrames.</a:t>
            </a:r>
          </a:p>
          <a:p>
            <a:endParaRPr lang="en-US" baseline="0" dirty="0"/>
          </a:p>
          <a:p>
            <a:r>
              <a:rPr lang="en-US" baseline="0" dirty="0"/>
              <a:t>Both packages contain modules with various functions and sub-functions, which provide powerful machine learning capabilities.</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370</a:t>
            </a:fld>
            <a:endParaRPr lang="en-US" dirty="0"/>
          </a:p>
        </p:txBody>
      </p:sp>
    </p:spTree>
    <p:extLst>
      <p:ext uri="{BB962C8B-B14F-4D97-AF65-F5344CB8AC3E}">
        <p14:creationId xmlns:p14="http://schemas.microsoft.com/office/powerpoint/2010/main" val="1028958891"/>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Not going to discuss these in-depth. Just to show breadth of library. For more information:  http://spark.apache.org/docs/latest/api/scala/#package, http://spark.apache.org/docs/latest/api/python/pyspark.mllib.html</a:t>
            </a:r>
          </a:p>
          <a:p>
            <a:endParaRPr lang="en-US" dirty="0"/>
          </a:p>
          <a:p>
            <a:r>
              <a:rPr lang="en-US" dirty="0"/>
              <a:t>This is a list of the modules available in Spark's </a:t>
            </a:r>
            <a:r>
              <a:rPr lang="en-US" dirty="0" err="1"/>
              <a:t>mllib</a:t>
            </a:r>
            <a:r>
              <a:rPr lang="en-US" dirty="0"/>
              <a:t> package:</a:t>
            </a:r>
          </a:p>
          <a:p>
            <a:endParaRPr lang="en-US" dirty="0"/>
          </a:p>
          <a:p>
            <a:r>
              <a:rPr lang="en-US" dirty="0"/>
              <a:t>classification</a:t>
            </a:r>
          </a:p>
          <a:p>
            <a:r>
              <a:rPr lang="en-US" dirty="0"/>
              <a:t>clustering</a:t>
            </a:r>
          </a:p>
          <a:p>
            <a:r>
              <a:rPr lang="en-US" dirty="0"/>
              <a:t>evaluation</a:t>
            </a:r>
          </a:p>
          <a:p>
            <a:r>
              <a:rPr lang="en-US" dirty="0"/>
              <a:t>feature</a:t>
            </a:r>
          </a:p>
          <a:p>
            <a:r>
              <a:rPr lang="en-US" dirty="0"/>
              <a:t>fpm</a:t>
            </a:r>
          </a:p>
          <a:p>
            <a:r>
              <a:rPr lang="en-US" dirty="0" err="1"/>
              <a:t>linalg</a:t>
            </a:r>
            <a:r>
              <a:rPr lang="en-US" dirty="0"/>
              <a:t>*</a:t>
            </a:r>
          </a:p>
          <a:p>
            <a:r>
              <a:rPr lang="en-US" dirty="0"/>
              <a:t>optimization</a:t>
            </a:r>
          </a:p>
          <a:p>
            <a:r>
              <a:rPr lang="en-US" dirty="0" err="1"/>
              <a:t>pmml</a:t>
            </a:r>
            <a:endParaRPr lang="en-US" dirty="0"/>
          </a:p>
          <a:p>
            <a:r>
              <a:rPr lang="en-US" dirty="0"/>
              <a:t>random</a:t>
            </a:r>
          </a:p>
          <a:p>
            <a:r>
              <a:rPr lang="en-US" dirty="0"/>
              <a:t>recommendation</a:t>
            </a:r>
          </a:p>
          <a:p>
            <a:r>
              <a:rPr lang="en-US" dirty="0"/>
              <a:t>regression</a:t>
            </a:r>
          </a:p>
          <a:p>
            <a:r>
              <a:rPr lang="en-US" dirty="0"/>
              <a:t>stat*</a:t>
            </a:r>
          </a:p>
          <a:p>
            <a:r>
              <a:rPr lang="en-US" dirty="0"/>
              <a:t>tree*</a:t>
            </a:r>
          </a:p>
          <a:p>
            <a:r>
              <a:rPr lang="en-US" dirty="0" err="1"/>
              <a:t>util</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371</a:t>
            </a:fld>
            <a:endParaRPr lang="en-US" dirty="0"/>
          </a:p>
        </p:txBody>
      </p:sp>
    </p:spTree>
    <p:extLst>
      <p:ext uri="{BB962C8B-B14F-4D97-AF65-F5344CB8AC3E}">
        <p14:creationId xmlns:p14="http://schemas.microsoft.com/office/powerpoint/2010/main" val="56735185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 Not going to discuss these in-depth. Just to show breadth of library. For more information: http://spark.apache.org/docs/latest/api/scala/#package, http://spark.apache.org/docs/latest/api/python/pyspark.ml.html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is a list of the modules available in Spark's ml package: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attribute</a:t>
            </a:r>
          </a:p>
          <a:p>
            <a:r>
              <a:rPr lang="en-US" dirty="0"/>
              <a:t>classification</a:t>
            </a:r>
          </a:p>
          <a:p>
            <a:r>
              <a:rPr lang="en-US" dirty="0"/>
              <a:t>clustering</a:t>
            </a:r>
          </a:p>
          <a:p>
            <a:r>
              <a:rPr lang="en-US" dirty="0"/>
              <a:t>evaluation</a:t>
            </a:r>
          </a:p>
          <a:p>
            <a:r>
              <a:rPr lang="en-US" dirty="0"/>
              <a:t>feature</a:t>
            </a:r>
          </a:p>
          <a:p>
            <a:r>
              <a:rPr lang="en-US" dirty="0" err="1"/>
              <a:t>param</a:t>
            </a:r>
            <a:endParaRPr lang="en-US" dirty="0"/>
          </a:p>
          <a:p>
            <a:r>
              <a:rPr lang="en-US" dirty="0"/>
              <a:t>recommendation</a:t>
            </a:r>
          </a:p>
          <a:p>
            <a:r>
              <a:rPr lang="en-US" dirty="0"/>
              <a:t>regression</a:t>
            </a:r>
          </a:p>
          <a:p>
            <a:r>
              <a:rPr lang="en-US" dirty="0" err="1"/>
              <a:t>source.libsvm</a:t>
            </a:r>
            <a:endParaRPr lang="en-US" dirty="0"/>
          </a:p>
          <a:p>
            <a:r>
              <a:rPr lang="en-US" dirty="0"/>
              <a:t>tree*</a:t>
            </a:r>
          </a:p>
          <a:p>
            <a:r>
              <a:rPr lang="en-US" dirty="0"/>
              <a:t>tuning</a:t>
            </a:r>
          </a:p>
          <a:p>
            <a:r>
              <a:rPr lang="en-US" dirty="0" err="1"/>
              <a:t>util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372</a:t>
            </a:fld>
            <a:endParaRPr lang="en-US" dirty="0"/>
          </a:p>
        </p:txBody>
      </p:sp>
    </p:spTree>
    <p:extLst>
      <p:ext uri="{BB962C8B-B14F-4D97-AF65-F5344CB8AC3E}">
        <p14:creationId xmlns:p14="http://schemas.microsoft.com/office/powerpoint/2010/main" val="4022836058"/>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NOTES: http://stanford.edu/~rezab/sparkworkshop/slides/xiangrui.pdf, https://databricks.com/blog/2015/01/07/ml-pipelines-a-new-high-level-api-for-mllib.html, and pipeline persistence: https://databricks.com/blog/2016/01/21/mllib-highlights-in-apache-spark-1-6.html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a:t>
            </a:r>
            <a:r>
              <a:rPr lang="en-US" baseline="0" dirty="0"/>
              <a:t> learning on Spark provides several advantages over available alternatives. First, most machine learning libraries are designed to be run on a single machine, meaning the size of a usable dataset is determined in part by what can be fit into local memory on that machine. In addition, processing of the data occurs only on the CPU resources available to that one machine, whereas Spark can run parallel operations across dozens, hundreds, or thousands of machines at the same time.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other Hadoop machine learning libraries available as well - for example Mahout - which are based on older, less efficient platforms like MapReduce. Machine learning on Spark leverages Spark's in-memory processing capabilities, which results in significantly faster processing times.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Between the two Spark packages, ml has several advantages over </a:t>
            </a:r>
            <a:r>
              <a:rPr lang="en-US" baseline="0" dirty="0" err="1"/>
              <a:t>mllib</a:t>
            </a:r>
            <a:r>
              <a:rPr lang="en-US" baseline="0" dirty="0"/>
              <a:t>. Because ml operates on DataFrames, it provides greater flexibility as well as automatic performance enhancements due to the underlying Catalyst optimization engine. The ml package also provides for the ability to create machine learning pipelines. </a:t>
            </a:r>
            <a:r>
              <a:rPr lang="en-US" dirty="0"/>
              <a:t>Pipelines extend</a:t>
            </a:r>
            <a:r>
              <a:rPr lang="en-US" baseline="0" dirty="0"/>
              <a:t> Spark RDD and DataFrame programming concepts like transformations and actions into the machine learning world, allowing for the construction of reusable sets of transformations (via components named Transformers) that become input for machine learning models (via components named Estimators). As of Spark 1.6, entire pipelines can be persistent, meaning saved and loaded at a later time or across various clusters. </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373</a:t>
            </a:fld>
            <a:endParaRPr lang="en-US" dirty="0"/>
          </a:p>
        </p:txBody>
      </p:sp>
    </p:spTree>
    <p:extLst>
      <p:ext uri="{BB962C8B-B14F-4D97-AF65-F5344CB8AC3E}">
        <p14:creationId xmlns:p14="http://schemas.microsoft.com/office/powerpoint/2010/main" val="1597225658"/>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374</a:t>
            </a:fld>
            <a:endParaRPr lang="en-US"/>
          </a:p>
        </p:txBody>
      </p:sp>
    </p:spTree>
    <p:extLst>
      <p:ext uri="{BB962C8B-B14F-4D97-AF65-F5344CB8AC3E}">
        <p14:creationId xmlns:p14="http://schemas.microsoft.com/office/powerpoint/2010/main" val="26494877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automatically</a:t>
            </a:r>
            <a:r>
              <a:rPr lang="en-US" baseline="0" dirty="0"/>
              <a:t> installs two directories of application samples where machine learning algorithms can be seen in action. They are located at /</a:t>
            </a:r>
            <a:r>
              <a:rPr lang="en-US" baseline="0" dirty="0" err="1"/>
              <a:t>usr</a:t>
            </a:r>
            <a:r>
              <a:rPr lang="en-US" baseline="0" dirty="0"/>
              <a:t>/</a:t>
            </a:r>
            <a:r>
              <a:rPr lang="en-US" baseline="0" dirty="0" err="1"/>
              <a:t>hdp</a:t>
            </a:r>
            <a:r>
              <a:rPr lang="en-US" baseline="0" dirty="0"/>
              <a:t>/current/spark-client/examples/</a:t>
            </a:r>
            <a:r>
              <a:rPr lang="en-US" baseline="0" dirty="0" err="1"/>
              <a:t>src</a:t>
            </a:r>
            <a:r>
              <a:rPr lang="en-US" baseline="0" dirty="0"/>
              <a:t>/main/&lt;language&gt;/&lt;</a:t>
            </a:r>
            <a:r>
              <a:rPr lang="en-US" baseline="0" dirty="0" err="1"/>
              <a:t>mllib</a:t>
            </a:r>
            <a:r>
              <a:rPr lang="en-US" baseline="0" dirty="0"/>
              <a:t> | ml&gt;/.</a:t>
            </a:r>
          </a:p>
          <a:p>
            <a:endParaRPr lang="en-US" baseline="0" dirty="0"/>
          </a:p>
          <a:p>
            <a:r>
              <a:rPr lang="en-US" baseline="0" dirty="0"/>
              <a:t>For example, if you wanted to view ml samples available for Python, you would browse to /</a:t>
            </a:r>
            <a:r>
              <a:rPr lang="en-US" baseline="0" dirty="0" err="1"/>
              <a:t>usr</a:t>
            </a:r>
            <a:r>
              <a:rPr lang="en-US" baseline="0" dirty="0"/>
              <a:t>/</a:t>
            </a:r>
            <a:r>
              <a:rPr lang="en-US" baseline="0" dirty="0" err="1"/>
              <a:t>hdp</a:t>
            </a:r>
            <a:r>
              <a:rPr lang="en-US" baseline="0" dirty="0"/>
              <a:t>/current/spark-client/examples/</a:t>
            </a:r>
            <a:r>
              <a:rPr lang="en-US" baseline="0" dirty="0" err="1"/>
              <a:t>src</a:t>
            </a:r>
            <a:r>
              <a:rPr lang="en-US" baseline="0" dirty="0"/>
              <a:t>/main/Python/ml/.</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375</a:t>
            </a:fld>
            <a:endParaRPr lang="en-US" dirty="0"/>
          </a:p>
        </p:txBody>
      </p:sp>
    </p:spTree>
    <p:extLst>
      <p:ext uri="{BB962C8B-B14F-4D97-AF65-F5344CB8AC3E}">
        <p14:creationId xmlns:p14="http://schemas.microsoft.com/office/powerpoint/2010/main" val="2884610048"/>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files are named according to what it is they demonstrate.</a:t>
            </a:r>
            <a:r>
              <a:rPr lang="en-US" baseline="0" dirty="0"/>
              <a:t> In some cases, there is overlap between the two - for example, both the ml and </a:t>
            </a:r>
            <a:r>
              <a:rPr lang="en-US" baseline="0" dirty="0" err="1"/>
              <a:t>mllib</a:t>
            </a:r>
            <a:r>
              <a:rPr lang="en-US" baseline="0" dirty="0"/>
              <a:t> directories for Python contain a file named decision_tree_classification_example.py.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376</a:t>
            </a:fld>
            <a:endParaRPr lang="en-US" dirty="0"/>
          </a:p>
        </p:txBody>
      </p:sp>
    </p:spTree>
    <p:extLst>
      <p:ext uri="{BB962C8B-B14F-4D97-AF65-F5344CB8AC3E}">
        <p14:creationId xmlns:p14="http://schemas.microsoft.com/office/powerpoint/2010/main" val="174842018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 At this point in the class, if interest is high, you should probably consider opening up this or some other files and walking students through them on-screen. On the other hand, if interest</a:t>
            </a:r>
            <a:r>
              <a:rPr lang="en-US" baseline="0" dirty="0"/>
              <a:t> is low or time is short, you can move quickly through the remaining slides. </a:t>
            </a:r>
          </a:p>
          <a:p>
            <a:endParaRPr lang="en-US" baseline="0" dirty="0"/>
          </a:p>
          <a:p>
            <a:r>
              <a:rPr lang="en-US" dirty="0"/>
              <a:t>Using a</a:t>
            </a:r>
            <a:r>
              <a:rPr lang="en-US" baseline="0" dirty="0"/>
              <a:t> text editor, you can open and examine the contents of each application. The examples are well commented, meaning they can actually be used as teaching tools to help you learn how to employ Spark's machine learning capabilities for your own needs. In this example, we have opened the decision tree classification program in the Python </a:t>
            </a:r>
            <a:r>
              <a:rPr lang="en-US" baseline="0" dirty="0" err="1"/>
              <a:t>mllib</a:t>
            </a:r>
            <a:r>
              <a:rPr lang="en-US" baseline="0" dirty="0"/>
              <a:t> directory.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377</a:t>
            </a:fld>
            <a:endParaRPr lang="en-US" dirty="0"/>
          </a:p>
        </p:txBody>
      </p:sp>
    </p:spTree>
    <p:extLst>
      <p:ext uri="{BB962C8B-B14F-4D97-AF65-F5344CB8AC3E}">
        <p14:creationId xmlns:p14="http://schemas.microsoft.com/office/powerpoint/2010/main" val="341278949"/>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 At this point in the class, if interest is high, you should probably consider opening up this or some other files and walking students through them on-screen. On the other hand, if interest</a:t>
            </a:r>
            <a:r>
              <a:rPr lang="en-US" baseline="0" dirty="0"/>
              <a:t> is low or time is short, you can move quickly through the remaining slides.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Here's another example, a logistic regression (which, as you will recall, is actually a classification algorithm) from the Python ml directory. </a:t>
            </a:r>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378</a:t>
            </a:fld>
            <a:endParaRPr lang="en-US" dirty="0"/>
          </a:p>
        </p:txBody>
      </p:sp>
    </p:spTree>
    <p:extLst>
      <p:ext uri="{BB962C8B-B14F-4D97-AF65-F5344CB8AC3E}">
        <p14:creationId xmlns:p14="http://schemas.microsoft.com/office/powerpoint/2010/main" val="2746003322"/>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 At this point in the class, if interest is high, you should probably consider opening up this or some other files and walking students through them on-screen. On the other hand, if interest</a:t>
            </a:r>
            <a:r>
              <a:rPr lang="en-US" baseline="0" dirty="0"/>
              <a:t> is low or time is short, you can move quickly through the remaining slides. </a:t>
            </a:r>
            <a:endParaRPr lang="en-US" dirty="0"/>
          </a:p>
          <a:p>
            <a:endParaRPr lang="en-US" dirty="0"/>
          </a:p>
          <a:p>
            <a:r>
              <a:rPr lang="en-US" dirty="0"/>
              <a:t>It can also be useful to compare similar programs across</a:t>
            </a:r>
            <a:r>
              <a:rPr lang="en-US" baseline="0" dirty="0"/>
              <a:t> the two packages to see how they are programmed differently, and perhaps even to run them both and see the differences. In this example, we took the k-means clustering examples from both the Python ml and </a:t>
            </a:r>
            <a:r>
              <a:rPr lang="en-US" baseline="0" dirty="0" err="1"/>
              <a:t>mllib</a:t>
            </a:r>
            <a:r>
              <a:rPr lang="en-US" baseline="0" dirty="0"/>
              <a:t> directories so we could compare them side by side.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379</a:t>
            </a:fld>
            <a:endParaRPr lang="en-US" dirty="0"/>
          </a:p>
        </p:txBody>
      </p:sp>
    </p:spTree>
    <p:extLst>
      <p:ext uri="{BB962C8B-B14F-4D97-AF65-F5344CB8AC3E}">
        <p14:creationId xmlns:p14="http://schemas.microsoft.com/office/powerpoint/2010/main" val="543006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38</a:t>
            </a:fld>
            <a:endParaRPr lang="en-US"/>
          </a:p>
        </p:txBody>
      </p:sp>
    </p:spTree>
    <p:extLst>
      <p:ext uri="{BB962C8B-B14F-4D97-AF65-F5344CB8AC3E}">
        <p14:creationId xmlns:p14="http://schemas.microsoft.com/office/powerpoint/2010/main" val="220941897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INSTRUCTOR NOTE: They will see this in lab.</a:t>
            </a:r>
          </a:p>
          <a:p>
            <a:endParaRPr lang="en-US" dirty="0"/>
          </a:p>
          <a:p>
            <a:r>
              <a:rPr lang="en-US" dirty="0"/>
              <a:t>Finally, Zeppelin has a large number of notes available that can be imported into your Zeppelin notebook. The lab that accompanies this lesson will have you import a machine</a:t>
            </a:r>
            <a:r>
              <a:rPr lang="en-US" baseline="0" dirty="0"/>
              <a:t> learning note, which also contains code that you can run.</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380</a:t>
            </a:fld>
            <a:endParaRPr lang="en-US" dirty="0"/>
          </a:p>
        </p:txBody>
      </p:sp>
    </p:spTree>
    <p:extLst>
      <p:ext uri="{BB962C8B-B14F-4D97-AF65-F5344CB8AC3E}">
        <p14:creationId xmlns:p14="http://schemas.microsoft.com/office/powerpoint/2010/main" val="3279317902"/>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381</a:t>
            </a:fld>
            <a:endParaRPr lang="en-US" dirty="0"/>
          </a:p>
        </p:txBody>
      </p:sp>
    </p:spTree>
    <p:extLst>
      <p:ext uri="{BB962C8B-B14F-4D97-AF65-F5344CB8AC3E}">
        <p14:creationId xmlns:p14="http://schemas.microsoft.com/office/powerpoint/2010/main" val="2766366868"/>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382</a:t>
            </a:fld>
            <a:endParaRPr lang="en-US" dirty="0"/>
          </a:p>
        </p:txBody>
      </p:sp>
    </p:spTree>
    <p:extLst>
      <p:ext uri="{BB962C8B-B14F-4D97-AF65-F5344CB8AC3E}">
        <p14:creationId xmlns:p14="http://schemas.microsoft.com/office/powerpoint/2010/main" val="807631107"/>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pPr marL="228600" indent="-228600">
              <a:buAutoNum type="arabicPeriod"/>
            </a:pPr>
            <a:r>
              <a:rPr lang="en-US" baseline="0" dirty="0"/>
              <a:t>Supervised and unsupervised</a:t>
            </a:r>
          </a:p>
          <a:p>
            <a:pPr marL="228600" indent="-228600">
              <a:buAutoNum type="arabicPeriod"/>
            </a:pPr>
            <a:r>
              <a:rPr lang="en-US" baseline="0" dirty="0"/>
              <a:t>Classification and regression</a:t>
            </a:r>
          </a:p>
          <a:p>
            <a:pPr marL="228600" indent="-228600">
              <a:buAutoNum type="arabicPeriod"/>
            </a:pPr>
            <a:r>
              <a:rPr lang="en-US" baseline="0" dirty="0"/>
              <a:t>Target variables</a:t>
            </a:r>
          </a:p>
          <a:p>
            <a:pPr marL="228600" indent="-228600">
              <a:buAutoNum type="arabicPeriod"/>
            </a:pPr>
            <a:r>
              <a:rPr lang="en-US" baseline="0" dirty="0"/>
              <a:t>An observation</a:t>
            </a:r>
          </a:p>
          <a:p>
            <a:pPr marL="228600" indent="-228600">
              <a:buAutoNum type="arabicPeriod"/>
            </a:pPr>
            <a:r>
              <a:rPr lang="en-US" baseline="0" dirty="0"/>
              <a:t>The goal of unsupervised learning is to find groupings in unlabeled data</a:t>
            </a:r>
          </a:p>
          <a:p>
            <a:pPr marL="228600" indent="-228600">
              <a:buAutoNum type="arabicPeriod"/>
            </a:pPr>
            <a:r>
              <a:rPr lang="en-US" baseline="0" dirty="0" err="1"/>
              <a:t>mllib</a:t>
            </a:r>
            <a:r>
              <a:rPr lang="en-US" baseline="0" dirty="0"/>
              <a:t> and ml</a:t>
            </a:r>
          </a:p>
          <a:p>
            <a:pPr marL="228600" indent="-228600">
              <a:buAutoNum type="arabicPeriod"/>
            </a:pPr>
            <a:r>
              <a:rPr lang="en-US" baseline="0" dirty="0"/>
              <a:t>ml </a:t>
            </a:r>
          </a:p>
          <a:p>
            <a:pPr marL="228600" indent="-228600">
              <a:buAutoNum type="arabicPeriod"/>
            </a:pPr>
            <a:r>
              <a:rPr lang="en-US" baseline="0" dirty="0"/>
              <a:t>Cluster-level resource availability, parallel processing, in-memory processing (vs. older Hadoop machine learning libraries)</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383</a:t>
            </a:fld>
            <a:endParaRPr lang="en-US" dirty="0"/>
          </a:p>
        </p:txBody>
      </p:sp>
    </p:spTree>
    <p:extLst>
      <p:ext uri="{BB962C8B-B14F-4D97-AF65-F5344CB8AC3E}">
        <p14:creationId xmlns:p14="http://schemas.microsoft.com/office/powerpoint/2010/main" val="4127527597"/>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384</a:t>
            </a:fld>
            <a:endParaRPr lang="en-US" dirty="0"/>
          </a:p>
        </p:txBody>
      </p:sp>
    </p:spTree>
    <p:extLst>
      <p:ext uri="{BB962C8B-B14F-4D97-AF65-F5344CB8AC3E}">
        <p14:creationId xmlns:p14="http://schemas.microsoft.com/office/powerpoint/2010/main" val="3263978652"/>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385</a:t>
            </a:fld>
            <a:endParaRPr lang="en-US" dirty="0"/>
          </a:p>
        </p:txBody>
      </p:sp>
    </p:spTree>
    <p:extLst>
      <p:ext uri="{BB962C8B-B14F-4D97-AF65-F5344CB8AC3E}">
        <p14:creationId xmlns:p14="http://schemas.microsoft.com/office/powerpoint/2010/main" val="1380585226"/>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386</a:t>
            </a:fld>
            <a:endParaRPr lang="en-US" dirty="0"/>
          </a:p>
        </p:txBody>
      </p:sp>
    </p:spTree>
    <p:extLst>
      <p:ext uri="{BB962C8B-B14F-4D97-AF65-F5344CB8AC3E}">
        <p14:creationId xmlns:p14="http://schemas.microsoft.com/office/powerpoint/2010/main" val="28145249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Spark is a platform that allows for large-scale,</a:t>
            </a:r>
            <a:r>
              <a:rPr lang="en-US" sz="1200" baseline="0" dirty="0"/>
              <a:t> cluster-based, in-memory data processing. It enables fast, large-scale data engineering and analytics for iterative and performance-sensitive applications. It offers development APIs for Scala, Java, Python, and R. In addition, Spark has been extended to support SQL-like operations, streaming, and machine learning as well.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39</a:t>
            </a:fld>
            <a:endParaRPr lang="en-US" dirty="0"/>
          </a:p>
        </p:txBody>
      </p:sp>
    </p:spTree>
    <p:extLst>
      <p:ext uri="{BB962C8B-B14F-4D97-AF65-F5344CB8AC3E}">
        <p14:creationId xmlns:p14="http://schemas.microsoft.com/office/powerpoint/2010/main" val="1119111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4</a:t>
            </a:fld>
            <a:endParaRPr lang="en-US"/>
          </a:p>
        </p:txBody>
      </p:sp>
    </p:spTree>
    <p:extLst>
      <p:ext uri="{BB962C8B-B14F-4D97-AF65-F5344CB8AC3E}">
        <p14:creationId xmlns:p14="http://schemas.microsoft.com/office/powerpoint/2010/main" val="626736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sz="1400" kern="1200" dirty="0">
                <a:solidFill>
                  <a:schemeClr val="tx1"/>
                </a:solidFill>
                <a:effectLst/>
                <a:latin typeface="+mn-lt"/>
                <a:ea typeface="+mn-ea"/>
                <a:cs typeface="+mn-cs"/>
              </a:rPr>
              <a:t>To leverage Hadoop’s horizontal scalability, Spark processes data in a Resilient Distributed Dataset, called an RDD.  An RDD </a:t>
            </a:r>
            <a:r>
              <a:rPr lang="en-US" dirty="0"/>
              <a:t>is a fault-tolerant collection of data elements</a:t>
            </a:r>
            <a:r>
              <a:rPr lang="en-US" sz="1400" kern="1200" dirty="0">
                <a:solidFill>
                  <a:schemeClr val="tx1"/>
                </a:solidFill>
                <a:effectLst/>
                <a:latin typeface="+mn-lt"/>
                <a:ea typeface="+mn-ea"/>
                <a:cs typeface="+mn-cs"/>
              </a:rPr>
              <a:t>. An RDD is created by starting </a:t>
            </a:r>
            <a:r>
              <a:rPr lang="en-US" dirty="0"/>
              <a:t>with a file on disk, or a collection of data in memory in a driver program. Each RDD is distributed across multiple nodes in a cluster. This enables parallel processing across the nodes.</a:t>
            </a:r>
          </a:p>
          <a:p>
            <a:pPr marL="0" lvl="1"/>
            <a:endParaRPr lang="en-US" sz="1400" kern="1200" dirty="0">
              <a:solidFill>
                <a:schemeClr val="tx1"/>
              </a:solidFill>
              <a:effectLst/>
              <a:latin typeface="+mn-lt"/>
              <a:ea typeface="+mn-ea"/>
              <a:cs typeface="+mn-cs"/>
            </a:endParaRPr>
          </a:p>
          <a:p>
            <a:pPr marL="0" lvl="1"/>
            <a:r>
              <a:rPr lang="en-US" dirty="0"/>
              <a:t>Allowing RDDs to reside and be processed in memory dramatically increases performance especially when a dataset needs to be manipulated through multiple stages of processing. </a:t>
            </a:r>
            <a:r>
              <a:rPr lang="en-US" sz="1400" kern="1200" dirty="0">
                <a:solidFill>
                  <a:schemeClr val="tx1"/>
                </a:solidFill>
                <a:effectLst/>
                <a:latin typeface="+mn-lt"/>
                <a:ea typeface="+mn-ea"/>
                <a:cs typeface="+mn-cs"/>
              </a:rPr>
              <a:t>The data in an RDD can be transformed and analyzed very rapidly.  </a:t>
            </a:r>
          </a:p>
        </p:txBody>
      </p:sp>
      <p:sp>
        <p:nvSpPr>
          <p:cNvPr id="4" name="Slide Number Placeholder 3"/>
          <p:cNvSpPr>
            <a:spLocks noGrp="1"/>
          </p:cNvSpPr>
          <p:nvPr>
            <p:ph type="sldNum" sz="quarter" idx="10"/>
          </p:nvPr>
        </p:nvSpPr>
        <p:spPr/>
        <p:txBody>
          <a:bodyPr/>
          <a:lstStyle/>
          <a:p>
            <a:fld id="{2C1E8096-F329-7647-8BCC-856D6F856EB3}" type="slidenum">
              <a:rPr lang="en-US" smtClean="0"/>
              <a:pPr/>
              <a:t>40</a:t>
            </a:fld>
            <a:endParaRPr lang="en-US" dirty="0"/>
          </a:p>
        </p:txBody>
      </p:sp>
    </p:spTree>
    <p:extLst>
      <p:ext uri="{BB962C8B-B14F-4D97-AF65-F5344CB8AC3E}">
        <p14:creationId xmlns:p14="http://schemas.microsoft.com/office/powerpoint/2010/main" val="1531137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from the Spark project, Spark Core supports a set of four high-level tools that support SQL-like queries, streaming data applications, a machine learning library (Mlib), and graph algorithms (</a:t>
            </a:r>
            <a:r>
              <a:rPr lang="en-US" dirty="0" err="1"/>
              <a:t>GraphX</a:t>
            </a:r>
            <a:r>
              <a:rPr lang="en-US" dirty="0"/>
              <a:t>). In addition, Spark also integrates  </a:t>
            </a:r>
            <a:r>
              <a:rPr lang="en-US" baseline="0" dirty="0"/>
              <a:t>with a number of other HDP tools, such as Hive for SQL-like operations and Zeppelin for graphing / data visualization.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41</a:t>
            </a:fld>
            <a:endParaRPr lang="en-US" dirty="0"/>
          </a:p>
        </p:txBody>
      </p:sp>
    </p:spTree>
    <p:extLst>
      <p:ext uri="{BB962C8B-B14F-4D97-AF65-F5344CB8AC3E}">
        <p14:creationId xmlns:p14="http://schemas.microsoft.com/office/powerpoint/2010/main" val="1082551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aseline="0" dirty="0"/>
              <a:t>The following Spark versions align with various HDP versions:</a:t>
            </a:r>
          </a:p>
          <a:p>
            <a:pPr marL="0" indent="0">
              <a:buFont typeface="Arial"/>
              <a:buNone/>
            </a:pPr>
            <a:endParaRPr lang="en-US" baseline="0" dirty="0"/>
          </a:p>
          <a:p>
            <a:r>
              <a:rPr lang="en-US" dirty="0"/>
              <a:t>HDP 2.4.0 – Spark 1.6.0</a:t>
            </a:r>
          </a:p>
          <a:p>
            <a:r>
              <a:rPr lang="en-US" dirty="0"/>
              <a:t>HDP 2.3.5 – Spark 1.5.2</a:t>
            </a:r>
          </a:p>
          <a:p>
            <a:r>
              <a:rPr lang="en-US" dirty="0"/>
              <a:t>HDP 2.3.2 – Spark 1.4.1</a:t>
            </a:r>
          </a:p>
          <a:p>
            <a:r>
              <a:rPr lang="en-US" dirty="0"/>
              <a:t>HDP 2.2.8 – Spark 1.3.1</a:t>
            </a:r>
          </a:p>
          <a:p>
            <a:r>
              <a:rPr lang="en-US" dirty="0"/>
              <a:t>HDP 2.2.4 – Spark 1.2.1</a:t>
            </a:r>
          </a:p>
          <a:p>
            <a:pPr marL="0" indent="0">
              <a:buFont typeface="Arial"/>
              <a:buNone/>
            </a:pPr>
            <a:endParaRPr lang="en-US" baseline="0" dirty="0"/>
          </a:p>
          <a:p>
            <a:pPr marL="0" indent="0">
              <a:buFont typeface="Arial"/>
              <a:buNone/>
            </a:pPr>
            <a:r>
              <a:rPr lang="en-US" baseline="0" dirty="0"/>
              <a:t>For the labs in this class, we use Spark 1.6.0 on HDP 2.4.0. </a:t>
            </a:r>
          </a:p>
          <a:p>
            <a:pPr marL="0" indent="0">
              <a:buFont typeface="Arial"/>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42</a:t>
            </a:fld>
            <a:endParaRPr lang="en-US" dirty="0"/>
          </a:p>
        </p:txBody>
      </p:sp>
    </p:spTree>
    <p:extLst>
      <p:ext uri="{BB962C8B-B14F-4D97-AF65-F5344CB8AC3E}">
        <p14:creationId xmlns:p14="http://schemas.microsoft.com/office/powerpoint/2010/main" val="2208354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43</a:t>
            </a:fld>
            <a:endParaRPr lang="en-US"/>
          </a:p>
        </p:txBody>
      </p:sp>
    </p:spTree>
    <p:extLst>
      <p:ext uri="{BB962C8B-B14F-4D97-AF65-F5344CB8AC3E}">
        <p14:creationId xmlns:p14="http://schemas.microsoft.com/office/powerpoint/2010/main" val="2514497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REPL stands for “Read, Evaluate, Print, Loop.” REPLs take a single user input, evaluates it, and returns the result. There are two REPLs available in Spark – one for Python and one for Scala. These are also sometimes referred to as “</a:t>
            </a:r>
            <a:r>
              <a:rPr lang="en-US" dirty="0"/>
              <a:t>Spark shell” applications.</a:t>
            </a:r>
            <a:r>
              <a:rPr lang="en-US" baseline="0" dirty="0"/>
              <a:t>  </a:t>
            </a:r>
          </a:p>
          <a:p>
            <a:endParaRPr lang="en-US" baseline="0" dirty="0"/>
          </a:p>
          <a:p>
            <a:r>
              <a:rPr lang="en-US" baseline="0" dirty="0"/>
              <a:t>In addition to helping one learn Spark, the shells are great for debugging and exploring data. They can also be used for building applications.</a:t>
            </a:r>
          </a:p>
          <a:p>
            <a:endParaRPr lang="en-US" baseline="0" dirty="0"/>
          </a:p>
          <a:p>
            <a:r>
              <a:rPr lang="en-US" baseline="0" dirty="0"/>
              <a:t>In order to start the Python shell, the user needs to enter "</a:t>
            </a:r>
            <a:r>
              <a:rPr lang="en-US" baseline="0" dirty="0" err="1"/>
              <a:t>pyspark</a:t>
            </a:r>
            <a:r>
              <a:rPr lang="en-US" baseline="0" dirty="0"/>
              <a:t>" on the command line. In order to start the Scala shell, the user needs to enter "spark-shell" on the command line.</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1107368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core</a:t>
            </a:r>
            <a:r>
              <a:rPr lang="en-US" baseline="0" dirty="0"/>
              <a:t> components of an enterprise Spark application in HDP.  They are the driver, </a:t>
            </a:r>
            <a:r>
              <a:rPr lang="en-US" baseline="0" dirty="0" err="1"/>
              <a:t>SparkContext</a:t>
            </a:r>
            <a:r>
              <a:rPr lang="en-US" baseline="0" dirty="0"/>
              <a:t>, the YARN resource manager, the HDFS cluster file system, and executors. </a:t>
            </a:r>
          </a:p>
          <a:p>
            <a:endParaRPr lang="en-US" baseline="0" dirty="0"/>
          </a:p>
          <a:p>
            <a:r>
              <a:rPr lang="en-US" baseline="0" dirty="0"/>
              <a:t>When using a REPL, the driver and </a:t>
            </a:r>
            <a:r>
              <a:rPr lang="en-US" baseline="0" dirty="0" err="1"/>
              <a:t>SparkContext</a:t>
            </a:r>
            <a:r>
              <a:rPr lang="en-US" baseline="0" dirty="0"/>
              <a:t> will run on a client machine. When deploying an application as a cluster application, the driver and </a:t>
            </a:r>
            <a:r>
              <a:rPr lang="en-US" baseline="0" dirty="0" err="1"/>
              <a:t>SparkContext</a:t>
            </a:r>
            <a:r>
              <a:rPr lang="en-US" baseline="0" dirty="0"/>
              <a:t> can also run in a YARN container. In both cases, Spark executors run in YARN containers on the cluster.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3189322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Spark driver contains the main() Spark</a:t>
            </a:r>
            <a:r>
              <a:rPr lang="en-US" baseline="0" dirty="0"/>
              <a:t> </a:t>
            </a:r>
            <a:r>
              <a:rPr lang="en-US" dirty="0"/>
              <a:t>program that manages the overall execution of a Spark application. It</a:t>
            </a:r>
            <a:r>
              <a:rPr lang="en-US" baseline="0" dirty="0"/>
              <a:t> is a JVM that creates the </a:t>
            </a:r>
            <a:r>
              <a:rPr lang="en-US" baseline="0" dirty="0" err="1"/>
              <a:t>SparkContext</a:t>
            </a:r>
            <a:r>
              <a:rPr lang="en-US" baseline="0" dirty="0"/>
              <a:t> which then communicates directly with Spark. It is also responsible for writing/displaying the logs that the </a:t>
            </a:r>
            <a:r>
              <a:rPr lang="en-US" baseline="0" dirty="0" err="1"/>
              <a:t>SparkContext</a:t>
            </a:r>
            <a:r>
              <a:rPr lang="en-US" baseline="0" dirty="0"/>
              <a:t> gathers from executors.</a:t>
            </a:r>
          </a:p>
          <a:p>
            <a:endParaRPr lang="en-US" baseline="0" dirty="0"/>
          </a:p>
          <a:p>
            <a:r>
              <a:rPr lang="en-US" baseline="0" dirty="0"/>
              <a:t>The Spark shell REPLs are examples of Spark driver programs. </a:t>
            </a:r>
          </a:p>
          <a:p>
            <a:endParaRPr lang="en-US" baseline="0" dirty="0"/>
          </a:p>
          <a:p>
            <a:r>
              <a:rPr lang="en-US" b="1" baseline="0" dirty="0"/>
              <a:t>IMPORTANT: </a:t>
            </a:r>
            <a:r>
              <a:rPr lang="en-US" baseline="0" dirty="0"/>
              <a:t>The Spark driver is a single point of failure for a YARN client application.  If the driver fails, the application will fail. This is mitigated when deploying applications using YARN cluster.</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3302182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any application to become</a:t>
            </a:r>
            <a:r>
              <a:rPr lang="en-US" baseline="0" dirty="0"/>
              <a:t> a Spark application, an instance of the </a:t>
            </a:r>
            <a:r>
              <a:rPr lang="en-US" baseline="0" dirty="0" err="1"/>
              <a:t>SparkContext</a:t>
            </a:r>
            <a:r>
              <a:rPr lang="en-US" baseline="0" dirty="0"/>
              <a:t> class must be instantiated. The SparkContext contains all the code and objects required to process the data in the cluster, and works with the YARN </a:t>
            </a:r>
            <a:r>
              <a:rPr lang="en-US" baseline="0" dirty="0" err="1"/>
              <a:t>ResourceManager</a:t>
            </a:r>
            <a:r>
              <a:rPr lang="en-US" baseline="0" dirty="0"/>
              <a:t> to get the requested resources for the application. It is also responsible for scheduling tasks for Spark executors.  The SparkContext checks in with the executors to report work being done and provide log updates.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 </a:t>
            </a:r>
            <a:r>
              <a:rPr lang="en-US" baseline="0" dirty="0" err="1"/>
              <a:t>SparkContext</a:t>
            </a:r>
            <a:r>
              <a:rPr lang="en-US" baseline="0" dirty="0"/>
              <a:t> is automatically created as </a:t>
            </a:r>
            <a:r>
              <a:rPr lang="en-US" baseline="0" dirty="0" err="1"/>
              <a:t>sc</a:t>
            </a:r>
            <a:r>
              <a:rPr lang="en-US" baseline="0" dirty="0"/>
              <a:t> in REPL applications. The following code is executed at start up:</a:t>
            </a:r>
            <a:endParaRPr lang="en-US" dirty="0">
              <a:latin typeface="Courier New"/>
              <a:cs typeface="Courier New"/>
            </a:endParaRPr>
          </a:p>
          <a:p>
            <a:pPr marL="0" marR="0" lvl="1" indent="0" algn="l" defTabSz="457200" rtl="0" eaLnBrk="1" fontAlgn="auto" latinLnBrk="0" hangingPunct="1">
              <a:lnSpc>
                <a:spcPct val="100000"/>
              </a:lnSpc>
              <a:spcBef>
                <a:spcPts val="0"/>
              </a:spcBef>
              <a:spcAft>
                <a:spcPts val="0"/>
              </a:spcAft>
              <a:buClrTx/>
              <a:buSzTx/>
              <a:buFontTx/>
              <a:buNone/>
              <a:tabLst/>
              <a:defRPr/>
            </a:pPr>
            <a:br>
              <a:rPr lang="en-US" dirty="0"/>
            </a:br>
            <a:r>
              <a:rPr lang="en-US" dirty="0">
                <a:latin typeface="Courier New"/>
                <a:cs typeface="Courier New"/>
              </a:rPr>
              <a:t>from pyspark import SparkContext, SparkConf conf = SparkConf() </a:t>
            </a:r>
            <a:br>
              <a:rPr lang="en-US" dirty="0">
                <a:latin typeface="Courier New"/>
                <a:cs typeface="Courier New"/>
              </a:rPr>
            </a:br>
            <a:r>
              <a:rPr lang="en-US" dirty="0">
                <a:latin typeface="Courier New"/>
                <a:cs typeface="Courier New"/>
              </a:rPr>
              <a:t>conf = SparkConf()</a:t>
            </a:r>
            <a:br>
              <a:rPr lang="en-US" dirty="0">
                <a:latin typeface="Courier New"/>
                <a:cs typeface="Courier New"/>
              </a:rPr>
            </a:br>
            <a:r>
              <a:rPr lang="en-US" dirty="0">
                <a:latin typeface="Courier New"/>
                <a:cs typeface="Courier New"/>
              </a:rPr>
              <a:t>sc = SparkContext(conf=conf) </a:t>
            </a:r>
          </a:p>
          <a:p>
            <a:endParaRPr lang="en-US" baseline="0" dirty="0"/>
          </a:p>
          <a:p>
            <a:r>
              <a:rPr lang="en-US" baseline="0" dirty="0"/>
              <a:t>------------------Scala equivalent--------------------</a:t>
            </a:r>
          </a:p>
          <a:p>
            <a:r>
              <a:rPr lang="en-US" baseline="0" dirty="0"/>
              <a:t>Import </a:t>
            </a:r>
            <a:r>
              <a:rPr lang="en-US" baseline="0" dirty="0" err="1"/>
              <a:t>org.apache.spark.SparkContext</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Import </a:t>
            </a:r>
            <a:r>
              <a:rPr lang="en-US" baseline="0" dirty="0" err="1"/>
              <a:t>org.apache.spark.SparkConnf</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conf</a:t>
            </a:r>
            <a:r>
              <a:rPr lang="en-US" baseline="0" dirty="0"/>
              <a:t> = new </a:t>
            </a:r>
            <a:r>
              <a:rPr lang="en-US" baseline="0" dirty="0" err="1"/>
              <a:t>SparkConf</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sc</a:t>
            </a:r>
            <a:r>
              <a:rPr lang="en-US" baseline="0" dirty="0"/>
              <a:t> = new </a:t>
            </a:r>
            <a:r>
              <a:rPr lang="en-US" baseline="0" dirty="0" err="1"/>
              <a:t>SparkContext</a:t>
            </a:r>
            <a:r>
              <a:rPr lang="en-US" baseline="0" dirty="0"/>
              <a:t>(</a:t>
            </a:r>
            <a:r>
              <a:rPr lang="en-US" baseline="0" dirty="0" err="1"/>
              <a:t>conf</a:t>
            </a:r>
            <a:r>
              <a:rPr lang="en-US" baseline="0" dirty="0"/>
              <a:t>)</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47</a:t>
            </a:fld>
            <a:endParaRPr lang="en-US" dirty="0">
              <a:solidFill>
                <a:prstClr val="black"/>
              </a:solidFill>
              <a:latin typeface="Calibri"/>
            </a:endParaRPr>
          </a:p>
        </p:txBody>
      </p:sp>
    </p:spTree>
    <p:extLst>
      <p:ext uri="{BB962C8B-B14F-4D97-AF65-F5344CB8AC3E}">
        <p14:creationId xmlns:p14="http://schemas.microsoft.com/office/powerpoint/2010/main" val="41800455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Spark executor is the component that does performs the map and reduce tasks of a Spark application, and is sometimes referred to as a Spark “worker.” Once created, executors exist for the life of the application.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Note:</a:t>
            </a:r>
            <a:r>
              <a:rPr lang="en-US" baseline="0" dirty="0"/>
              <a:t> In the context of Spark, the </a:t>
            </a:r>
            <a:r>
              <a:rPr lang="en-US" baseline="0" dirty="0" err="1"/>
              <a:t>SparkContext</a:t>
            </a:r>
            <a:r>
              <a:rPr lang="en-US" baseline="0" dirty="0"/>
              <a:t> is the "master" and executors are the "workers." However, in the context of HDP in general, you also have "master" nodes and "worker" nodes. Both uses of the term worker are correct - in terms of HDP, the worker (node) can run one or more Spark workers (executors). When in doubt, make sure to verify whether the worker being described is an HDP node or a Spark executor running on an HDP node.</a:t>
            </a:r>
            <a:endParaRPr lang="en-US" dirty="0"/>
          </a:p>
          <a:p>
            <a:endParaRPr lang="en-US" baseline="0" dirty="0"/>
          </a:p>
          <a:p>
            <a:r>
              <a:rPr lang="en-US" baseline="0" dirty="0"/>
              <a:t>Spark executors function as interchangeable work spaces for Spark application processing. If an executor is lost while an application is running, all tasks assigned to it will be reassigned to another executor.  In addition, any data lost will be recomputed on another executor.</a:t>
            </a:r>
          </a:p>
          <a:p>
            <a:endParaRPr lang="en-US" baseline="0" dirty="0"/>
          </a:p>
          <a:p>
            <a:r>
              <a:rPr lang="en-US" baseline="0" dirty="0"/>
              <a:t>Executor behavior can be controlled programmatically. Configuring the number of executors and their resources available can greatly increase performance of an application when done correctly.</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48</a:t>
            </a:fld>
            <a:endParaRPr lang="en-US" dirty="0">
              <a:solidFill>
                <a:prstClr val="black"/>
              </a:solidFill>
              <a:latin typeface="Calibri"/>
            </a:endParaRPr>
          </a:p>
        </p:txBody>
      </p:sp>
    </p:spTree>
    <p:extLst>
      <p:ext uri="{BB962C8B-B14F-4D97-AF65-F5344CB8AC3E}">
        <p14:creationId xmlns:p14="http://schemas.microsoft.com/office/powerpoint/2010/main" val="17721699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7E594-4005-43F8-B8F3-453F0010D500}" type="slidenum">
              <a:rPr lang="en-US" smtClean="0"/>
              <a:pPr/>
              <a:t>49</a:t>
            </a:fld>
            <a:endParaRPr lang="en-US" dirty="0"/>
          </a:p>
        </p:txBody>
      </p:sp>
    </p:spTree>
    <p:extLst>
      <p:ext uri="{BB962C8B-B14F-4D97-AF65-F5344CB8AC3E}">
        <p14:creationId xmlns:p14="http://schemas.microsoft.com/office/powerpoint/2010/main" val="132752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what makes data big?  Where did the phrase Big Data come from and what does</a:t>
            </a:r>
            <a:r>
              <a:rPr lang="en-US" baseline="0" dirty="0"/>
              <a:t> it</a:t>
            </a:r>
            <a:r>
              <a:rPr lang="en-US" dirty="0"/>
              <a:t> mean?</a:t>
            </a:r>
          </a:p>
          <a:p>
            <a:endParaRPr lang="en-US" dirty="0"/>
          </a:p>
          <a:p>
            <a:r>
              <a:rPr lang="en-US" dirty="0"/>
              <a:t>The term Big Data comes from the computational sciences.  Specifically, it is used to describe scenarios where the volume and variety of data types overwhelm the existing tools to store and process it.</a:t>
            </a:r>
          </a:p>
          <a:p>
            <a:endParaRPr lang="en-US" dirty="0"/>
          </a:p>
          <a:p>
            <a:r>
              <a:rPr lang="en-US" dirty="0"/>
              <a:t>In 2001, the industry analyst Doug Laney described Big Data using the three V’s of volume, velocity, and variety.</a:t>
            </a:r>
          </a:p>
          <a:p>
            <a:endParaRPr lang="en-US" dirty="0"/>
          </a:p>
          <a:p>
            <a:r>
              <a:rPr lang="en-US" b="1" dirty="0"/>
              <a:t>Volume</a:t>
            </a:r>
          </a:p>
          <a:p>
            <a:r>
              <a:rPr lang="en-US" dirty="0"/>
              <a:t>Volume refers to the amount of data being generated.  Think in terms of gigabytes, terabytes, and petabytes.  Many systems and applications are just not able to store, let alone ingest or process, that much data.</a:t>
            </a:r>
          </a:p>
          <a:p>
            <a:endParaRPr lang="en-US" dirty="0"/>
          </a:p>
          <a:p>
            <a:r>
              <a:rPr lang="en-US" dirty="0"/>
              <a:t>Many factors contribute to the increase in data volume.  This includes transaction-based data stored for years, unstructured data streaming in from social media, and the ever increasing amounts of sensor and machine data being produced and collected.</a:t>
            </a:r>
          </a:p>
          <a:p>
            <a:endParaRPr lang="en-US" dirty="0"/>
          </a:p>
          <a:p>
            <a:r>
              <a:rPr lang="en-US" dirty="0"/>
              <a:t>There are problems related to the volume of data.  Storage cost is an obvious issue. Another problem is filtering and finding relevant and valuable information in large quantities of data that often contains not-valuable information.</a:t>
            </a:r>
          </a:p>
          <a:p>
            <a:endParaRPr lang="en-US" dirty="0"/>
          </a:p>
          <a:p>
            <a:r>
              <a:rPr lang="en-US" dirty="0"/>
              <a:t>You also need a solution to analyze data quickly enough in order to maximize</a:t>
            </a:r>
            <a:r>
              <a:rPr lang="en-US" baseline="0" dirty="0"/>
              <a:t> </a:t>
            </a:r>
            <a:r>
              <a:rPr lang="en-US" dirty="0"/>
              <a:t>business value today</a:t>
            </a:r>
            <a:r>
              <a:rPr lang="en-US" baseline="0" dirty="0"/>
              <a:t> and not just next quarter or next year</a:t>
            </a:r>
            <a:r>
              <a:rPr lang="en-US" dirty="0"/>
              <a:t>.</a:t>
            </a:r>
          </a:p>
          <a:p>
            <a:endParaRPr lang="en-US" dirty="0"/>
          </a:p>
          <a:p>
            <a:r>
              <a:rPr lang="en-US" b="1" dirty="0"/>
              <a:t>Velocity</a:t>
            </a:r>
          </a:p>
          <a:p>
            <a:r>
              <a:rPr lang="en-US" dirty="0"/>
              <a:t>Velocity refers to the rate at which new data is created.   Think in terms of megabytes per second and gigabytes per second.</a:t>
            </a:r>
          </a:p>
          <a:p>
            <a:endParaRPr lang="en-US" dirty="0"/>
          </a:p>
          <a:p>
            <a:r>
              <a:rPr lang="en-US" dirty="0"/>
              <a:t>Data is streaming in at unprecedented speed and must be dealt with in a timely manner in order to extract maximum value from the data.  Sources of this data include logs, social media, RFID tags, sensors, and smart metering.</a:t>
            </a:r>
          </a:p>
          <a:p>
            <a:endParaRPr lang="en-US" dirty="0"/>
          </a:p>
          <a:p>
            <a:r>
              <a:rPr lang="en-US" dirty="0"/>
              <a:t>There are problems related to the velocity of data.  These include not reacting quickly enough to benefit from the data.  For example, data could be used to create a dashboard that could warn of imminent failure or a security breach.  Failure to react in time could lead to service outages.</a:t>
            </a:r>
          </a:p>
          <a:p>
            <a:endParaRPr lang="en-US" dirty="0"/>
          </a:p>
          <a:p>
            <a:r>
              <a:rPr lang="en-US" dirty="0"/>
              <a:t>Another problem related to the velocity of data is that data flows tend to be highly inconsistent with periodic peaks.  Causes include daily or seasonal changes or event-triggered peak loads. For example, a change in political leadership could cause an a peak in social media.</a:t>
            </a:r>
          </a:p>
          <a:p>
            <a:endParaRPr lang="en-US" dirty="0"/>
          </a:p>
          <a:p>
            <a:r>
              <a:rPr lang="en-US" b="1" dirty="0"/>
              <a:t>Variety</a:t>
            </a:r>
          </a:p>
          <a:p>
            <a:r>
              <a:rPr lang="en-US" dirty="0"/>
              <a:t>Variety refers to the number of types of data being generated.  Varieties of data include structured, semi-structured, and unstructured data arriving from a myriad of sources.  Data can be gathered from databases, XML or JSON files, text documents, email, video, audio, stock ticker data, and financial transactions.</a:t>
            </a:r>
          </a:p>
          <a:p>
            <a:endParaRPr lang="en-US" dirty="0"/>
          </a:p>
          <a:p>
            <a:r>
              <a:rPr lang="en-US" dirty="0"/>
              <a:t>There are problems related to the variety of data.  This include how to gather, link, match, cleanse, and transform data across systems. You also have to consider how to connect and correlate data relationships and hierarchies in order to extract business value from the data.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1208889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50</a:t>
            </a:fld>
            <a:endParaRPr lang="en-US" dirty="0"/>
          </a:p>
        </p:txBody>
      </p:sp>
    </p:spTree>
    <p:extLst>
      <p:ext uri="{BB962C8B-B14F-4D97-AF65-F5344CB8AC3E}">
        <p14:creationId xmlns:p14="http://schemas.microsoft.com/office/powerpoint/2010/main" val="1913779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mj-lt"/>
              <a:buNone/>
            </a:pPr>
            <a:endParaRPr lang="en-US" sz="1200" b="1" dirty="0">
              <a:effectLst/>
              <a:latin typeface="+mn-lt"/>
              <a:ea typeface="ＭＳ 明朝"/>
              <a:cs typeface="Times New Roman"/>
            </a:endParaRPr>
          </a:p>
          <a:p>
            <a:pPr marL="228600" indent="-228600">
              <a:buAutoNum type="arabicPeriod"/>
            </a:pPr>
            <a:r>
              <a:rPr lang="en-US" dirty="0"/>
              <a:t>Zeppelin</a:t>
            </a:r>
          </a:p>
          <a:p>
            <a:pPr marL="228600" indent="-228600">
              <a:buAutoNum type="arabicPeriod"/>
            </a:pPr>
            <a:r>
              <a:rPr lang="en-US" dirty="0"/>
              <a:t>Scala, Java, Python, and R</a:t>
            </a:r>
            <a:endParaRPr lang="en-US" baseline="0" dirty="0"/>
          </a:p>
          <a:p>
            <a:pPr marL="228600" indent="-228600">
              <a:buAutoNum type="arabicPeriod"/>
            </a:pPr>
            <a:r>
              <a:rPr lang="en-US" baseline="0" dirty="0"/>
              <a:t>Access to datasets shared across the cluster with other HDP applications</a:t>
            </a:r>
          </a:p>
          <a:p>
            <a:pPr marL="228600" indent="-228600">
              <a:buAutoNum type="arabicPeriod"/>
            </a:pPr>
            <a:r>
              <a:rPr lang="en-US" baseline="0" dirty="0"/>
              <a:t>Driver, </a:t>
            </a:r>
            <a:r>
              <a:rPr lang="en-US" baseline="0" dirty="0" err="1"/>
              <a:t>SparkContext</a:t>
            </a:r>
            <a:r>
              <a:rPr lang="en-US" baseline="0" dirty="0"/>
              <a:t>, YARN, HDFS, and executors.</a:t>
            </a:r>
          </a:p>
          <a:p>
            <a:pPr marL="228600" indent="-228600">
              <a:buAutoNum type="arabicPeriod"/>
            </a:pPr>
            <a:r>
              <a:rPr lang="en-US" baseline="0" dirty="0"/>
              <a:t>Executor</a:t>
            </a:r>
          </a:p>
        </p:txBody>
      </p:sp>
      <p:sp>
        <p:nvSpPr>
          <p:cNvPr id="4" name="Slide Number Placeholder 3"/>
          <p:cNvSpPr>
            <a:spLocks noGrp="1"/>
          </p:cNvSpPr>
          <p:nvPr>
            <p:ph type="sldNum" sz="quarter" idx="10"/>
          </p:nvPr>
        </p:nvSpPr>
        <p:spPr/>
        <p:txBody>
          <a:bodyPr/>
          <a:lstStyle/>
          <a:p>
            <a:fld id="{2C1E8096-F329-7647-8BCC-856D6F856EB3}" type="slidenum">
              <a:rPr lang="en-US" smtClean="0"/>
              <a:pPr/>
              <a:t>51</a:t>
            </a:fld>
            <a:endParaRPr lang="en-US" dirty="0"/>
          </a:p>
        </p:txBody>
      </p:sp>
    </p:spTree>
    <p:extLst>
      <p:ext uri="{BB962C8B-B14F-4D97-AF65-F5344CB8AC3E}">
        <p14:creationId xmlns:p14="http://schemas.microsoft.com/office/powerpoint/2010/main" val="6788159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52</a:t>
            </a:fld>
            <a:endParaRPr lang="en-US" dirty="0"/>
          </a:p>
        </p:txBody>
      </p:sp>
    </p:spTree>
    <p:extLst>
      <p:ext uri="{BB962C8B-B14F-4D97-AF65-F5344CB8AC3E}">
        <p14:creationId xmlns:p14="http://schemas.microsoft.com/office/powerpoint/2010/main" val="1225862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53</a:t>
            </a:fld>
            <a:endParaRPr lang="en-US" dirty="0"/>
          </a:p>
        </p:txBody>
      </p:sp>
    </p:spTree>
    <p:extLst>
      <p:ext uri="{BB962C8B-B14F-4D97-AF65-F5344CB8AC3E}">
        <p14:creationId xmlns:p14="http://schemas.microsoft.com/office/powerpoint/2010/main" val="41671550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Start from here</a:t>
            </a:r>
          </a:p>
        </p:txBody>
      </p:sp>
      <p:sp>
        <p:nvSpPr>
          <p:cNvPr id="4" name="Slide Number Placeholder 3"/>
          <p:cNvSpPr>
            <a:spLocks noGrp="1"/>
          </p:cNvSpPr>
          <p:nvPr>
            <p:ph type="sldNum" sz="quarter" idx="10"/>
          </p:nvPr>
        </p:nvSpPr>
        <p:spPr/>
        <p:txBody>
          <a:bodyPr/>
          <a:lstStyle/>
          <a:p>
            <a:fld id="{1677E594-4005-43F8-B8F3-453F0010D500}" type="slidenum">
              <a:rPr lang="en-US" smtClean="0"/>
              <a:pPr/>
              <a:t>54</a:t>
            </a:fld>
            <a:endParaRPr lang="en-US"/>
          </a:p>
        </p:txBody>
      </p:sp>
    </p:spTree>
    <p:extLst>
      <p:ext uri="{BB962C8B-B14F-4D97-AF65-F5344CB8AC3E}">
        <p14:creationId xmlns:p14="http://schemas.microsoft.com/office/powerpoint/2010/main" val="18317203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Explain the purpose and function of RDDs</a:t>
            </a:r>
          </a:p>
          <a:p>
            <a:pPr marL="171450" indent="-171450">
              <a:buFont typeface="Arial" panose="020B0604020202020204" pitchFamily="34" charset="0"/>
              <a:buChar char="•"/>
            </a:pPr>
            <a:r>
              <a:rPr lang="en-US" dirty="0"/>
              <a:t>Explain Spark programming basics</a:t>
            </a:r>
          </a:p>
          <a:p>
            <a:pPr marL="171450" indent="-171450">
              <a:buFont typeface="Arial" panose="020B0604020202020204" pitchFamily="34" charset="0"/>
              <a:buChar char="•"/>
            </a:pPr>
            <a:r>
              <a:rPr lang="en-US" dirty="0"/>
              <a:t>Define and use basic Spark transformations</a:t>
            </a:r>
          </a:p>
          <a:p>
            <a:pPr marL="171450" indent="-171450">
              <a:buFont typeface="Arial" panose="020B0604020202020204" pitchFamily="34" charset="0"/>
              <a:buChar char="•"/>
            </a:pPr>
            <a:r>
              <a:rPr lang="en-US" dirty="0"/>
              <a:t>Define and use basic Spark actions</a:t>
            </a:r>
          </a:p>
          <a:p>
            <a:pPr marL="171450" indent="-171450">
              <a:buFont typeface="Arial" panose="020B0604020202020204" pitchFamily="34" charset="0"/>
              <a:buChar char="•"/>
            </a:pPr>
            <a:r>
              <a:rPr lang="en-US" dirty="0"/>
              <a:t>Invoke functions for multiple RDDs, create named functions, and use numeric operations</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55</a:t>
            </a:fld>
            <a:endParaRPr lang="en-US" dirty="0"/>
          </a:p>
        </p:txBody>
      </p:sp>
    </p:spTree>
    <p:extLst>
      <p:ext uri="{BB962C8B-B14F-4D97-AF65-F5344CB8AC3E}">
        <p14:creationId xmlns:p14="http://schemas.microsoft.com/office/powerpoint/2010/main" val="4232465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56</a:t>
            </a:fld>
            <a:endParaRPr lang="en-US"/>
          </a:p>
        </p:txBody>
      </p:sp>
    </p:spTree>
    <p:extLst>
      <p:ext uri="{BB962C8B-B14F-4D97-AF65-F5344CB8AC3E}">
        <p14:creationId xmlns:p14="http://schemas.microsoft.com/office/powerpoint/2010/main" val="4001198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kern="1200" dirty="0">
                <a:solidFill>
                  <a:schemeClr val="tx1"/>
                </a:solidFill>
                <a:effectLst/>
                <a:latin typeface="+mn-lt"/>
                <a:ea typeface="+mn-ea"/>
                <a:cs typeface="+mn-cs"/>
              </a:rPr>
              <a:t>The Resilient Distributed Dataset (RDD) is an </a:t>
            </a:r>
            <a:r>
              <a:rPr lang="en-US" sz="1400" b="0" i="1" kern="1200" dirty="0">
                <a:solidFill>
                  <a:schemeClr val="tx1"/>
                </a:solidFill>
                <a:effectLst/>
                <a:latin typeface="+mn-lt"/>
                <a:ea typeface="+mn-ea"/>
                <a:cs typeface="+mn-cs"/>
              </a:rPr>
              <a:t>immutable, distributed, and resilient </a:t>
            </a:r>
            <a:r>
              <a:rPr lang="en-US" sz="1400" b="0" kern="1200" dirty="0">
                <a:solidFill>
                  <a:schemeClr val="tx1"/>
                </a:solidFill>
                <a:effectLst/>
                <a:latin typeface="+mn-lt"/>
                <a:ea typeface="+mn-ea"/>
                <a:cs typeface="+mn-cs"/>
              </a:rPr>
              <a:t>collection of elements that can be operated on in parallel.  </a:t>
            </a:r>
          </a:p>
          <a:p>
            <a:endParaRPr lang="en-US" sz="1400" b="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 RDD is composed of one or more partitions that can be distributed across nodes in the cluster. These partitions are immutable, meaning when changes occur, new RDDs are created rather than having those changes written to existing RDDs. They are also resilient, meaning if an RDD partition fails, it can be recreated on another node. </a:t>
            </a:r>
            <a:endParaRPr lang="en-US" dirty="0">
              <a:effectLst/>
            </a:endParaRPr>
          </a:p>
          <a:p>
            <a:endParaRPr lang="en-US" sz="1400" b="0" kern="1200" dirty="0">
              <a:solidFill>
                <a:schemeClr val="tx1"/>
              </a:solidFill>
              <a:effectLst/>
              <a:latin typeface="+mn-lt"/>
              <a:ea typeface="+mn-ea"/>
              <a:cs typeface="+mn-cs"/>
            </a:endParaRPr>
          </a:p>
          <a:p>
            <a:r>
              <a:rPr lang="en-US" sz="1400" b="0" kern="1200" dirty="0">
                <a:solidFill>
                  <a:schemeClr val="tx1"/>
                </a:solidFill>
                <a:effectLst/>
                <a:latin typeface="+mn-lt"/>
                <a:ea typeface="+mn-ea"/>
                <a:cs typeface="+mn-cs"/>
              </a:rPr>
              <a:t>For HDFS files, the RDD partitions will be aligned with the file’s blocks to maximize parallelism and other</a:t>
            </a:r>
            <a:r>
              <a:rPr lang="en-US" sz="1400" b="0" kern="1200" baseline="0" dirty="0">
                <a:solidFill>
                  <a:schemeClr val="tx1"/>
                </a:solidFill>
                <a:effectLst/>
                <a:latin typeface="+mn-lt"/>
                <a:ea typeface="+mn-ea"/>
                <a:cs typeface="+mn-cs"/>
              </a:rPr>
              <a:t> HDP infrastructure benefits</a:t>
            </a:r>
            <a:r>
              <a:rPr lang="en-US" sz="1400" b="0" kern="1200" dirty="0">
                <a:solidFill>
                  <a:schemeClr val="tx1"/>
                </a:solidFill>
                <a:effectLst/>
                <a:latin typeface="+mn-lt"/>
                <a:ea typeface="+mn-ea"/>
                <a:cs typeface="+mn-cs"/>
              </a:rPr>
              <a:t>.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57</a:t>
            </a:fld>
            <a:endParaRPr lang="en-US" dirty="0">
              <a:solidFill>
                <a:prstClr val="black"/>
              </a:solidFill>
              <a:latin typeface="Calibri"/>
            </a:endParaRPr>
          </a:p>
        </p:txBody>
      </p:sp>
    </p:spTree>
    <p:extLst>
      <p:ext uri="{BB962C8B-B14F-4D97-AF65-F5344CB8AC3E}">
        <p14:creationId xmlns:p14="http://schemas.microsoft.com/office/powerpoint/2010/main" val="2915306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Users</a:t>
            </a:r>
            <a:r>
              <a:rPr lang="en-US" baseline="0" dirty="0"/>
              <a:t> can programmatically create RDD lists of number or text values using the </a:t>
            </a:r>
            <a:r>
              <a:rPr lang="en-US" baseline="0" dirty="0" err="1"/>
              <a:t>sc.parallelize</a:t>
            </a:r>
            <a:r>
              <a:rPr lang="en-US" baseline="0" dirty="0"/>
              <a:t>() API.  This is useful for learning Spark and distributing local collections of data to the cluster. For example:</a:t>
            </a:r>
            <a:br>
              <a:rPr lang="en-US" baseline="0" dirty="0"/>
            </a:br>
            <a:br>
              <a:rPr lang="en-US" baseline="0" dirty="0"/>
            </a:b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a:t>
            </a: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r>
              <a:rPr lang="en-US" dirty="0">
                <a:latin typeface="Courier New" panose="02070309020205020404" pitchFamily="49" charset="0"/>
                <a:cs typeface="Courier New" panose="02070309020205020404" pitchFamily="49" charset="0"/>
              </a:rPr>
              <a:t>This creates an RDD that contains four</a:t>
            </a:r>
            <a:r>
              <a:rPr lang="en-US" baseline="0" dirty="0">
                <a:latin typeface="Courier New" panose="02070309020205020404" pitchFamily="49" charset="0"/>
                <a:cs typeface="Courier New" panose="02070309020205020404" pitchFamily="49" charset="0"/>
              </a:rPr>
              <a:t> numeric values. To confirm the RDD was created and contains the correct information, we can look at the contents using collect():</a:t>
            </a:r>
            <a:endParaRPr lang="en-US" dirty="0">
              <a:latin typeface="Courier New" panose="02070309020205020404" pitchFamily="49" charset="0"/>
              <a:cs typeface="Courier New" panose="02070309020205020404" pitchFamily="49" charset="0"/>
            </a:endParaRPr>
          </a:p>
          <a:p>
            <a:pPr marL="0" indent="0">
              <a:buFont typeface="Arial"/>
              <a:buNone/>
            </a:pP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rddNumList.collect</a:t>
            </a:r>
            <a:r>
              <a:rPr lang="en-US" dirty="0">
                <a:latin typeface="Courier New" panose="02070309020205020404" pitchFamily="49" charset="0"/>
                <a:cs typeface="Courier New" panose="02070309020205020404" pitchFamily="49" charset="0"/>
              </a:rPr>
              <a:t>()</a:t>
            </a: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r>
              <a:rPr lang="en-US" dirty="0">
                <a:latin typeface="Courier New" panose="02070309020205020404" pitchFamily="49" charset="0"/>
                <a:cs typeface="Courier New" panose="02070309020205020404" pitchFamily="49" charset="0"/>
              </a:rPr>
              <a:t>This returns the following output.</a:t>
            </a:r>
          </a:p>
          <a:p>
            <a:pPr marL="0" indent="0">
              <a:buFont typeface="Arial"/>
              <a:buNone/>
            </a:pP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[5,7,11,14]</a:t>
            </a: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r>
              <a:rPr lang="en-US" dirty="0">
                <a:latin typeface="Courier New" panose="02070309020205020404" pitchFamily="49" charset="0"/>
                <a:cs typeface="Courier New" panose="02070309020205020404" pitchFamily="49" charset="0"/>
              </a:rPr>
              <a:t>The same process works on lists</a:t>
            </a:r>
            <a:r>
              <a:rPr lang="en-US" baseline="0" dirty="0">
                <a:latin typeface="Courier New" panose="02070309020205020404" pitchFamily="49" charset="0"/>
                <a:cs typeface="Courier New" panose="02070309020205020404" pitchFamily="49" charset="0"/>
              </a:rPr>
              <a:t> of text. For example:</a:t>
            </a:r>
          </a:p>
          <a:p>
            <a:pPr marL="0" indent="0">
              <a:buFont typeface="Arial"/>
              <a:buNone/>
            </a:pPr>
            <a:endParaRPr lang="en-US" baseline="0" dirty="0">
              <a:latin typeface="Courier New" panose="02070309020205020404" pitchFamily="49" charset="0"/>
              <a:cs typeface="Courier New" panose="02070309020205020404" pitchFamily="49" charset="0"/>
            </a:endParaRPr>
          </a:p>
          <a:p>
            <a:pPr marL="0" indent="0">
              <a:buFont typeface="Arial"/>
              <a:buNone/>
            </a:pP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(["car", "house", "garage"])</a:t>
            </a:r>
          </a:p>
          <a:p>
            <a:pPr marL="0" indent="0">
              <a:buFont typeface="Arial"/>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["car", "house", "garage"]</a:t>
            </a: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r>
              <a:rPr lang="en-US" dirty="0">
                <a:latin typeface="Courier New" panose="02070309020205020404" pitchFamily="49" charset="0"/>
                <a:cs typeface="Courier New" panose="02070309020205020404" pitchFamily="49" charset="0"/>
              </a:rPr>
              <a:t>Python Version</a:t>
            </a:r>
          </a:p>
          <a:p>
            <a:pPr marL="0" indent="0">
              <a:buFont typeface="Arial"/>
              <a:buNone/>
            </a:pPr>
            <a:r>
              <a:rPr lang="en-US" dirty="0">
                <a:latin typeface="Courier New" panose="02070309020205020404" pitchFamily="49" charset="0"/>
                <a:cs typeface="Courier New" panose="02070309020205020404" pitchFamily="49" charset="0"/>
              </a:rPr>
              <a:t>------------------</a:t>
            </a:r>
          </a:p>
          <a:p>
            <a:pPr marL="91440" lvl="0" indent="0">
              <a:buNone/>
            </a:pP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rddNumList.collect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 7, 11, 14]</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(["car", "house", "garage"])</a:t>
            </a:r>
          </a:p>
          <a:p>
            <a:pPr marL="91440" lvl="0" indent="0">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['car', 'house', 'garage']</a:t>
            </a:r>
          </a:p>
          <a:p>
            <a:pPr marL="0" indent="0">
              <a:buFont typeface="Arial"/>
              <a:buNone/>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58</a:t>
            </a:fld>
            <a:endParaRPr lang="en-US" dirty="0">
              <a:solidFill>
                <a:prstClr val="black"/>
              </a:solidFill>
              <a:latin typeface="Calibri"/>
            </a:endParaRPr>
          </a:p>
        </p:txBody>
      </p:sp>
    </p:spTree>
    <p:extLst>
      <p:ext uri="{BB962C8B-B14F-4D97-AF65-F5344CB8AC3E}">
        <p14:creationId xmlns:p14="http://schemas.microsoft.com/office/powerpoint/2010/main" val="1043290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RDDs can also take variable values as input. T</a:t>
            </a:r>
            <a:r>
              <a:rPr lang="en-US" baseline="0" dirty="0"/>
              <a:t>o demonstrate, we start by creating a variable named </a:t>
            </a:r>
            <a:r>
              <a:rPr lang="en-US" baseline="0" dirty="0" err="1"/>
              <a:t>maryFile</a:t>
            </a:r>
            <a:r>
              <a:rPr lang="en-US" baseline="0" dirty="0"/>
              <a:t> and assigning it a text string value:</a:t>
            </a:r>
          </a:p>
          <a:p>
            <a:pPr marL="0" indent="0">
              <a:buFont typeface="Arial"/>
              <a:buNone/>
            </a:pPr>
            <a:endParaRPr lang="en-US" baseline="0" dirty="0"/>
          </a:p>
          <a:p>
            <a:pPr marL="0" indent="0">
              <a:buNone/>
            </a:pPr>
            <a:r>
              <a:rPr lang="en-US" sz="1200" dirty="0" err="1">
                <a:latin typeface="Courier New"/>
                <a:cs typeface="Courier New"/>
              </a:rPr>
              <a:t>maryFile</a:t>
            </a:r>
            <a:r>
              <a:rPr lang="en-US" sz="1200" dirty="0">
                <a:latin typeface="Courier New"/>
                <a:cs typeface="Courier New"/>
              </a:rPr>
              <a:t> = ("Mary had a little lamb")</a:t>
            </a:r>
          </a:p>
          <a:p>
            <a:pPr marL="0" indent="0">
              <a:buNone/>
            </a:pPr>
            <a:endParaRPr lang="en-US" sz="1200" dirty="0">
              <a:latin typeface="Courier New"/>
              <a:cs typeface="Courier New"/>
            </a:endParaRPr>
          </a:p>
          <a:p>
            <a:pPr marL="0" indent="0">
              <a:buNone/>
            </a:pPr>
            <a:r>
              <a:rPr lang="en-US" sz="1200" dirty="0">
                <a:latin typeface="Courier New"/>
                <a:cs typeface="Courier New"/>
              </a:rPr>
              <a:t>Then we</a:t>
            </a:r>
            <a:r>
              <a:rPr lang="en-US" sz="1200" baseline="0" dirty="0">
                <a:latin typeface="Courier New"/>
                <a:cs typeface="Courier New"/>
              </a:rPr>
              <a:t> use parallelize() to turn the variable contents into an RDD, and collect() to view the results:</a:t>
            </a:r>
            <a:endParaRPr lang="en-US" sz="1200" dirty="0">
              <a:latin typeface="Courier New"/>
              <a:cs typeface="Courier New"/>
            </a:endParaRPr>
          </a:p>
          <a:p>
            <a:pPr marL="0" indent="0">
              <a:buNone/>
            </a:pPr>
            <a:endParaRPr lang="en-US" sz="1200" dirty="0">
              <a:latin typeface="Courier New"/>
              <a:cs typeface="Courier New"/>
            </a:endParaRPr>
          </a:p>
          <a:p>
            <a:pPr marL="0" indent="0">
              <a:buNone/>
            </a:pPr>
            <a:r>
              <a:rPr lang="en-US" sz="1200" dirty="0" err="1">
                <a:latin typeface="Courier New"/>
                <a:cs typeface="Courier New"/>
              </a:rPr>
              <a:t>rddMary</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a:t>
            </a:r>
            <a:r>
              <a:rPr lang="en-US" sz="1200" dirty="0" err="1">
                <a:latin typeface="Courier New"/>
                <a:cs typeface="Courier New"/>
              </a:rPr>
              <a:t>maryFile</a:t>
            </a:r>
            <a:r>
              <a:rPr lang="en-US" sz="1200" dirty="0">
                <a:latin typeface="Courier New"/>
                <a:cs typeface="Courier New"/>
              </a:rPr>
              <a:t>])</a:t>
            </a:r>
          </a:p>
          <a:p>
            <a:pPr marL="0" indent="0">
              <a:buNone/>
            </a:pPr>
            <a:r>
              <a:rPr lang="en-US" sz="1200" dirty="0" err="1">
                <a:latin typeface="Courier New"/>
                <a:cs typeface="Courier New"/>
              </a:rPr>
              <a:t>rddMary.collect</a:t>
            </a:r>
            <a:r>
              <a:rPr lang="en-US" sz="1200" dirty="0">
                <a:latin typeface="Courier New"/>
                <a:cs typeface="Courier New"/>
              </a:rPr>
              <a:t>()</a:t>
            </a:r>
          </a:p>
          <a:p>
            <a:pPr marL="0" indent="0">
              <a:buNone/>
            </a:pPr>
            <a:r>
              <a:rPr lang="en-US" sz="1200" dirty="0">
                <a:latin typeface="Courier New"/>
                <a:cs typeface="Courier New"/>
              </a:rPr>
              <a:t>['Mary had a little lamb']</a:t>
            </a:r>
          </a:p>
          <a:p>
            <a:pPr marL="0" indent="0">
              <a:buNone/>
            </a:pPr>
            <a:endParaRPr lang="en-US" sz="1200" dirty="0">
              <a:latin typeface="Courier New"/>
              <a:cs typeface="Courier New"/>
            </a:endParaRPr>
          </a:p>
          <a:p>
            <a:pPr marL="0" indent="0">
              <a:buNone/>
            </a:pPr>
            <a:r>
              <a:rPr lang="en-US" sz="1200" dirty="0">
                <a:latin typeface="Courier New"/>
                <a:cs typeface="Courier New"/>
              </a:rPr>
              <a:t>Note: The [ ] around the variable name </a:t>
            </a:r>
            <a:r>
              <a:rPr lang="en-US" sz="1200" baseline="0" dirty="0">
                <a:latin typeface="Courier New"/>
                <a:cs typeface="Courier New"/>
              </a:rPr>
              <a:t>prevents the variable input from being read one character at a time. If we had used ( ) instead, the collect function would have returned:</a:t>
            </a:r>
          </a:p>
          <a:p>
            <a:pPr marL="0" indent="0">
              <a:buNone/>
            </a:pPr>
            <a:endParaRPr lang="en-US" sz="1200" baseline="0" dirty="0">
              <a:latin typeface="Courier New"/>
              <a:cs typeface="Courier New"/>
            </a:endParaRPr>
          </a:p>
          <a:p>
            <a:pPr marL="0" indent="0">
              <a:buNone/>
            </a:pPr>
            <a:r>
              <a:rPr lang="en-US" sz="1200" baseline="0" dirty="0">
                <a:latin typeface="Courier New"/>
                <a:cs typeface="Courier New"/>
              </a:rPr>
              <a:t>['M', 'a', 'r', 'y', ' ', 'h', 'a', 'd', . . . , 'l', 'a', 'm', 'b']</a:t>
            </a:r>
          </a:p>
          <a:p>
            <a:pPr marL="0" indent="0">
              <a:buNone/>
            </a:pPr>
            <a:endParaRPr lang="en-US" sz="1200" baseline="0" dirty="0">
              <a:latin typeface="Courier New"/>
              <a:cs typeface="Courier New"/>
            </a:endParaRPr>
          </a:p>
          <a:p>
            <a:pPr marL="0" indent="0">
              <a:buNone/>
            </a:pPr>
            <a:r>
              <a:rPr lang="en-US" sz="1200" baseline="0" dirty="0">
                <a:latin typeface="Courier New"/>
                <a:cs typeface="Courier New"/>
              </a:rPr>
              <a:t>Another example, creating the list from the previous section, but this time creating the list as a variable first:</a:t>
            </a:r>
          </a:p>
          <a:p>
            <a:pPr marL="0" indent="0">
              <a:buNone/>
            </a:pPr>
            <a:endParaRPr lang="en-US" sz="1200" baseline="0" dirty="0">
              <a:latin typeface="Courier New"/>
              <a:cs typeface="Courier New"/>
            </a:endParaRPr>
          </a:p>
          <a:p>
            <a:pPr marL="0" indent="0">
              <a:buNone/>
            </a:pP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 = (["car", "house", "garage"])</a:t>
            </a:r>
          </a:p>
          <a:p>
            <a:pPr marL="0" indent="0">
              <a:buNone/>
            </a:pP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a:t>
            </a:r>
          </a:p>
          <a:p>
            <a:pPr marL="0" indent="0">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["car", "house", "garage"]</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endParaRPr lang="en-US" sz="1200" dirty="0">
              <a:latin typeface="Courier New" panose="02070309020205020404" pitchFamily="49" charset="0"/>
              <a:cs typeface="Courier New" panose="02070309020205020404" pitchFamily="49" charset="0"/>
            </a:endParaRPr>
          </a:p>
          <a:p>
            <a:pPr marL="91440" lvl="0" indent="0">
              <a:buNone/>
            </a:pPr>
            <a:r>
              <a:rPr lang="en-US" dirty="0">
                <a:latin typeface="Courier New" panose="02070309020205020404" pitchFamily="49" charset="0"/>
                <a:cs typeface="Courier New" panose="02070309020205020404" pitchFamily="49" charset="0"/>
              </a:rPr>
              <a:t>Python Version</a:t>
            </a:r>
          </a:p>
          <a:p>
            <a:pPr marL="91440" lvl="0" indent="0">
              <a:buNone/>
            </a:pPr>
            <a:r>
              <a:rPr lang="en-US" dirty="0">
                <a:latin typeface="Courier New" panose="02070309020205020404" pitchFamily="49" charset="0"/>
                <a:cs typeface="Courier New" panose="02070309020205020404" pitchFamily="49" charset="0"/>
              </a:rPr>
              <a:t>------------------</a:t>
            </a:r>
          </a:p>
          <a:p>
            <a:pPr marL="0" lvl="0" indent="0">
              <a:buNone/>
            </a:pPr>
            <a:r>
              <a:rPr lang="en-US" sz="2400" dirty="0" err="1">
                <a:latin typeface="Courier New"/>
                <a:cs typeface="Courier New"/>
              </a:rPr>
              <a:t>maryFile</a:t>
            </a:r>
            <a:r>
              <a:rPr lang="en-US" sz="2400" dirty="0">
                <a:latin typeface="Courier New"/>
                <a:cs typeface="Courier New"/>
              </a:rPr>
              <a:t> = ("Mary had a little lamb")</a:t>
            </a:r>
            <a:br>
              <a:rPr lang="en-US" sz="2400" dirty="0">
                <a:latin typeface="Courier New"/>
                <a:cs typeface="Courier New"/>
              </a:rPr>
            </a:br>
            <a:r>
              <a:rPr lang="en-US" sz="2400" dirty="0" err="1">
                <a:latin typeface="Courier New"/>
                <a:cs typeface="Courier New"/>
              </a:rPr>
              <a:t>rddMary</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a:t>
            </a:r>
            <a:r>
              <a:rPr lang="en-US" sz="2400" dirty="0" err="1">
                <a:latin typeface="Courier New"/>
                <a:cs typeface="Courier New"/>
              </a:rPr>
              <a:t>maryFile</a:t>
            </a:r>
            <a:r>
              <a:rPr lang="en-US" sz="2400" dirty="0">
                <a:latin typeface="Courier New"/>
                <a:cs typeface="Courier New"/>
              </a:rPr>
              <a:t>])</a:t>
            </a:r>
            <a:br>
              <a:rPr lang="en-US" sz="2400" dirty="0">
                <a:latin typeface="Courier New"/>
                <a:cs typeface="Courier New"/>
              </a:rPr>
            </a:br>
            <a:r>
              <a:rPr lang="en-US" sz="2400" dirty="0" err="1">
                <a:latin typeface="Courier New"/>
                <a:cs typeface="Courier New"/>
              </a:rPr>
              <a:t>rddMary.collect</a:t>
            </a:r>
            <a:r>
              <a:rPr lang="en-US" sz="2400" dirty="0">
                <a:latin typeface="Courier New"/>
                <a:cs typeface="Courier New"/>
              </a:rPr>
              <a:t>()</a:t>
            </a:r>
            <a:br>
              <a:rPr lang="en-US" sz="2400" dirty="0">
                <a:latin typeface="Courier New"/>
                <a:cs typeface="Courier New"/>
              </a:rPr>
            </a:br>
            <a:r>
              <a:rPr lang="en-US" sz="2400" dirty="0">
                <a:latin typeface="Courier New"/>
                <a:cs typeface="Courier New"/>
              </a:rPr>
              <a:t>['Mary had a little lamb’]</a:t>
            </a:r>
          </a:p>
          <a:p>
            <a:pPr marL="0" lvl="0" indent="0">
              <a:buNone/>
            </a:pPr>
            <a:endParaRPr lang="en-US" sz="2400" dirty="0">
              <a:latin typeface="Courier New"/>
              <a:cs typeface="Courier New"/>
            </a:endParaRPr>
          </a:p>
          <a:p>
            <a:pPr marL="0" lvl="0" indent="0">
              <a:buNone/>
            </a:pP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 = ["car", "house", "garage"]</a:t>
            </a:r>
          </a:p>
          <a:p>
            <a:pPr marL="0" lvl="0" indent="0">
              <a:buNone/>
            </a:pP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a:t>
            </a:r>
          </a:p>
          <a:p>
            <a:pPr marL="0" lvl="0" indent="0">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['car', 'house', 'garage']</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91440" lvl="0" indent="0">
              <a:buNone/>
            </a:pPr>
            <a:br>
              <a:rPr lang="en-US" dirty="0">
                <a:latin typeface="Courier New" panose="02070309020205020404" pitchFamily="49" charset="0"/>
                <a:cs typeface="Courier New" panose="02070309020205020404" pitchFamily="49" charset="0"/>
              </a:rPr>
            </a:br>
            <a:endParaRPr lang="en-US" sz="1200" dirty="0">
              <a:latin typeface="Courier New"/>
              <a:cs typeface="Courier New"/>
            </a:endParaRP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59</a:t>
            </a:fld>
            <a:endParaRPr lang="en-US" dirty="0">
              <a:solidFill>
                <a:prstClr val="black"/>
              </a:solidFill>
              <a:latin typeface="Calibri"/>
            </a:endParaRPr>
          </a:p>
        </p:txBody>
      </p:sp>
    </p:spTree>
    <p:extLst>
      <p:ext uri="{BB962C8B-B14F-4D97-AF65-F5344CB8AC3E}">
        <p14:creationId xmlns:p14="http://schemas.microsoft.com/office/powerpoint/2010/main" val="1072044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Six types of data are commonly found in Hadoop.  These include sentiment data, clickstream data, sensor or machine data, geographic/geolocation data, server log data, and text.</a:t>
            </a:r>
          </a:p>
          <a:p>
            <a:endParaRPr lang="en-US" dirty="0"/>
          </a:p>
          <a:p>
            <a:r>
              <a:rPr lang="en-US" dirty="0"/>
              <a:t>The type of Big Data that ends up in Hadoop typically fits into one</a:t>
            </a:r>
            <a:r>
              <a:rPr lang="en-US" baseline="0" dirty="0"/>
              <a:t> of the following categories:</a:t>
            </a:r>
          </a:p>
          <a:p>
            <a:r>
              <a:rPr lang="en-US" baseline="0" dirty="0"/>
              <a:t>Sentiment: Clickstream: Capture and analyze website visitor's data trails and optimize your website</a:t>
            </a:r>
          </a:p>
          <a:p>
            <a:r>
              <a:rPr lang="en-US" baseline="0" dirty="0"/>
              <a:t>Sensor/Machine: Discover Patterns in data streaming automatically from remote sensors and machines</a:t>
            </a:r>
          </a:p>
          <a:p>
            <a:r>
              <a:rPr lang="en-US" baseline="0" dirty="0"/>
              <a:t>Geographic: Analyze location-based data to manage operations where they occur</a:t>
            </a:r>
          </a:p>
          <a:p>
            <a:r>
              <a:rPr lang="en-US" baseline="0" dirty="0"/>
              <a:t>Server Logs: Research log files to diagnose and process failures and prevent security breaches</a:t>
            </a:r>
          </a:p>
          <a:p>
            <a:r>
              <a:rPr lang="en-US" baseline="0" dirty="0"/>
              <a:t>Text: Understand patterns in text across millions of web pages, emails and documents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Sentiment: Understand how your customers feel about your brand and products right now</a:t>
            </a:r>
          </a:p>
          <a:p>
            <a:r>
              <a:rPr lang="en-US" dirty="0"/>
              <a:t>Sentiment data is unstructured data containing opinions, emotions, and attitudes.  Sentiment data is gathered from social media like Facebook and Twitter. It is also gathered from blogs, online product reviews, and customer support interactions.  </a:t>
            </a:r>
          </a:p>
          <a:p>
            <a:endParaRPr lang="en-US" dirty="0"/>
          </a:p>
          <a:p>
            <a:r>
              <a:rPr lang="en-US" dirty="0"/>
              <a:t>Enterprises use sentiment analysis to understand how the public thinks and feels about something.  They can also track how those thoughts and feelings change over time.</a:t>
            </a:r>
          </a:p>
          <a:p>
            <a:endParaRPr lang="en-US" dirty="0"/>
          </a:p>
          <a:p>
            <a:r>
              <a:rPr lang="en-US" dirty="0"/>
              <a:t>It is used to make targeted, real-time decisions that improve performance and improve market share. Sentiment data may be analyzed to get feedback about products, services, competitors, and reputation. </a:t>
            </a:r>
          </a:p>
          <a:p>
            <a:endParaRPr lang="en-US" dirty="0"/>
          </a:p>
          <a:p>
            <a:r>
              <a:rPr lang="en-US" b="1" dirty="0"/>
              <a:t>Clickstream: Capture and analyze website visitor's data trails and optimize your website</a:t>
            </a:r>
          </a:p>
          <a:p>
            <a:r>
              <a:rPr lang="en-US" dirty="0"/>
              <a:t>Clickstream data is the data trail left by a user while visiting a Web site. Clickstream data can be used to determine how long a customer stayed on a Web site, which pages they most frequently visited, which pages they most quickly abandoned, along with other statistical information.</a:t>
            </a:r>
          </a:p>
          <a:p>
            <a:endParaRPr lang="en-US" dirty="0"/>
          </a:p>
          <a:p>
            <a:r>
              <a:rPr lang="en-US" dirty="0"/>
              <a:t>This data is commonly captured in semi-structured Web logs.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Clickstream data is used, for example, for path optimization, basket analysis, next-product-to-buy analysis, and allocation of Web site resources.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Hadoop makes it easier to analyze, visualize, and ultimately change how visitors behave on your Web site.</a:t>
            </a:r>
          </a:p>
          <a:p>
            <a:endParaRPr lang="en-US" dirty="0"/>
          </a:p>
          <a:p>
            <a:endParaRPr lang="en-US" dirty="0"/>
          </a:p>
          <a:p>
            <a:r>
              <a:rPr lang="en-US" b="1" dirty="0"/>
              <a:t>Sensor/Machine: Discover Patterns in data streaming automatically from remote sensors and machines</a:t>
            </a:r>
          </a:p>
          <a:p>
            <a:r>
              <a:rPr lang="en-US" dirty="0"/>
              <a:t>A sensor is a converter that measures a physical quantity and transforms it into a digital signal.  Sensor data is used to monitor machines, infrastructure, or natural phenomenon. </a:t>
            </a:r>
          </a:p>
          <a:p>
            <a:endParaRPr lang="en-US" dirty="0"/>
          </a:p>
          <a:p>
            <a:r>
              <a:rPr lang="en-US" dirty="0"/>
              <a:t>Sensors are everywhere these days. They are on the factory floor and they are in department stores in the form of RFID tags.  Hospitals use biometric sensors to monitor patients and other sensors to monitor the delivery of medicines via intravenous drip lines.  In all cases these machines stream low-cost, always-on data.</a:t>
            </a:r>
          </a:p>
          <a:p>
            <a:endParaRPr lang="en-US" dirty="0"/>
          </a:p>
          <a:p>
            <a:r>
              <a:rPr lang="en-US" dirty="0"/>
              <a:t>Hadoop makes it easier for you to rapidly collect, store, process, and refine this data.  By processing and refining your data you can identify meaningful patterns that provide insight to make proactive business decisions.</a:t>
            </a:r>
          </a:p>
          <a:p>
            <a:endParaRPr lang="en-US" dirty="0"/>
          </a:p>
          <a:p>
            <a:endParaRPr lang="en-US" dirty="0"/>
          </a:p>
          <a:p>
            <a:r>
              <a:rPr lang="en-US" b="1" dirty="0"/>
              <a:t>Geographic: Analyze location-based data to manage operations where they occur</a:t>
            </a:r>
          </a:p>
          <a:p>
            <a:r>
              <a:rPr lang="en-US" dirty="0"/>
              <a:t>Geographic/geolocation data identifies the location of an object or individual at a moment in time.  This data may take the form of coordinates or an actual street address.</a:t>
            </a:r>
          </a:p>
          <a:p>
            <a:endParaRPr lang="en-US" dirty="0"/>
          </a:p>
          <a:p>
            <a:r>
              <a:rPr lang="en-US" dirty="0"/>
              <a:t>This data might be voluminous to collect, store, and process; just like sensor data.  In fact, geolocation data is collected by sensors. </a:t>
            </a:r>
          </a:p>
          <a:p>
            <a:endParaRPr lang="en-US" dirty="0"/>
          </a:p>
          <a:p>
            <a:r>
              <a:rPr lang="en-US" dirty="0"/>
              <a:t>Hadoop helps reduce data storage costs while providing value-driven intelligence from asset tracking.  For example, you might optimize truck routes to save fuel costs.</a:t>
            </a:r>
          </a:p>
          <a:p>
            <a:endParaRPr lang="en-US" dirty="0"/>
          </a:p>
          <a:p>
            <a:endParaRPr lang="en-US" dirty="0"/>
          </a:p>
          <a:p>
            <a:r>
              <a:rPr lang="en-US" b="1" dirty="0"/>
              <a:t>Server Log: Research log files to diagnose and process failures and prevent security breaches</a:t>
            </a:r>
          </a:p>
          <a:p>
            <a:r>
              <a:rPr lang="en-US" dirty="0"/>
              <a:t>Server log data captures system and network operation information.  Information technology organizations analyze server logs for many reasons.  These include the need to answer questions about security, monitor for regulatory compliance, and troubleshoot failures.</a:t>
            </a:r>
          </a:p>
          <a:p>
            <a:endParaRPr lang="en-US" dirty="0"/>
          </a:p>
          <a:p>
            <a:r>
              <a:rPr lang="en-US" dirty="0"/>
              <a:t>Hadoop takes server-log analysis to the next level by speeding and improving log aggregation and data center-wide analysis. In many environments Hadoop can replace existing enterprise-wide systems and network monitoring tools, and reduce the complexity and costs associated with deploying and maintaining such tools.</a:t>
            </a:r>
          </a:p>
          <a:p>
            <a:endParaRPr lang="en-US" dirty="0"/>
          </a:p>
          <a:p>
            <a:endParaRPr lang="en-US" dirty="0"/>
          </a:p>
          <a:p>
            <a:r>
              <a:rPr lang="en-US" b="1" dirty="0"/>
              <a:t>Text: </a:t>
            </a:r>
            <a:r>
              <a:rPr lang="en-US" b="1" baseline="0" dirty="0"/>
              <a:t>Understand patterns in text across millions of web pages, emails and documents</a:t>
            </a:r>
          </a:p>
          <a:p>
            <a:r>
              <a:rPr lang="en-US" b="0" baseline="0" dirty="0"/>
              <a:t>Text is often used for text-based data generated that doesn’t neatly fit into one of the above categories, as well as combinations of categories in order to find patterns across different text-based sources. </a:t>
            </a:r>
            <a:endParaRPr lang="en-US" b="0" dirty="0"/>
          </a:p>
          <a:p>
            <a:endParaRPr lang="en-US" b="0"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6</a:t>
            </a:fld>
            <a:endParaRPr lang="en-US" dirty="0"/>
          </a:p>
        </p:txBody>
      </p:sp>
    </p:spTree>
    <p:extLst>
      <p:ext uri="{BB962C8B-B14F-4D97-AF65-F5344CB8AC3E}">
        <p14:creationId xmlns:p14="http://schemas.microsoft.com/office/powerpoint/2010/main" val="64389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400" dirty="0">
                <a:latin typeface="+mn-lt"/>
                <a:cs typeface="+mn-cs"/>
              </a:rPr>
              <a:t>Another common</a:t>
            </a:r>
            <a:r>
              <a:rPr lang="en-US" sz="1400" baseline="0" dirty="0">
                <a:latin typeface="+mn-lt"/>
                <a:cs typeface="+mn-cs"/>
              </a:rPr>
              <a:t> way to create an RDD is to load it from one or more text files using </a:t>
            </a:r>
            <a:r>
              <a:rPr lang="en-US" sz="1400" baseline="0" dirty="0" err="1">
                <a:latin typeface="+mn-lt"/>
                <a:cs typeface="+mn-cs"/>
              </a:rPr>
              <a:t>sc.textFile</a:t>
            </a:r>
            <a:r>
              <a:rPr lang="en-US" sz="1400" baseline="0" dirty="0">
                <a:latin typeface="+mn-lt"/>
                <a:cs typeface="+mn-cs"/>
              </a:rPr>
              <a:t>(). These files can be located on local storage, HDFS, or other cloud or network storage locations.  For example, to create an RDD from a text file on your local drive:</a:t>
            </a:r>
          </a:p>
          <a:p>
            <a:pPr marL="0" indent="0">
              <a:buFont typeface="Arial"/>
              <a:buNone/>
            </a:pPr>
            <a:endParaRPr lang="en-US" sz="1400" baseline="0" dirty="0">
              <a:latin typeface="+mn-lt"/>
              <a:cs typeface="+mn-c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err="1">
                <a:latin typeface="Courier New" panose="02070309020205020404" pitchFamily="49" charset="0"/>
                <a:cs typeface="Courier New" panose="02070309020205020404" pitchFamily="49" charset="0"/>
              </a:rPr>
              <a:t>rddLocal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("file:/localPathToFile/filename.txt")</a:t>
            </a:r>
          </a:p>
          <a:p>
            <a:pPr marL="0" indent="0">
              <a:buFont typeface="Arial"/>
              <a:buNone/>
            </a:pPr>
            <a:endParaRPr lang="en-US" sz="1400" baseline="0" dirty="0">
              <a:latin typeface="+mn-lt"/>
              <a:cs typeface="+mn-cs"/>
            </a:endParaRPr>
          </a:p>
          <a:p>
            <a:pPr marL="0" indent="0">
              <a:buFont typeface="Arial"/>
              <a:buNone/>
            </a:pPr>
            <a:r>
              <a:rPr lang="en-US" sz="1400" baseline="0" dirty="0">
                <a:latin typeface="+mn-lt"/>
                <a:cs typeface="+mn-cs"/>
              </a:rPr>
              <a:t>To create an RDD from a file on HDFS:</a:t>
            </a:r>
          </a:p>
          <a:p>
            <a:pPr marL="0" indent="0">
              <a:buFont typeface="Arial"/>
              <a:buNone/>
            </a:pPr>
            <a:endParaRPr lang="en-US" sz="1400" baseline="0" dirty="0">
              <a:latin typeface="+mn-lt"/>
              <a:cs typeface="+mn-c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err="1">
                <a:latin typeface="Courier New" panose="02070309020205020404" pitchFamily="49" charset="0"/>
                <a:cs typeface="Courier New" panose="02070309020205020404" pitchFamily="49" charset="0"/>
              </a:rPr>
              <a:t>rddHDFS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://namenodename:8020/</a:t>
            </a:r>
            <a:r>
              <a:rPr lang="en-US" dirty="0" err="1">
                <a:latin typeface="Courier New" panose="02070309020205020404" pitchFamily="49" charset="0"/>
                <a:cs typeface="Courier New" panose="02070309020205020404" pitchFamily="49" charset="0"/>
              </a:rPr>
              <a:t>HDFSpath</a:t>
            </a:r>
            <a:r>
              <a:rPr lang="en-US" dirty="0">
                <a:latin typeface="Courier New" panose="02070309020205020404" pitchFamily="49" charset="0"/>
                <a:cs typeface="Courier New" panose="02070309020205020404" pitchFamily="49" charset="0"/>
              </a:rPr>
              <a:t>/filename.txt")</a:t>
            </a:r>
          </a:p>
          <a:p>
            <a:pPr marL="0" indent="0">
              <a:buFont typeface="Arial"/>
              <a:buNone/>
            </a:pPr>
            <a:endParaRPr lang="en-US" sz="1400" baseline="0" dirty="0">
              <a:latin typeface="+mn-lt"/>
              <a:cs typeface="+mn-cs"/>
            </a:endParaRPr>
          </a:p>
          <a:p>
            <a:pPr marL="0" indent="0">
              <a:buFont typeface="Arial"/>
              <a:buNone/>
            </a:pPr>
            <a:r>
              <a:rPr lang="en-US" sz="1400" baseline="0" dirty="0">
                <a:latin typeface="+mn-lt"/>
                <a:cs typeface="+mn-cs"/>
              </a:rPr>
              <a:t>Multiple files can be combined as part of a single RDD using either a comma-separated list of individual files, the wildcard character, or a combination of the two. For example, to create an RDD based on three specific files:</a:t>
            </a:r>
          </a:p>
          <a:p>
            <a:pPr marL="0" indent="0">
              <a:buFont typeface="Arial"/>
              <a:buNone/>
            </a:pPr>
            <a:endParaRPr lang="en-US" sz="1400" baseline="0" dirty="0">
              <a:latin typeface="+mn-lt"/>
              <a:cs typeface="+mn-cs"/>
            </a:endParaRPr>
          </a:p>
          <a:p>
            <a:pPr marL="0" indent="0">
              <a:buFont typeface="Arial"/>
              <a:buNone/>
            </a:pPr>
            <a:r>
              <a:rPr lang="en-US" dirty="0" err="1">
                <a:latin typeface="Courier New" panose="02070309020205020404" pitchFamily="49" charset="0"/>
                <a:cs typeface="Courier New" panose="02070309020205020404" pitchFamily="49" charset="0"/>
              </a:rPr>
              <a:t>rddComma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fileLocation</a:t>
            </a:r>
            <a:r>
              <a:rPr lang="en-US" dirty="0">
                <a:latin typeface="Courier New" panose="02070309020205020404" pitchFamily="49" charset="0"/>
                <a:cs typeface="Courier New" panose="02070309020205020404" pitchFamily="49" charset="0"/>
              </a:rPr>
              <a:t>/file1.txt,fileLocation/file2.txt")</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latin typeface="Courier New" panose="02070309020205020404" pitchFamily="49" charset="0"/>
                <a:cs typeface="Courier New" panose="02070309020205020404" pitchFamily="49" charset="0"/>
              </a:rPr>
              <a:t>To create an RDD that contains all .txt</a:t>
            </a:r>
            <a:r>
              <a:rPr lang="en-US" baseline="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files that meet wildcard requirements in a given</a:t>
            </a:r>
            <a:r>
              <a:rPr lang="en-US" baseline="0" dirty="0">
                <a:latin typeface="Courier New" panose="02070309020205020404" pitchFamily="49" charset="0"/>
                <a:cs typeface="Courier New" panose="02070309020205020404" pitchFamily="49" charset="0"/>
              </a:rPr>
              <a:t> location:</a:t>
            </a:r>
            <a:endParaRPr lang="en-US" dirty="0">
              <a:latin typeface="Courier New" panose="02070309020205020404" pitchFamily="49" charset="0"/>
              <a:cs typeface="Courier New" panose="02070309020205020404" pitchFamily="49" charset="0"/>
            </a:endParaRPr>
          </a:p>
          <a:p>
            <a:pPr marL="0" indent="0">
              <a:buFont typeface="Arial"/>
              <a:buNone/>
            </a:pPr>
            <a:endParaRPr lang="en-US" sz="1400" baseline="0" dirty="0">
              <a:latin typeface="+mn-lt"/>
              <a:cs typeface="+mn-cs"/>
            </a:endParaRPr>
          </a:p>
          <a:p>
            <a:pPr marL="0" indent="0">
              <a:buFont typeface="Arial"/>
              <a:buNone/>
            </a:pPr>
            <a:r>
              <a:rPr lang="en-US" sz="1400" dirty="0" err="1">
                <a:latin typeface="Courier New" panose="02070309020205020404" pitchFamily="49" charset="0"/>
                <a:cs typeface="Courier New" panose="02070309020205020404" pitchFamily="49" charset="0"/>
              </a:rPr>
              <a:t>rddWild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sc.textFile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fileLocation</a:t>
            </a:r>
            <a:r>
              <a:rPr lang="en-US" sz="1400" dirty="0">
                <a:latin typeface="Courier New" panose="02070309020205020404" pitchFamily="49" charset="0"/>
                <a:cs typeface="Courier New" panose="02070309020205020404" pitchFamily="49" charset="0"/>
              </a:rPr>
              <a:t>/*.txt")</a:t>
            </a:r>
          </a:p>
          <a:p>
            <a:pPr marL="0" indent="0">
              <a:buFont typeface="Arial"/>
              <a:buNone/>
            </a:pPr>
            <a:endParaRPr lang="en-US" sz="1400" dirty="0">
              <a:latin typeface="Courier New" panose="02070309020205020404" pitchFamily="49" charset="0"/>
              <a:cs typeface="Courier New" panose="02070309020205020404" pitchFamily="49" charset="0"/>
            </a:endParaRPr>
          </a:p>
          <a:p>
            <a:pPr marL="0" indent="0">
              <a:buFont typeface="Arial"/>
              <a:buNone/>
            </a:pPr>
            <a:r>
              <a:rPr lang="en-US" sz="1400" dirty="0">
                <a:latin typeface="Courier New" panose="02070309020205020404" pitchFamily="49" charset="0"/>
                <a:cs typeface="Courier New" panose="02070309020205020404" pitchFamily="49" charset="0"/>
              </a:rPr>
              <a:t>Wildcards and comma-separated lists can be combined in any configuration.</a:t>
            </a:r>
          </a:p>
          <a:p>
            <a:pPr marL="0" indent="0">
              <a:buFont typeface="Arial"/>
              <a:buNone/>
            </a:pPr>
            <a:endParaRPr lang="en-US" sz="1400" baseline="0" dirty="0">
              <a:latin typeface="+mn-lt"/>
              <a:cs typeface="+mn-cs"/>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60</a:t>
            </a:fld>
            <a:endParaRPr lang="en-US" dirty="0">
              <a:solidFill>
                <a:prstClr val="black"/>
              </a:solidFill>
              <a:latin typeface="Calibri"/>
            </a:endParaRPr>
          </a:p>
        </p:txBody>
      </p:sp>
    </p:spTree>
    <p:extLst>
      <p:ext uri="{BB962C8B-B14F-4D97-AF65-F5344CB8AC3E}">
        <p14:creationId xmlns:p14="http://schemas.microsoft.com/office/powerpoint/2010/main" val="33307964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simple example, we have a small</a:t>
            </a:r>
            <a:r>
              <a:rPr lang="en-US" baseline="0" dirty="0"/>
              <a:t> cluster which has been loaded with three data files, and will walk through their input into HDFS, followed by having two of them used to create a single RDD, and begin to demonstrate the power of parallel datasets. </a:t>
            </a:r>
          </a:p>
          <a:p>
            <a:endParaRPr lang="en-US" baseline="0" dirty="0"/>
          </a:p>
          <a:p>
            <a:r>
              <a:rPr lang="en-US" baseline="0" dirty="0"/>
              <a:t>The first file in the example is small enough to fit entirely in a single 128 MB HDFS block – thus data file 1 is made up of only one HDFS block (labeled DF1.1) which is written to Node 1. This would be replicated by default to two other nodes, which we are assuming are not shown in the image. </a:t>
            </a:r>
          </a:p>
          <a:p>
            <a:endParaRPr lang="en-US" baseline="0" dirty="0"/>
          </a:p>
          <a:p>
            <a:r>
              <a:rPr lang="en-US" baseline="0" dirty="0"/>
              <a:t>Data files 2 and 3 take up two HDFS blocks apiece. In our example, these four data blocks are written to four different HDFS nodes. Data file 2 is represented in HDFS by DF2.1 and DF 2.2 (written to node 2 and node 4, respectively). Data file 3 is represented in HDFS by DF3.1 and DF3.2 (written to node 3 and node 5, respectively). Again, it is not shown in the image, but each of these blocks would be replicated multiple times across nodes in the cluster.</a:t>
            </a:r>
          </a:p>
          <a:p>
            <a:endParaRPr lang="en-US" baseline="0" dirty="0"/>
          </a:p>
          <a:p>
            <a:r>
              <a:rPr lang="en-US" baseline="0" dirty="0"/>
              <a:t>Next we write a Spark application that initially defines an RDD that is made up of a combination of the data in data files 1 and 2. In HDFS, these two files are represented by three HDFS blocks on nodes 1, 2, and 4. When the RDD partitions are created in memory, the nodes that will be used will be nodes that contain the data blocks in order to improve performance and reduce the network traffic that would result from pulling data from one node’s disk to another node’s memory. </a:t>
            </a:r>
          </a:p>
          <a:p>
            <a:endParaRPr lang="en-US" baseline="0" dirty="0"/>
          </a:p>
          <a:p>
            <a:r>
              <a:rPr lang="en-US" baseline="0" dirty="0"/>
              <a:t>The three data blocks that represent these two files that were combined by the Spark application are then copied into memory on their respective nodes and become the partitions of the RDD. DF2.1 is written to an RDD partition we have labeled RDD 1.1. DF2.2 is written to an RDD partition we have labeled RDD 1.2. DF1.1 is written to an RDD partition we have labeled RDD 1.3. </a:t>
            </a:r>
          </a:p>
          <a:p>
            <a:endParaRPr lang="en-US" baseline="0" dirty="0"/>
          </a:p>
          <a:p>
            <a:r>
              <a:rPr lang="en-US" baseline="0" dirty="0"/>
              <a:t>Thus, in our example, one RDD was created from two files (which are split across three HDFS data nodes), which exist in memory as three partitions which a Spark application can then continue to use.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61</a:t>
            </a:fld>
            <a:endParaRPr lang="en-US" dirty="0"/>
          </a:p>
        </p:txBody>
      </p:sp>
    </p:spTree>
    <p:extLst>
      <p:ext uri="{BB962C8B-B14F-4D97-AF65-F5344CB8AC3E}">
        <p14:creationId xmlns:p14="http://schemas.microsoft.com/office/powerpoint/2010/main" val="28918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a:t>
            </a:r>
            <a:r>
              <a:rPr lang="en-US" baseline="0" dirty="0"/>
              <a:t> shows a hypothetical cluster that has two RDD's.  Each RDD is composed of multiple partitions, and the partitions are distributed across the cluster.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62</a:t>
            </a:fld>
            <a:endParaRPr lang="en-US" dirty="0">
              <a:solidFill>
                <a:prstClr val="black"/>
              </a:solidFill>
              <a:latin typeface="Calibri"/>
            </a:endParaRPr>
          </a:p>
        </p:txBody>
      </p:sp>
    </p:spTree>
    <p:extLst>
      <p:ext uri="{BB962C8B-B14F-4D97-AF65-F5344CB8AC3E}">
        <p14:creationId xmlns:p14="http://schemas.microsoft.com/office/powerpoint/2010/main" val="1832538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RDDs can contain any type of </a:t>
            </a:r>
            <a:r>
              <a:rPr lang="en-US" b="1" i="1" dirty="0"/>
              <a:t>serializable</a:t>
            </a:r>
            <a:r>
              <a:rPr lang="en-US" dirty="0"/>
              <a:t> element, meaning those that can be converted to and from a byte stream. Examples include: </a:t>
            </a:r>
            <a:r>
              <a:rPr lang="en-US" dirty="0" err="1"/>
              <a:t>xamples</a:t>
            </a:r>
            <a:r>
              <a:rPr lang="en-US" dirty="0"/>
              <a:t>: </a:t>
            </a:r>
            <a:r>
              <a:rPr lang="en-US" dirty="0" err="1"/>
              <a:t>int</a:t>
            </a:r>
            <a:r>
              <a:rPr lang="en-US" dirty="0"/>
              <a:t>, float, bool, and sequences/</a:t>
            </a:r>
            <a:r>
              <a:rPr lang="en-US" dirty="0" err="1"/>
              <a:t>iteratives</a:t>
            </a:r>
            <a:r>
              <a:rPr lang="en-US" dirty="0"/>
              <a:t> like arrays, lists, tuples, and strings. Element types in an RDD can be mixed as well.</a:t>
            </a:r>
            <a:r>
              <a:rPr lang="en-US" baseline="0" dirty="0"/>
              <a:t> For example, an array or list can contain both string and </a:t>
            </a:r>
            <a:r>
              <a:rPr lang="en-US" baseline="0" dirty="0" err="1"/>
              <a:t>int</a:t>
            </a:r>
            <a:r>
              <a:rPr lang="en-US" baseline="0" dirty="0"/>
              <a:t> values. Furthermore, RDD types are converted implicitly when possible, meaning there is no need to explicitly specify the type during RDD creation. </a:t>
            </a:r>
          </a:p>
          <a:p>
            <a:endParaRPr lang="en-US" baseline="0" dirty="0"/>
          </a:p>
          <a:p>
            <a:r>
              <a:rPr lang="en-US" b="1" baseline="0" dirty="0"/>
              <a:t>Note: </a:t>
            </a:r>
            <a:r>
              <a:rPr lang="en-US" dirty="0"/>
              <a:t>Non-serializable elements (for example: objects created with certain third-party JAR files or other external resource) cannot be made into RDDs</a:t>
            </a:r>
            <a:r>
              <a:rPr lang="en-US" baseline="0" dirty="0"/>
              <a:t>.</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63</a:t>
            </a:fld>
            <a:endParaRPr lang="en-US" dirty="0">
              <a:solidFill>
                <a:prstClr val="black"/>
              </a:solidFill>
              <a:latin typeface="Calibri"/>
            </a:endParaRPr>
          </a:p>
        </p:txBody>
      </p:sp>
    </p:spTree>
    <p:extLst>
      <p:ext uri="{BB962C8B-B14F-4D97-AF65-F5344CB8AC3E}">
        <p14:creationId xmlns:p14="http://schemas.microsoft.com/office/powerpoint/2010/main" val="795400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an RDD</a:t>
            </a:r>
            <a:r>
              <a:rPr lang="en-US" baseline="0" dirty="0"/>
              <a:t> is created, t</a:t>
            </a:r>
            <a:r>
              <a:rPr lang="en-US" dirty="0"/>
              <a:t>here are two</a:t>
            </a:r>
            <a:r>
              <a:rPr lang="en-US" baseline="0" dirty="0"/>
              <a:t> operations that can be performed on it: Actions and Transformations. </a:t>
            </a:r>
          </a:p>
          <a:p>
            <a:endParaRPr lang="en-US" baseline="0" dirty="0"/>
          </a:p>
          <a:p>
            <a:r>
              <a:rPr lang="en-US" baseline="0" dirty="0"/>
              <a:t>Transformations take an existing RDD, applies a function to the elements of the RDD, and creates a new RDD comprised of the transformed elements.  </a:t>
            </a:r>
          </a:p>
          <a:p>
            <a:endParaRPr lang="en-US" baseline="0" dirty="0"/>
          </a:p>
          <a:p>
            <a:r>
              <a:rPr lang="en-US" baseline="0" dirty="0"/>
              <a:t>An action returns a result of a function applied to the elements of an RDD in the form of screen output, a file write, etc.</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64</a:t>
            </a:fld>
            <a:endParaRPr lang="en-US" dirty="0"/>
          </a:p>
        </p:txBody>
      </p:sp>
    </p:spTree>
    <p:extLst>
      <p:ext uri="{BB962C8B-B14F-4D97-AF65-F5344CB8AC3E}">
        <p14:creationId xmlns:p14="http://schemas.microsoft.com/office/powerpoint/2010/main" val="857708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65</a:t>
            </a:fld>
            <a:endParaRPr lang="en-US"/>
          </a:p>
        </p:txBody>
      </p:sp>
    </p:spTree>
    <p:extLst>
      <p:ext uri="{BB962C8B-B14F-4D97-AF65-F5344CB8AC3E}">
        <p14:creationId xmlns:p14="http://schemas.microsoft.com/office/powerpoint/2010/main" val="3187987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makes heavy use of functional programming, but what does that mean? An easy way</a:t>
            </a:r>
            <a:r>
              <a:rPr lang="en-US" baseline="0" dirty="0"/>
              <a:t> to think about functional programming is to define it as programming that does not rely on data outside of the function being executed, nor does it modify data that exists outside of the current function.</a:t>
            </a:r>
          </a:p>
          <a:p>
            <a:endParaRPr lang="en-US" baseline="0" dirty="0"/>
          </a:p>
          <a:p>
            <a:r>
              <a:rPr lang="en-US" baseline="0" dirty="0"/>
              <a:t>First let's take a look at an example of non-functional programming. In this function, we define a variable value outside of our function, then pull that value into our function and modify it. Note the dependence on and the writing to a variable that exists external to the function itself:</a:t>
            </a:r>
          </a:p>
          <a:p>
            <a:endParaRPr lang="en-US" baseline="0" dirty="0"/>
          </a:p>
          <a:p>
            <a:r>
              <a:rPr lang="en-US" baseline="0" dirty="0"/>
              <a:t>Python code</a:t>
            </a:r>
          </a:p>
          <a:p>
            <a:r>
              <a:rPr lang="en-US"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0</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def</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unfunctionalCode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baseline="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global </a:t>
            </a:r>
            <a:r>
              <a:rPr lang="en-US" dirty="0" err="1">
                <a:latin typeface="Courier New" panose="02070309020205020404" pitchFamily="49" charset="0"/>
                <a:cs typeface="Courier New" panose="02070309020205020404" pitchFamily="49" charset="0"/>
              </a:rPr>
              <a:t>varValue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+ 1</a:t>
            </a:r>
          </a:p>
          <a:p>
            <a:endParaRPr lang="en-US" dirty="0"/>
          </a:p>
          <a:p>
            <a:r>
              <a:rPr lang="en-US" dirty="0"/>
              <a:t>Now let's take a look at the same basic example, but this time written using functional programming principles. In this example, the variable value is instantiated as part</a:t>
            </a:r>
            <a:r>
              <a:rPr lang="en-US" baseline="0" dirty="0"/>
              <a:t> of calling the function itself, and only the value within the function is modified.</a:t>
            </a:r>
          </a:p>
          <a:p>
            <a:endParaRPr lang="en-US" dirty="0"/>
          </a:p>
          <a:p>
            <a:r>
              <a:rPr lang="en-US" baseline="0" dirty="0"/>
              <a:t>Python code</a:t>
            </a:r>
          </a:p>
          <a:p>
            <a:r>
              <a:rPr lang="en-US"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functionalCode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return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+ 1</a:t>
            </a:r>
          </a:p>
          <a:p>
            <a:endParaRPr lang="en-US" dirty="0"/>
          </a:p>
          <a:p>
            <a:r>
              <a:rPr lang="en-US" dirty="0"/>
              <a:t>All Spark transformations are based on functional programming. </a:t>
            </a:r>
          </a:p>
        </p:txBody>
      </p:sp>
      <p:sp>
        <p:nvSpPr>
          <p:cNvPr id="4" name="Slide Number Placeholder 3"/>
          <p:cNvSpPr>
            <a:spLocks noGrp="1"/>
          </p:cNvSpPr>
          <p:nvPr>
            <p:ph type="sldNum" sz="quarter" idx="10"/>
          </p:nvPr>
        </p:nvSpPr>
        <p:spPr/>
        <p:txBody>
          <a:bodyPr/>
          <a:lstStyle/>
          <a:p>
            <a:fld id="{1677E594-4005-43F8-B8F3-453F0010D500}" type="slidenum">
              <a:rPr lang="en-US" smtClean="0"/>
              <a:pPr/>
              <a:t>66</a:t>
            </a:fld>
            <a:endParaRPr lang="en-US" dirty="0"/>
          </a:p>
        </p:txBody>
      </p:sp>
    </p:spTree>
    <p:extLst>
      <p:ext uri="{BB962C8B-B14F-4D97-AF65-F5344CB8AC3E}">
        <p14:creationId xmlns:p14="http://schemas.microsoft.com/office/powerpoint/2010/main" val="2038966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need to operate on different partitions of the same RDD in parallel</a:t>
            </a:r>
            <a:r>
              <a:rPr lang="en-US" baseline="0" dirty="0"/>
              <a:t> makes functional programming a requirement for Spark. Thus, Spark programming has the following characteristics:</a:t>
            </a:r>
          </a:p>
          <a:p>
            <a:endParaRPr lang="en-US" baseline="0" dirty="0"/>
          </a:p>
          <a:p>
            <a:r>
              <a:rPr lang="en-US" b="1" dirty="0"/>
              <a:t>Immutable data:</a:t>
            </a:r>
            <a:r>
              <a:rPr lang="en-US" dirty="0"/>
              <a:t> RDD1A can be transformed into RDD1B, but an individual element within RDD1A cannot be independently modified.</a:t>
            </a:r>
          </a:p>
          <a:p>
            <a:endParaRPr lang="en-US" dirty="0"/>
          </a:p>
          <a:p>
            <a:r>
              <a:rPr lang="en-US" b="1" dirty="0"/>
              <a:t>No state or side effects:</a:t>
            </a:r>
            <a:r>
              <a:rPr lang="en-US" dirty="0"/>
              <a:t> No interaction with or modification of any values or properties outside of the function.</a:t>
            </a:r>
          </a:p>
          <a:p>
            <a:endParaRPr lang="en-US" b="1" dirty="0"/>
          </a:p>
          <a:p>
            <a:r>
              <a:rPr lang="en-US" b="1" dirty="0"/>
              <a:t>Behavioral consistency:</a:t>
            </a:r>
            <a:r>
              <a:rPr lang="en-US" dirty="0"/>
              <a:t> If you pass the same value into a function multiple times, you will always get the same result - changing order of evaluation does not change results.</a:t>
            </a:r>
          </a:p>
          <a:p>
            <a:endParaRPr lang="en-US" b="1" dirty="0"/>
          </a:p>
          <a:p>
            <a:r>
              <a:rPr lang="en-US" b="1" dirty="0"/>
              <a:t>Functions as arguments:</a:t>
            </a:r>
            <a:r>
              <a:rPr lang="en-US" dirty="0"/>
              <a:t> function results (including anonymous functions) can be passed as input/arguments to other functions.</a:t>
            </a:r>
          </a:p>
          <a:p>
            <a:endParaRPr lang="en-US" b="1" dirty="0"/>
          </a:p>
          <a:p>
            <a:r>
              <a:rPr lang="en-US" b="1" dirty="0"/>
              <a:t>Lazy evaluation:</a:t>
            </a:r>
            <a:r>
              <a:rPr lang="en-US" dirty="0"/>
              <a:t> function arguments are not evaluated / executed until required.</a:t>
            </a:r>
          </a:p>
          <a:p>
            <a:endParaRPr lang="en-US" dirty="0"/>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67</a:t>
            </a:fld>
            <a:endParaRPr lang="en-US" dirty="0"/>
          </a:p>
        </p:txBody>
      </p:sp>
    </p:spTree>
    <p:extLst>
      <p:ext uri="{BB962C8B-B14F-4D97-AF65-F5344CB8AC3E}">
        <p14:creationId xmlns:p14="http://schemas.microsoft.com/office/powerpoint/2010/main" val="2624536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Anonymous functions, also known as Lambda functions, are used heavily in Spark programming. They start with a declaration of the anonymous function by using the keyword lambda. Then, the programmer provides the variable name that will be used in the function body, followed by a colon. To the right of the colon will be the function body, which can be a function definition or a call to yet another function. </a:t>
            </a:r>
          </a:p>
          <a:p>
            <a:endParaRPr lang="en-US" baseline="0" dirty="0"/>
          </a:p>
          <a:p>
            <a:r>
              <a:rPr lang="en-US" baseline="0" dirty="0"/>
              <a:t>Here is an example using "z" as the anonymous function variable selected and applying z+1 to all elements of an RDD as an argument to the Spark map function:</a:t>
            </a:r>
            <a:br>
              <a:rPr lang="en-US" baseline="0" dirty="0"/>
            </a:br>
            <a:endParaRPr lang="en-US" baseline="0" dirty="0"/>
          </a:p>
          <a:p>
            <a:pPr lvl="1"/>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3600" dirty="0" err="1">
                <a:latin typeface="Courier New" panose="02070309020205020404" pitchFamily="49" charset="0"/>
                <a:cs typeface="Courier New" panose="02070309020205020404" pitchFamily="49" charset="0"/>
              </a:rPr>
              <a:t>rddAnon</a:t>
            </a:r>
            <a:r>
              <a:rPr lang="en-US" sz="3600" dirty="0">
                <a:latin typeface="Courier New" panose="02070309020205020404" pitchFamily="49" charset="0"/>
                <a:cs typeface="Courier New" panose="02070309020205020404" pitchFamily="49" charset="0"/>
              </a:rPr>
              <a:t> = rddNumList.map(lambda z: z + 1)</a:t>
            </a:r>
            <a:br>
              <a:rPr lang="en-US" sz="3600"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rddAnon.collect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[6, 8, 12, 15]</a:t>
            </a:r>
          </a:p>
          <a:p>
            <a:pPr lvl="1"/>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Python Code</a:t>
            </a:r>
          </a:p>
          <a:p>
            <a:pPr lvl="1"/>
            <a:r>
              <a:rPr lang="en-US" dirty="0">
                <a:latin typeface="Courier New" panose="02070309020205020404" pitchFamily="49" charset="0"/>
                <a:cs typeface="Courier New" panose="02070309020205020404" pitchFamily="49" charset="0"/>
              </a:rPr>
              <a:t>---------------</a:t>
            </a:r>
          </a:p>
          <a:p>
            <a:pPr lvl="1"/>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sz="1400" dirty="0" err="1">
                <a:latin typeface="Courier New" panose="02070309020205020404" pitchFamily="49" charset="0"/>
                <a:cs typeface="Courier New" panose="02070309020205020404" pitchFamily="49" charset="0"/>
              </a:rPr>
              <a:t>rddAnon</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rddNumList.map</a:t>
            </a:r>
            <a:r>
              <a:rPr lang="en-US" sz="1400" dirty="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lambda</a:t>
            </a:r>
            <a:r>
              <a:rPr lang="en-US" sz="1400" dirty="0">
                <a:latin typeface="Courier New" panose="02070309020205020404" pitchFamily="49" charset="0"/>
                <a:cs typeface="Courier New" panose="02070309020205020404" pitchFamily="49" charset="0"/>
              </a:rPr>
              <a:t> z: z + 1)</a:t>
            </a:r>
          </a:p>
          <a:p>
            <a:pPr lvl="1"/>
            <a:r>
              <a:rPr lang="en-US" sz="1400" dirty="0" err="1">
                <a:latin typeface="Courier New" panose="02070309020205020404" pitchFamily="49" charset="0"/>
                <a:cs typeface="Courier New" panose="02070309020205020404" pitchFamily="49" charset="0"/>
              </a:rPr>
              <a:t>rddAnon.collect</a:t>
            </a:r>
            <a:r>
              <a:rPr lang="en-US" sz="1400" dirty="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[6, 8, 12, 15]</a:t>
            </a:r>
            <a:br>
              <a:rPr lang="en-US" sz="1400"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0"/>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1677E594-4005-43F8-B8F3-453F0010D500}" type="slidenum">
              <a:rPr lang="en-US" smtClean="0"/>
              <a:pPr/>
              <a:t>68</a:t>
            </a:fld>
            <a:endParaRPr lang="en-US" dirty="0"/>
          </a:p>
        </p:txBody>
      </p:sp>
    </p:spTree>
    <p:extLst>
      <p:ext uri="{BB962C8B-B14F-4D97-AF65-F5344CB8AC3E}">
        <p14:creationId xmlns:p14="http://schemas.microsoft.com/office/powerpoint/2010/main" val="34284648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69</a:t>
            </a:fld>
            <a:endParaRPr lang="en-US"/>
          </a:p>
        </p:txBody>
      </p:sp>
    </p:spTree>
    <p:extLst>
      <p:ext uri="{BB962C8B-B14F-4D97-AF65-F5344CB8AC3E}">
        <p14:creationId xmlns:p14="http://schemas.microsoft.com/office/powerpoint/2010/main" val="1145365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7</a:t>
            </a:fld>
            <a:endParaRPr lang="en-US"/>
          </a:p>
        </p:txBody>
      </p:sp>
    </p:spTree>
    <p:extLst>
      <p:ext uri="{BB962C8B-B14F-4D97-AF65-F5344CB8AC3E}">
        <p14:creationId xmlns:p14="http://schemas.microsoft.com/office/powerpoint/2010/main" val="318715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The map</a:t>
            </a:r>
            <a:r>
              <a:rPr lang="en-US" baseline="0" dirty="0"/>
              <a:t> transformation applies a function supplied as its argument to each element of an RDD.  </a:t>
            </a:r>
          </a:p>
          <a:p>
            <a:pPr marL="0" indent="0">
              <a:buFont typeface="Arial"/>
              <a:buNone/>
            </a:pPr>
            <a:endParaRPr lang="en-US" baseline="0" dirty="0"/>
          </a:p>
          <a:p>
            <a:pPr marL="0" indent="0">
              <a:buFont typeface="Arial"/>
              <a:buNone/>
            </a:pPr>
            <a:r>
              <a:rPr lang="en-US" baseline="0" dirty="0"/>
              <a:t>In the example below, we have a list of numbers that make up our RDD. We then apply the map function and instruct Spark to run the anonymous function (using z as the variable name for each element) z+1, an immediately print the output to the screen:</a:t>
            </a:r>
          </a:p>
          <a:p>
            <a:pPr marL="0" indent="0">
              <a:buFont typeface="Arial"/>
              <a:buNone/>
            </a:pPr>
            <a:endParaRPr lang="en-US" sz="1400" b="0" dirty="0">
              <a:latin typeface="Courier New"/>
              <a:cs typeface="Courier New"/>
            </a:endParaRPr>
          </a:p>
          <a:p>
            <a:pPr marL="0" indent="0">
              <a:buFont typeface="Arial"/>
              <a:buNone/>
            </a:pPr>
            <a:r>
              <a:rPr lang="en-US" sz="1400" dirty="0" err="1">
                <a:latin typeface="Courier New" panose="02070309020205020404" pitchFamily="49" charset="0"/>
                <a:cs typeface="Courier New" panose="02070309020205020404" pitchFamily="49" charset="0"/>
              </a:rPr>
              <a:t>rddNumList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sc.parallelize</a:t>
            </a:r>
            <a:r>
              <a:rPr lang="en-US" sz="1400" dirty="0">
                <a:latin typeface="Courier New" panose="02070309020205020404" pitchFamily="49" charset="0"/>
                <a:cs typeface="Courier New" panose="02070309020205020404" pitchFamily="49" charset="0"/>
              </a:rPr>
              <a:t>([5, 7, 11, 14])</a:t>
            </a:r>
            <a:br>
              <a:rPr lang="en-US" sz="1400" dirty="0">
                <a:latin typeface="Courier New" panose="02070309020205020404" pitchFamily="49" charset="0"/>
                <a:cs typeface="Courier New" panose="02070309020205020404" pitchFamily="49" charset="0"/>
              </a:rPr>
            </a:br>
            <a:r>
              <a:rPr lang="en-US" sz="1400" dirty="0">
                <a:latin typeface="Courier New"/>
                <a:cs typeface="Courier New"/>
              </a:rPr>
              <a:t>rddNumList.map(lambda z: z + 1).collect()</a:t>
            </a:r>
            <a:br>
              <a:rPr lang="en-US" sz="1400" dirty="0">
                <a:latin typeface="Courier New"/>
                <a:cs typeface="Courier New"/>
              </a:rPr>
            </a:br>
            <a:r>
              <a:rPr lang="en-US" sz="1400" dirty="0">
                <a:latin typeface="Courier New"/>
                <a:cs typeface="Courier New"/>
              </a:rPr>
              <a:t>[6, 8, 12, 15]</a:t>
            </a:r>
          </a:p>
          <a:p>
            <a:pPr marL="0" indent="0">
              <a:buFont typeface="Arial"/>
              <a:buNone/>
            </a:pPr>
            <a:br>
              <a:rPr lang="en-US" sz="1400" dirty="0">
                <a:latin typeface="Courier New"/>
                <a:cs typeface="Courier New"/>
              </a:rPr>
            </a:br>
            <a:endParaRPr lang="en-US" sz="1400" dirty="0">
              <a:latin typeface="Courier New"/>
              <a:cs typeface="Courier New"/>
            </a:endParaRPr>
          </a:p>
          <a:p>
            <a:pPr marL="0" indent="0">
              <a:buFont typeface="Arial"/>
              <a:buNone/>
            </a:pPr>
            <a:r>
              <a:rPr lang="en-US" sz="1400" b="0" dirty="0">
                <a:latin typeface="Courier New"/>
                <a:cs typeface="Courier New"/>
              </a:rPr>
              <a:t>Note that the second line of code in this example did not define</a:t>
            </a:r>
            <a:r>
              <a:rPr lang="en-US" sz="1400" b="0" baseline="0" dirty="0">
                <a:latin typeface="Courier New"/>
                <a:cs typeface="Courier New"/>
              </a:rPr>
              <a:t> a new RDD. If further transformations were necessary, the second line of code would need to be rewritten as follows:</a:t>
            </a:r>
          </a:p>
          <a:p>
            <a:pPr marL="0" indent="0">
              <a:buFont typeface="Arial"/>
              <a:buNone/>
            </a:pPr>
            <a:endParaRPr lang="en-US" sz="1400" b="0" baseline="0" dirty="0">
              <a:latin typeface="Courier New"/>
              <a:cs typeface="Courier New"/>
            </a:endParaRPr>
          </a:p>
          <a:p>
            <a:pPr marL="0" indent="0">
              <a:buFont typeface="Arial"/>
              <a:buNone/>
            </a:pPr>
            <a:r>
              <a:rPr lang="en-US" sz="1400" b="0" baseline="0" dirty="0" err="1">
                <a:latin typeface="Courier New"/>
                <a:cs typeface="Courier New"/>
              </a:rPr>
              <a:t>rddAnon</a:t>
            </a:r>
            <a:r>
              <a:rPr lang="en-US" sz="1400" b="0" baseline="0" dirty="0">
                <a:latin typeface="Courier New"/>
                <a:cs typeface="Courier New"/>
              </a:rPr>
              <a:t> = </a:t>
            </a:r>
            <a:r>
              <a:rPr lang="en-US" sz="1400" dirty="0" err="1">
                <a:latin typeface="Courier New"/>
                <a:cs typeface="Courier New"/>
              </a:rPr>
              <a:t>rddNumList.map</a:t>
            </a:r>
            <a:r>
              <a:rPr lang="en-US" sz="1400" dirty="0">
                <a:latin typeface="Courier New"/>
                <a:cs typeface="Courier New"/>
              </a:rPr>
              <a:t>(lambda z: z + 1)</a:t>
            </a:r>
          </a:p>
          <a:p>
            <a:pPr marL="0" indent="0">
              <a:buFont typeface="Arial"/>
              <a:buNone/>
            </a:pPr>
            <a:r>
              <a:rPr lang="en-US" sz="1400" b="0" dirty="0" err="1">
                <a:latin typeface="Courier New"/>
                <a:cs typeface="Courier New"/>
              </a:rPr>
              <a:t>rddAnon.collect</a:t>
            </a:r>
            <a:r>
              <a:rPr lang="en-US" sz="1400" b="0" dirty="0">
                <a:latin typeface="Courier New"/>
                <a:cs typeface="Courier New"/>
              </a:rPr>
              <a:t>()</a:t>
            </a:r>
          </a:p>
          <a:p>
            <a:pPr marL="0" indent="0">
              <a:buFont typeface="Arial"/>
              <a:buNone/>
            </a:pPr>
            <a:r>
              <a:rPr lang="en-US" sz="1400" dirty="0">
                <a:latin typeface="Courier New"/>
                <a:cs typeface="Courier New"/>
              </a:rPr>
              <a:t>[6, 8, 12, 15]</a:t>
            </a:r>
            <a:endParaRPr lang="en-US" sz="1400" b="0" dirty="0">
              <a:latin typeface="Courier New"/>
              <a:cs typeface="Courier New"/>
            </a:endParaRPr>
          </a:p>
          <a:p>
            <a:endParaRPr lang="en-US" baseline="0" dirty="0"/>
          </a:p>
          <a:p>
            <a:r>
              <a:rPr lang="en-US" dirty="0"/>
              <a:t>Maps</a:t>
            </a:r>
            <a:r>
              <a:rPr lang="en-US" baseline="0" dirty="0"/>
              <a:t> can apply to strings as well.  Here is an example that starts by reading a file from HDFS called "mary.txt":</a:t>
            </a:r>
          </a:p>
          <a:p>
            <a:endParaRPr lang="en-US" baseline="0" dirty="0"/>
          </a:p>
          <a:p>
            <a:r>
              <a:rPr lang="en-US" sz="1200" dirty="0" err="1">
                <a:latin typeface="Courier New"/>
                <a:cs typeface="Courier New"/>
              </a:rPr>
              <a:t>rddMary</a:t>
            </a:r>
            <a:r>
              <a:rPr lang="en-US" sz="1200" dirty="0">
                <a:latin typeface="Courier New"/>
                <a:cs typeface="Courier New"/>
              </a:rPr>
              <a:t>=</a:t>
            </a:r>
            <a:r>
              <a:rPr lang="en-US" sz="1200" dirty="0" err="1">
                <a:latin typeface="Courier New"/>
                <a:cs typeface="Courier New"/>
              </a:rPr>
              <a:t>sc.textFile</a:t>
            </a:r>
            <a:r>
              <a:rPr lang="en-US" sz="1200" dirty="0">
                <a:latin typeface="Courier New"/>
                <a:cs typeface="Courier New"/>
              </a:rPr>
              <a:t>("mary.txt")</a:t>
            </a:r>
          </a:p>
          <a:p>
            <a:endParaRPr lang="en-US" sz="1200" baseline="0" dirty="0">
              <a:latin typeface="Courier New"/>
              <a:cs typeface="Courier New"/>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New"/>
                <a:cs typeface="Courier New"/>
              </a:rPr>
              <a:t>rddLineSplit</a:t>
            </a:r>
            <a:r>
              <a:rPr lang="en-US" sz="1200" dirty="0">
                <a:latin typeface="Courier New"/>
                <a:cs typeface="Courier New"/>
              </a:rPr>
              <a:t> = </a:t>
            </a:r>
            <a:r>
              <a:rPr lang="en-US" sz="1200" dirty="0" err="1">
                <a:latin typeface="Courier New"/>
                <a:cs typeface="Courier New"/>
              </a:rPr>
              <a:t>rddMary.</a:t>
            </a:r>
            <a:r>
              <a:rPr lang="en-US" sz="1200" b="1" dirty="0" err="1">
                <a:latin typeface="Courier New"/>
                <a:cs typeface="Courier New"/>
              </a:rPr>
              <a:t>map</a:t>
            </a:r>
            <a:r>
              <a:rPr lang="en-US" sz="1200" dirty="0">
                <a:latin typeface="Courier New"/>
                <a:cs typeface="Courier New"/>
              </a:rPr>
              <a:t>(lambda line: </a:t>
            </a:r>
            <a:r>
              <a:rPr lang="en-US" sz="1200" dirty="0" err="1">
                <a:latin typeface="Courier New"/>
                <a:cs typeface="Courier New"/>
              </a:rPr>
              <a:t>line.split</a:t>
            </a:r>
            <a:r>
              <a:rPr lang="en-US" sz="1200" dirty="0">
                <a:latin typeface="Courier New"/>
                <a:cs typeface="Courier New"/>
              </a:rPr>
              <a:t>(" "))</a:t>
            </a:r>
          </a:p>
          <a:p>
            <a:endParaRPr lang="en-US" baseline="0" dirty="0"/>
          </a:p>
          <a:p>
            <a:endParaRPr lang="en-US" baseline="0" dirty="0"/>
          </a:p>
          <a:p>
            <a:r>
              <a:rPr lang="en-US" baseline="0" dirty="0"/>
              <a:t>RDDs created using the </a:t>
            </a:r>
            <a:r>
              <a:rPr lang="en-US" baseline="0" dirty="0" err="1"/>
              <a:t>textFile</a:t>
            </a:r>
            <a:r>
              <a:rPr lang="en-US" baseline="0" dirty="0"/>
              <a:t> method treat newline characters as characters that separate elements. Thus, since the file had four lines, the file as shown in the image would have four elements in the RDD. </a:t>
            </a:r>
          </a:p>
          <a:p>
            <a:endParaRPr lang="en-US" baseline="0" dirty="0"/>
          </a:p>
          <a:p>
            <a:r>
              <a:rPr lang="en-US" baseline="0" dirty="0"/>
              <a:t>A map() transformation is then called. The goal of the map transformation in this scenario is to take each element, which is a string containing multiple words, and break it up into an array that is stored in a new RDD for further processing. The split function takes a string and breaks it into arrays based on the delimiter passed into split(). The result is an RDD which still only has four elements, but now those elements are arrays rather than monolithic strings.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70</a:t>
            </a:fld>
            <a:endParaRPr lang="en-US" dirty="0">
              <a:solidFill>
                <a:prstClr val="black"/>
              </a:solidFill>
              <a:latin typeface="Calibri"/>
            </a:endParaRPr>
          </a:p>
        </p:txBody>
      </p:sp>
    </p:spTree>
    <p:extLst>
      <p:ext uri="{BB962C8B-B14F-4D97-AF65-F5344CB8AC3E}">
        <p14:creationId xmlns:p14="http://schemas.microsoft.com/office/powerpoint/2010/main" val="32644321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flatMap</a:t>
            </a:r>
            <a:r>
              <a:rPr lang="en-US" baseline="0" dirty="0"/>
              <a:t> function is similar to map, with the exception that it performs an extra step to break down (or flattens) the component parts of elements such as arrays or other sequences into individual elements after running a map function. </a:t>
            </a:r>
          </a:p>
          <a:p>
            <a:endParaRPr lang="en-US" baseline="0" dirty="0"/>
          </a:p>
          <a:p>
            <a:r>
              <a:rPr lang="en-US" baseline="0" dirty="0"/>
              <a:t>As we saw previously, map is a one to one transformation: one element comes in, one element comes out.  Using map(), four line elements were converted into four array elements, but we still started and ended with the same number of elements. The </a:t>
            </a:r>
            <a:r>
              <a:rPr lang="en-US" baseline="0" dirty="0" err="1"/>
              <a:t>flatMap</a:t>
            </a:r>
            <a:r>
              <a:rPr lang="en-US" baseline="0" dirty="0"/>
              <a:t> function, on the other hand, is a one to possibly many transformation: one element may go in, but many can come out.  </a:t>
            </a:r>
          </a:p>
          <a:p>
            <a:endParaRPr lang="en-US" baseline="0" dirty="0"/>
          </a:p>
          <a:p>
            <a:r>
              <a:rPr lang="en-US" baseline="0" dirty="0"/>
              <a:t>Let's compare using the previous map() illustration. </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err="1">
                <a:latin typeface="Courier New" panose="02070309020205020404" pitchFamily="49" charset="0"/>
                <a:cs typeface="Courier New" panose="02070309020205020404" pitchFamily="49" charset="0"/>
              </a:rPr>
              <a:t>rddLineSplit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p>
          <a:p>
            <a:endParaRPr lang="en-US" baseline="0" dirty="0"/>
          </a:p>
          <a:p>
            <a:r>
              <a:rPr lang="en-US" baseline="0" dirty="0"/>
              <a:t>If we run the exact same code, only replace map() with </a:t>
            </a:r>
            <a:r>
              <a:rPr lang="en-US" baseline="0" dirty="0" err="1"/>
              <a:t>flatMap</a:t>
            </a:r>
            <a:r>
              <a:rPr lang="en-US" baseline="0" dirty="0"/>
              <a:t>(), the output is returned as a single list of individual elements rather than four lists of elements that were originally separated by the line break. </a:t>
            </a:r>
          </a:p>
          <a:p>
            <a:endParaRPr lang="en-US" baseline="0"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rddFlat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rddMary.flatmap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This time, the results are each word</a:t>
            </a:r>
            <a:r>
              <a:rPr lang="en-US" baseline="0" dirty="0">
                <a:latin typeface="Courier New" panose="02070309020205020404" pitchFamily="49" charset="0"/>
                <a:cs typeface="Courier New" panose="02070309020205020404" pitchFamily="49" charset="0"/>
              </a:rPr>
              <a:t> being treated as its own element, resulting in 22 elements instead of 4.  </a:t>
            </a:r>
            <a:r>
              <a:rPr lang="en-US" dirty="0">
                <a:latin typeface="+mn-lt"/>
                <a:cs typeface="+mn-cs"/>
              </a:rPr>
              <a:t>Again,</a:t>
            </a:r>
            <a:r>
              <a:rPr lang="en-US" baseline="0" dirty="0">
                <a:latin typeface="+mn-lt"/>
                <a:cs typeface="+mn-cs"/>
              </a:rPr>
              <a:t> it is easiest to think about </a:t>
            </a:r>
            <a:r>
              <a:rPr lang="en-US" baseline="0" dirty="0" err="1">
                <a:latin typeface="+mn-lt"/>
                <a:cs typeface="+mn-cs"/>
              </a:rPr>
              <a:t>flatMap</a:t>
            </a:r>
            <a:r>
              <a:rPr lang="en-US" baseline="0" dirty="0">
                <a:latin typeface="+mn-lt"/>
                <a:cs typeface="+mn-cs"/>
              </a:rPr>
              <a:t>() as simply a map operation followed by a flatten operation, in a single step.</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71</a:t>
            </a:fld>
            <a:endParaRPr lang="en-US" dirty="0"/>
          </a:p>
        </p:txBody>
      </p:sp>
    </p:spTree>
    <p:extLst>
      <p:ext uri="{BB962C8B-B14F-4D97-AF65-F5344CB8AC3E}">
        <p14:creationId xmlns:p14="http://schemas.microsoft.com/office/powerpoint/2010/main" val="26306489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filter function </a:t>
            </a:r>
            <a:r>
              <a:rPr lang="en-US" baseline="0" dirty="0"/>
              <a:t>is used to remove elements from an RDD that don't pass a certain criteria, or put another way, only keeps elements in an RDD based on a predicate. If the predicate returns true (the filter criteria are met), the record is passed on to the transformed RDD.</a:t>
            </a:r>
          </a:p>
          <a:p>
            <a:endParaRPr lang="en-US" baseline="0" dirty="0"/>
          </a:p>
          <a:p>
            <a:r>
              <a:rPr lang="en-US" baseline="0" dirty="0"/>
              <a:t>In the example below, we have an RDD composed of four elements and want filter out any element whose value is greater than 10 (or in other words, keep any value 10 or less).  Note that the initial RDD is being created by using the </a:t>
            </a:r>
            <a:r>
              <a:rPr lang="en-US" baseline="0" dirty="0" err="1"/>
              <a:t>sc.parallelize</a:t>
            </a:r>
            <a:r>
              <a:rPr lang="en-US" baseline="0" dirty="0"/>
              <a:t> API:</a:t>
            </a:r>
          </a:p>
          <a:p>
            <a:endParaRPr lang="en-US" baseline="0" dirty="0"/>
          </a:p>
          <a:p>
            <a:pPr marL="0" indent="0">
              <a:buNone/>
            </a:pPr>
            <a:r>
              <a:rPr lang="en-US" sz="2000" dirty="0" err="1">
                <a:latin typeface="Courier New" panose="02070309020205020404" pitchFamily="49" charset="0"/>
                <a:cs typeface="Courier New" panose="02070309020205020404" pitchFamily="49" charset="0"/>
              </a:rPr>
              <a:t>rddNumList</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sc.parallelize</a:t>
            </a:r>
            <a:r>
              <a:rPr lang="en-US" sz="2000" dirty="0">
                <a:latin typeface="Courier New" panose="02070309020205020404" pitchFamily="49" charset="0"/>
                <a:cs typeface="Courier New" panose="02070309020205020404" pitchFamily="49" charset="0"/>
              </a:rPr>
              <a:t>([5, 7, 11, 14]) </a:t>
            </a:r>
          </a:p>
          <a:p>
            <a:pPr marL="0" indent="0">
              <a:buNone/>
            </a:pPr>
            <a:r>
              <a:rPr lang="en-US" sz="2000" dirty="0" err="1">
                <a:latin typeface="Courier New"/>
                <a:cs typeface="Courier New"/>
              </a:rPr>
              <a:t>rddNumList.filter</a:t>
            </a:r>
            <a:r>
              <a:rPr lang="en-US" sz="2000" dirty="0">
                <a:latin typeface="Courier New"/>
                <a:cs typeface="Courier New"/>
              </a:rPr>
              <a:t>(lambda number:  number &lt;= 10).collect()</a:t>
            </a:r>
          </a:p>
          <a:p>
            <a:pPr marL="0" indent="0">
              <a:buNone/>
            </a:pPr>
            <a:r>
              <a:rPr lang="en-US" sz="2000" dirty="0">
                <a:latin typeface="Courier New"/>
                <a:cs typeface="Courier New"/>
              </a:rPr>
              <a:t>[5, 7]</a:t>
            </a:r>
          </a:p>
          <a:p>
            <a:pPr marL="0" indent="0">
              <a:buNone/>
            </a:pPr>
            <a:endParaRPr lang="en-US" sz="2000" dirty="0">
              <a:latin typeface="Courier New"/>
              <a:cs typeface="Courier New"/>
            </a:endParaRPr>
          </a:p>
          <a:p>
            <a:pPr marL="0" indent="0">
              <a:buNone/>
            </a:pPr>
            <a:r>
              <a:rPr lang="en-US" sz="2000" dirty="0">
                <a:latin typeface="Courier New"/>
                <a:cs typeface="Courier New"/>
              </a:rPr>
              <a:t>This could have been performed using any standard mathematical operation. </a:t>
            </a:r>
          </a:p>
          <a:p>
            <a:endParaRPr lang="en-US" dirty="0"/>
          </a:p>
          <a:p>
            <a:r>
              <a:rPr lang="en-US" dirty="0"/>
              <a:t>Filter is not limited to working with numbers.  It can work with strings as well.</a:t>
            </a:r>
            <a:r>
              <a:rPr lang="en-US" baseline="0" dirty="0"/>
              <a:t> Let's use </a:t>
            </a:r>
            <a:r>
              <a:rPr lang="en-US" dirty="0"/>
              <a:t>an example RDD consisting of the list of months </a:t>
            </a:r>
            <a:r>
              <a:rPr lang="en-US" baseline="0" dirty="0"/>
              <a:t>below:</a:t>
            </a:r>
          </a:p>
          <a:p>
            <a:endParaRPr lang="en-US" baseline="0" dirty="0"/>
          </a:p>
          <a:p>
            <a:pPr marL="0" indent="0">
              <a:buNone/>
            </a:pPr>
            <a:r>
              <a:rPr lang="en-US" sz="1200" dirty="0">
                <a:latin typeface="Courier New"/>
                <a:cs typeface="Courier New"/>
              </a:rPr>
              <a:t>months = ["January", "March", "May", "July", "September"]</a:t>
            </a:r>
          </a:p>
          <a:p>
            <a:pPr marL="0" indent="0">
              <a:buNone/>
            </a:pPr>
            <a:r>
              <a:rPr lang="en-US" sz="1200" dirty="0" err="1">
                <a:latin typeface="Courier New"/>
                <a:cs typeface="Courier New"/>
              </a:rPr>
              <a:t>rddMonths</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(months)</a:t>
            </a:r>
          </a:p>
          <a:p>
            <a:pPr marL="0" indent="0">
              <a:buNone/>
            </a:pPr>
            <a:endParaRPr lang="en-US" sz="1200" dirty="0">
              <a:latin typeface="Courier New"/>
              <a:cs typeface="Courier New"/>
            </a:endParaRPr>
          </a:p>
          <a:p>
            <a:pPr marL="0" indent="0">
              <a:buNone/>
            </a:pPr>
            <a:r>
              <a:rPr lang="en-US" sz="1200" dirty="0">
                <a:latin typeface="Courier New"/>
                <a:cs typeface="Courier New"/>
              </a:rPr>
              <a:t>We then use filter, with an anonymous function that uses the </a:t>
            </a:r>
            <a:r>
              <a:rPr lang="en-US" sz="1200" dirty="0" err="1">
                <a:latin typeface="Courier New"/>
                <a:cs typeface="Courier New"/>
              </a:rPr>
              <a:t>len</a:t>
            </a:r>
            <a:r>
              <a:rPr lang="en-US" sz="1200" dirty="0">
                <a:latin typeface="Courier New"/>
                <a:cs typeface="Courier New"/>
              </a:rPr>
              <a:t> function to count the number of characters in each element, and then filter out any that contain five or fewer characters. </a:t>
            </a:r>
          </a:p>
          <a:p>
            <a:pPr marL="0" indent="0">
              <a:buNone/>
            </a:pPr>
            <a:endParaRPr lang="en-US" sz="1200" dirty="0">
              <a:latin typeface="Courier New"/>
              <a:cs typeface="Courier New"/>
            </a:endParaRPr>
          </a:p>
          <a:p>
            <a:pPr marL="0" indent="0">
              <a:buNone/>
            </a:pPr>
            <a:r>
              <a:rPr lang="en-US" sz="1200" dirty="0" err="1">
                <a:latin typeface="Courier New"/>
                <a:cs typeface="Courier New"/>
              </a:rPr>
              <a:t>rddMonths.filter</a:t>
            </a:r>
            <a:r>
              <a:rPr lang="en-US" sz="1200" dirty="0">
                <a:latin typeface="Courier New"/>
                <a:cs typeface="Courier New"/>
              </a:rPr>
              <a:t>(lambda name: </a:t>
            </a:r>
            <a:r>
              <a:rPr lang="en-US" sz="1200" dirty="0" err="1">
                <a:latin typeface="Courier New"/>
                <a:cs typeface="Courier New"/>
              </a:rPr>
              <a:t>len</a:t>
            </a:r>
            <a:r>
              <a:rPr lang="en-US" sz="1200" dirty="0">
                <a:latin typeface="Courier New"/>
                <a:cs typeface="Courier New"/>
              </a:rPr>
              <a:t>(name) &gt; 5).collect()</a:t>
            </a:r>
          </a:p>
          <a:p>
            <a:pPr marL="0" indent="0">
              <a:buNone/>
            </a:pPr>
            <a:r>
              <a:rPr lang="en-US" sz="1200" dirty="0">
                <a:latin typeface="Courier New"/>
                <a:cs typeface="Courier New"/>
              </a:rPr>
              <a:t>['January', 'September']</a:t>
            </a:r>
          </a:p>
          <a:p>
            <a:pPr marL="0" indent="0">
              <a:buNone/>
            </a:pPr>
            <a:endParaRPr lang="en-US" sz="1200" dirty="0">
              <a:latin typeface="Courier New"/>
              <a:cs typeface="Courier New"/>
            </a:endParaRPr>
          </a:p>
          <a:p>
            <a:pPr marL="0" indent="0">
              <a:buNone/>
            </a:pPr>
            <a:r>
              <a:rPr lang="en-US" sz="1200" dirty="0">
                <a:latin typeface="Courier New"/>
                <a:cs typeface="Courier New"/>
              </a:rPr>
              <a:t>Again, any available</a:t>
            </a:r>
            <a:r>
              <a:rPr lang="en-US" sz="1200" baseline="0" dirty="0">
                <a:latin typeface="Courier New"/>
                <a:cs typeface="Courier New"/>
              </a:rPr>
              <a:t> function that performs evaluations on text strings or arrays could be used to filter for a given result. </a:t>
            </a:r>
            <a:endParaRPr lang="en-US" sz="120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72</a:t>
            </a:fld>
            <a:endParaRPr lang="en-US" dirty="0">
              <a:solidFill>
                <a:prstClr val="black"/>
              </a:solidFill>
              <a:latin typeface="Calibri"/>
            </a:endParaRPr>
          </a:p>
        </p:txBody>
      </p:sp>
    </p:spTree>
    <p:extLst>
      <p:ext uri="{BB962C8B-B14F-4D97-AF65-F5344CB8AC3E}">
        <p14:creationId xmlns:p14="http://schemas.microsoft.com/office/powerpoint/2010/main" val="31416930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distinct function </a:t>
            </a:r>
            <a:r>
              <a:rPr lang="en-US" baseline="0" dirty="0"/>
              <a:t>removes duplicate elements from an RDD. Consider the following RDD:</a:t>
            </a:r>
          </a:p>
          <a:p>
            <a:endParaRPr lang="en-US" baseline="0" dirty="0"/>
          </a:p>
          <a:p>
            <a:pPr marL="0" indent="0">
              <a:buNone/>
            </a:pPr>
            <a:r>
              <a:rPr lang="de-DE" sz="1200" dirty="0">
                <a:latin typeface="Courier New"/>
                <a:cs typeface="Courier New"/>
              </a:rPr>
              <a:t>rddBigList = sc.parallelize([5, 7, 11, 14, 2, 4, 5, 14, 21])</a:t>
            </a:r>
            <a:endParaRPr lang="en-US" sz="1200" dirty="0">
              <a:latin typeface="Courier New"/>
              <a:cs typeface="Courier New"/>
            </a:endParaRPr>
          </a:p>
          <a:p>
            <a:pPr marL="0" indent="0">
              <a:buNone/>
            </a:pPr>
            <a:r>
              <a:rPr lang="en-US" sz="1200" dirty="0" err="1">
                <a:latin typeface="Courier New"/>
                <a:cs typeface="Courier New"/>
              </a:rPr>
              <a:t>rddBigList.collect</a:t>
            </a:r>
            <a:r>
              <a:rPr lang="en-US" sz="1200" dirty="0">
                <a:latin typeface="Courier New"/>
                <a:cs typeface="Courier New"/>
              </a:rPr>
              <a:t>() </a:t>
            </a:r>
          </a:p>
          <a:p>
            <a:pPr marL="0" indent="0">
              <a:buNone/>
            </a:pPr>
            <a:r>
              <a:rPr lang="en-US" sz="1200" dirty="0">
                <a:latin typeface="Courier New"/>
                <a:cs typeface="Courier New"/>
              </a:rPr>
              <a:t>[</a:t>
            </a:r>
            <a:r>
              <a:rPr lang="de-DE" sz="1200" dirty="0">
                <a:solidFill>
                  <a:schemeClr val="accent6"/>
                </a:solidFill>
                <a:latin typeface="Courier New"/>
                <a:cs typeface="Courier New"/>
              </a:rPr>
              <a:t>5</a:t>
            </a:r>
            <a:r>
              <a:rPr lang="de-DE" sz="1200" dirty="0">
                <a:latin typeface="Courier New"/>
                <a:cs typeface="Courier New"/>
              </a:rPr>
              <a:t>, 7, 11, </a:t>
            </a:r>
            <a:r>
              <a:rPr lang="de-DE" sz="1200" dirty="0">
                <a:solidFill>
                  <a:schemeClr val="accent5"/>
                </a:solidFill>
                <a:latin typeface="Courier New"/>
                <a:cs typeface="Courier New"/>
              </a:rPr>
              <a:t>14</a:t>
            </a:r>
            <a:r>
              <a:rPr lang="de-DE" sz="1200" dirty="0">
                <a:latin typeface="Courier New"/>
                <a:cs typeface="Courier New"/>
              </a:rPr>
              <a:t>, 2, 4, </a:t>
            </a:r>
            <a:r>
              <a:rPr lang="de-DE" sz="1200" dirty="0">
                <a:solidFill>
                  <a:schemeClr val="accent6"/>
                </a:solidFill>
                <a:latin typeface="Courier New"/>
                <a:cs typeface="Courier New"/>
              </a:rPr>
              <a:t>5</a:t>
            </a:r>
            <a:r>
              <a:rPr lang="de-DE" sz="1200" dirty="0">
                <a:latin typeface="Courier New"/>
                <a:cs typeface="Courier New"/>
              </a:rPr>
              <a:t>, </a:t>
            </a:r>
            <a:r>
              <a:rPr lang="de-DE" sz="1200" dirty="0">
                <a:solidFill>
                  <a:schemeClr val="accent5"/>
                </a:solidFill>
                <a:latin typeface="Courier New"/>
                <a:cs typeface="Courier New"/>
              </a:rPr>
              <a:t>14</a:t>
            </a:r>
            <a:r>
              <a:rPr lang="de-DE" sz="1200" dirty="0">
                <a:latin typeface="Courier New"/>
                <a:cs typeface="Courier New"/>
              </a:rPr>
              <a:t>, 21</a:t>
            </a:r>
            <a:r>
              <a:rPr lang="en-US" sz="1200" dirty="0">
                <a:latin typeface="Courier New"/>
                <a:cs typeface="Courier New"/>
              </a:rPr>
              <a:t>] </a:t>
            </a:r>
          </a:p>
          <a:p>
            <a:endParaRPr lang="en-US" baseline="0" dirty="0"/>
          </a:p>
          <a:p>
            <a:r>
              <a:rPr lang="en-US" baseline="0" dirty="0"/>
              <a:t>Notice that the numbers 5 and 14 are listed twice. If we just wanted to see each element only listed one time in our output, we could use distinct() as follows:</a:t>
            </a:r>
          </a:p>
          <a:p>
            <a:pPr marL="0" indent="0">
              <a:buNone/>
            </a:pPr>
            <a:endParaRPr lang="en-US" sz="1400" dirty="0">
              <a:latin typeface="Courier New"/>
              <a:cs typeface="Courier New"/>
            </a:endParaRPr>
          </a:p>
          <a:p>
            <a:pPr marL="0" indent="0">
              <a:buNone/>
            </a:pPr>
            <a:r>
              <a:rPr lang="en-US" sz="1400" dirty="0" err="1">
                <a:latin typeface="Courier New"/>
                <a:cs typeface="Courier New"/>
              </a:rPr>
              <a:t>rddDistinct</a:t>
            </a:r>
            <a:r>
              <a:rPr lang="en-US" sz="1400" dirty="0">
                <a:latin typeface="Courier New"/>
                <a:cs typeface="Courier New"/>
              </a:rPr>
              <a:t> = </a:t>
            </a:r>
            <a:r>
              <a:rPr lang="en-US" sz="1400" dirty="0" err="1">
                <a:latin typeface="Courier New"/>
                <a:cs typeface="Courier New"/>
              </a:rPr>
              <a:t>rddBigList.distinct</a:t>
            </a:r>
            <a:r>
              <a:rPr lang="en-US" sz="1400" dirty="0">
                <a:latin typeface="Courier New"/>
                <a:cs typeface="Courier New"/>
              </a:rPr>
              <a:t>()</a:t>
            </a:r>
          </a:p>
          <a:p>
            <a:pPr marL="0" indent="0">
              <a:buNone/>
            </a:pPr>
            <a:r>
              <a:rPr lang="en-US" sz="1400" dirty="0" err="1">
                <a:latin typeface="Courier New"/>
                <a:cs typeface="Courier New"/>
              </a:rPr>
              <a:t>rddDistinct.collect</a:t>
            </a:r>
            <a:r>
              <a:rPr lang="en-US" sz="1400" dirty="0">
                <a:latin typeface="Courier New"/>
                <a:cs typeface="Courier New"/>
              </a:rPr>
              <a:t>()</a:t>
            </a:r>
          </a:p>
          <a:p>
            <a:pPr marL="0" indent="0">
              <a:buNone/>
            </a:pPr>
            <a:r>
              <a:rPr lang="en-US" dirty="0">
                <a:latin typeface="Courier New" panose="02070309020205020404" pitchFamily="49" charset="0"/>
                <a:cs typeface="Courier New" panose="02070309020205020404" pitchFamily="49" charset="0"/>
              </a:rPr>
              <a:t>[4, 5, 21, 2, 14, 11, 7]</a:t>
            </a:r>
          </a:p>
          <a:p>
            <a:endParaRPr lang="en-US" dirty="0"/>
          </a:p>
          <a:p>
            <a:r>
              <a:rPr lang="en-US" dirty="0"/>
              <a:t>Note that 5 and 14 only appear once</a:t>
            </a:r>
            <a:r>
              <a:rPr lang="en-US" baseline="0" dirty="0"/>
              <a:t> in the results.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73</a:t>
            </a:fld>
            <a:endParaRPr lang="en-US" dirty="0"/>
          </a:p>
        </p:txBody>
      </p:sp>
    </p:spTree>
    <p:extLst>
      <p:ext uri="{BB962C8B-B14F-4D97-AF65-F5344CB8AC3E}">
        <p14:creationId xmlns:p14="http://schemas.microsoft.com/office/powerpoint/2010/main" val="34594798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74</a:t>
            </a:fld>
            <a:endParaRPr lang="en-US"/>
          </a:p>
        </p:txBody>
      </p:sp>
    </p:spTree>
    <p:extLst>
      <p:ext uri="{BB962C8B-B14F-4D97-AF65-F5344CB8AC3E}">
        <p14:creationId xmlns:p14="http://schemas.microsoft.com/office/powerpoint/2010/main" val="32567470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As we have already seen,</a:t>
            </a:r>
            <a:r>
              <a:rPr lang="en-US" baseline="0" dirty="0"/>
              <a:t> the collect function returns the entire RDD on which it is run against. In addition, the first function returns just the first element in an RDD. The take function allows for the specification of a number of elements, and returns that number of elements when executed. Below are some examples of these functions in action:</a:t>
            </a:r>
            <a:br>
              <a:rPr lang="en-US" baseline="0" dirty="0"/>
            </a:br>
            <a:br>
              <a:rPr lang="en-US" baseline="0" dirty="0"/>
            </a:br>
            <a:endParaRPr lang="en-US" baseline="0" dirty="0"/>
          </a:p>
          <a:p>
            <a:pPr marL="548640" lvl="1" indent="0">
              <a:buNone/>
            </a:pP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 </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rddNumList.collect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 7, 11, 14]</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rddNumList.first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rddNumList.take</a:t>
            </a:r>
            <a:r>
              <a:rPr lang="en-US" dirty="0">
                <a:latin typeface="Courier New" panose="02070309020205020404" pitchFamily="49" charset="0"/>
                <a:cs typeface="Courier New" panose="02070309020205020404" pitchFamily="49" charset="0"/>
              </a:rPr>
              <a:t>(2)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 7]</a:t>
            </a:r>
          </a:p>
          <a:p>
            <a:endParaRPr lang="en-US" dirty="0"/>
          </a:p>
          <a:p>
            <a:pPr marL="0" lvl="1" indent="0">
              <a:buNone/>
            </a:pPr>
            <a:endParaRPr lang="en-US" sz="2000" dirty="0">
              <a:latin typeface="Courier New"/>
              <a:cs typeface="Courier New"/>
            </a:endParaRPr>
          </a:p>
          <a:p>
            <a:pPr marL="0" indent="0">
              <a:buFont typeface="Arial"/>
              <a:buNone/>
            </a:pP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75</a:t>
            </a:fld>
            <a:endParaRPr lang="en-US" dirty="0">
              <a:solidFill>
                <a:prstClr val="black"/>
              </a:solidFill>
              <a:latin typeface="Calibri"/>
            </a:endParaRPr>
          </a:p>
        </p:txBody>
      </p:sp>
    </p:spTree>
    <p:extLst>
      <p:ext uri="{BB962C8B-B14F-4D97-AF65-F5344CB8AC3E}">
        <p14:creationId xmlns:p14="http://schemas.microsoft.com/office/powerpoint/2010/main" val="2339564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aseline="0" dirty="0"/>
              <a:t>Count returns the number of elements in the RDD.  Here is an example:</a:t>
            </a:r>
          </a:p>
          <a:p>
            <a:pPr marL="0" indent="0">
              <a:buFont typeface="Arial"/>
              <a:buNone/>
            </a:pPr>
            <a:endParaRPr lang="en-US" sz="1200" dirty="0">
              <a:latin typeface="Courier New"/>
              <a:cs typeface="Courier New"/>
            </a:endParaRPr>
          </a:p>
          <a:p>
            <a:pPr marL="548640" lvl="1" indent="0">
              <a:buNone/>
            </a:pP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 </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rddNumList.count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4</a:t>
            </a:r>
          </a:p>
          <a:p>
            <a:pPr marL="548640" lvl="1" indent="0">
              <a:buNone/>
            </a:pPr>
            <a:endParaRPr lang="en-US" dirty="0">
              <a:latin typeface="Courier New" panose="02070309020205020404" pitchFamily="49" charset="0"/>
              <a:cs typeface="Courier New" panose="02070309020205020404" pitchFamily="49" charset="0"/>
            </a:endParaRPr>
          </a:p>
          <a:p>
            <a:pPr marL="0" indent="0">
              <a:buFont typeface="Arial"/>
              <a:buNone/>
            </a:pPr>
            <a:endParaRPr lang="en-US" baseline="0" dirty="0"/>
          </a:p>
          <a:p>
            <a:pPr marL="0" indent="0">
              <a:buFont typeface="Arial"/>
              <a:buNone/>
            </a:pPr>
            <a:r>
              <a:rPr lang="en-US" baseline="0" dirty="0"/>
              <a:t>In the case of a file that contains lines of text, count() would return the number of lines in the RDD, as in the following example:</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rddMary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("mary.txt")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rddMary.count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4</a:t>
            </a:r>
          </a:p>
        </p:txBody>
      </p:sp>
      <p:sp>
        <p:nvSpPr>
          <p:cNvPr id="4" name="Slide Number Placeholder 3"/>
          <p:cNvSpPr>
            <a:spLocks noGrp="1"/>
          </p:cNvSpPr>
          <p:nvPr>
            <p:ph type="sldNum" sz="quarter" idx="10"/>
          </p:nvPr>
        </p:nvSpPr>
        <p:spPr/>
        <p:txBody>
          <a:bodyPr/>
          <a:lstStyle/>
          <a:p>
            <a:fld id="{1677E594-4005-43F8-B8F3-453F0010D500}" type="slidenum">
              <a:rPr lang="en-US" smtClean="0"/>
              <a:pPr/>
              <a:t>76</a:t>
            </a:fld>
            <a:endParaRPr lang="en-US" dirty="0"/>
          </a:p>
        </p:txBody>
      </p:sp>
    </p:spTree>
    <p:extLst>
      <p:ext uri="{BB962C8B-B14F-4D97-AF65-F5344CB8AC3E}">
        <p14:creationId xmlns:p14="http://schemas.microsoft.com/office/powerpoint/2010/main" val="1643760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2000" b="0" dirty="0">
                <a:latin typeface="Courier New"/>
                <a:cs typeface="Courier New"/>
              </a:rPr>
              <a:t>The reduce function aggregates the elements of an</a:t>
            </a:r>
            <a:r>
              <a:rPr lang="en-US" sz="2000" b="0" baseline="0" dirty="0">
                <a:latin typeface="Courier New"/>
                <a:cs typeface="Courier New"/>
              </a:rPr>
              <a:t> RDD using a function that takes two arguments and returns one, iterating through them until only a single value remains</a:t>
            </a:r>
            <a:r>
              <a:rPr lang="en-US" sz="2000" b="0" dirty="0">
                <a:latin typeface="Courier New"/>
                <a:cs typeface="Courier New"/>
              </a:rPr>
              <a:t>. For</a:t>
            </a:r>
            <a:r>
              <a:rPr lang="en-US" sz="2000" b="0" baseline="0" dirty="0">
                <a:latin typeface="Courier New"/>
                <a:cs typeface="Courier New"/>
              </a:rPr>
              <a:t> example:</a:t>
            </a:r>
          </a:p>
          <a:p>
            <a:pPr marL="0" indent="0">
              <a:buFont typeface="Arial"/>
              <a:buNone/>
            </a:pPr>
            <a:endParaRPr lang="en-US" sz="2000" b="0" baseline="0" dirty="0">
              <a:latin typeface="Courier New"/>
              <a:cs typeface="Courier New"/>
            </a:endParaRPr>
          </a:p>
          <a:p>
            <a:pPr marL="548640" lvl="1" indent="0">
              <a:buNone/>
            </a:pP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([5, 7, 11, 14]) </a:t>
            </a:r>
          </a:p>
          <a:p>
            <a:pPr marL="548640" lvl="1" indent="0">
              <a:buNone/>
            </a:pP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rddNumList.reduce</a:t>
            </a:r>
            <a:r>
              <a:rPr lang="en-US" dirty="0">
                <a:latin typeface="Courier New" panose="02070309020205020404" pitchFamily="49" charset="0"/>
                <a:cs typeface="Courier New" panose="02070309020205020404" pitchFamily="49" charset="0"/>
              </a:rPr>
              <a:t>(lambda </a:t>
            </a:r>
            <a:r>
              <a:rPr lang="en-US" dirty="0" err="1">
                <a:latin typeface="Courier New" panose="02070309020205020404" pitchFamily="49" charset="0"/>
                <a:cs typeface="Courier New" panose="02070309020205020404" pitchFamily="49" charset="0"/>
              </a:rPr>
              <a:t>a,b</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a+b</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37</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latin typeface="Courier New" panose="02070309020205020404" pitchFamily="49" charset="0"/>
                <a:cs typeface="Courier New" panose="02070309020205020404" pitchFamily="49" charset="0"/>
              </a:rPr>
              <a:t>Because of the parallelized nature of RDDs, the reduce</a:t>
            </a:r>
            <a:r>
              <a:rPr lang="en-US" baseline="0" dirty="0">
                <a:latin typeface="Courier New" panose="02070309020205020404" pitchFamily="49" charset="0"/>
                <a:cs typeface="Courier New" panose="02070309020205020404" pitchFamily="49" charset="0"/>
              </a:rPr>
              <a:t> function does not necessarily process RDD elements in a particular order. Therefore, t</a:t>
            </a:r>
            <a:r>
              <a:rPr lang="en-US" dirty="0">
                <a:latin typeface="Courier New" panose="02070309020205020404" pitchFamily="49" charset="0"/>
                <a:cs typeface="Courier New" panose="02070309020205020404" pitchFamily="49" charset="0"/>
              </a:rPr>
              <a:t>he function used with</a:t>
            </a:r>
            <a:r>
              <a:rPr lang="en-US" baseline="0" dirty="0">
                <a:latin typeface="Courier New" panose="02070309020205020404" pitchFamily="49" charset="0"/>
                <a:cs typeface="Courier New" panose="02070309020205020404" pitchFamily="49" charset="0"/>
              </a:rPr>
              <a:t> reduce() </a:t>
            </a:r>
            <a:r>
              <a:rPr lang="en-US" dirty="0">
                <a:latin typeface="Courier New" panose="02070309020205020404" pitchFamily="49" charset="0"/>
                <a:cs typeface="Courier New" panose="02070309020205020404" pitchFamily="49" charset="0"/>
              </a:rPr>
              <a:t>should be both commutative</a:t>
            </a:r>
            <a:r>
              <a:rPr lang="en-US" baseline="0" dirty="0">
                <a:latin typeface="Courier New" panose="02070309020205020404" pitchFamily="49" charset="0"/>
                <a:cs typeface="Courier New" panose="02070309020205020404" pitchFamily="49" charset="0"/>
              </a:rPr>
              <a:t> and associative.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latin typeface="Courier New" panose="02070309020205020404" pitchFamily="49" charset="0"/>
                <a:cs typeface="Courier New" panose="02070309020205020404" pitchFamily="49" charset="0"/>
              </a:rPr>
              <a:t>Commutative means "to move around" - which implies that the order things are done in should not matter. For example, 5+7 = 7+5, or 5*7 = 7*5. A function that is not commutative can return different results each time it is run. For example, 5 / 7 does not equal 7 / 5, so a function that employed division would not be commutative.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latin typeface="Courier New" panose="02070309020205020404" pitchFamily="49" charset="0"/>
                <a:cs typeface="Courier New" panose="02070309020205020404" pitchFamily="49" charset="0"/>
              </a:rPr>
              <a:t>Associative refers to the way numbers are grouped using parenthesis. For example, 5 + (7 + 5) equals (5 + 7) + 5, or 5 * (7 * 5) = (5 * 7) * 5. A function that is not associative can return different results each time it is run. For example 5 * (7 + 5) does not equal (5 * 7) + 5., so a function that used values in grouping patterns like this would not be associative. </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77</a:t>
            </a:fld>
            <a:endParaRPr lang="en-US" dirty="0">
              <a:solidFill>
                <a:prstClr val="black"/>
              </a:solidFill>
              <a:latin typeface="Calibri"/>
            </a:endParaRPr>
          </a:p>
        </p:txBody>
      </p:sp>
    </p:spTree>
    <p:extLst>
      <p:ext uri="{BB962C8B-B14F-4D97-AF65-F5344CB8AC3E}">
        <p14:creationId xmlns:p14="http://schemas.microsoft.com/office/powerpoint/2010/main" val="22857186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2000" b="0" dirty="0">
                <a:latin typeface="Courier New"/>
                <a:cs typeface="Courier New"/>
              </a:rPr>
              <a:t>The </a:t>
            </a:r>
            <a:r>
              <a:rPr lang="en-US" sz="2000" b="0" dirty="0" err="1">
                <a:latin typeface="Courier New"/>
                <a:cs typeface="Courier New"/>
              </a:rPr>
              <a:t>saveAsTextFile</a:t>
            </a:r>
            <a:r>
              <a:rPr lang="en-US" sz="2000" b="0" dirty="0">
                <a:latin typeface="Courier New"/>
                <a:cs typeface="Courier New"/>
              </a:rPr>
              <a:t> function writes the contents of RDD partitions to a specified location (such as hdfs:// for HDFS, file:/ for local file system, and so forth) and directory as a set of text files. For</a:t>
            </a:r>
            <a:r>
              <a:rPr lang="en-US" sz="2000" b="0" baseline="0" dirty="0">
                <a:latin typeface="Courier New"/>
                <a:cs typeface="Courier New"/>
              </a:rPr>
              <a:t> example:</a:t>
            </a:r>
          </a:p>
          <a:p>
            <a:pPr marL="0" indent="0">
              <a:buFont typeface="Arial"/>
              <a:buNone/>
            </a:pPr>
            <a:endParaRPr lang="en-US" sz="2000" b="0" baseline="0" dirty="0">
              <a:latin typeface="Courier New"/>
              <a:cs typeface="Courier New"/>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err="1">
                <a:latin typeface="Courier New" panose="02070309020205020404" pitchFamily="49" charset="0"/>
                <a:cs typeface="Courier New" panose="02070309020205020404" pitchFamily="49" charset="0"/>
              </a:rPr>
              <a:t>rddNumList.saveAsTextFile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desiredLocation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foldername</a:t>
            </a:r>
            <a:r>
              <a:rPr lang="en-US" dirty="0">
                <a:latin typeface="Courier New" panose="02070309020205020404" pitchFamily="49" charset="0"/>
                <a:cs typeface="Courier New" panose="02070309020205020404" pitchFamily="49" charset="0"/>
              </a:rPr>
              <a:t>")</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dirty="0">
              <a:latin typeface="Courier New" panose="02070309020205020404" pitchFamily="49" charset="0"/>
              <a:cs typeface="Courier New" panose="02070309020205020404" pitchFamily="49" charset="0"/>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latin typeface="Courier New" panose="02070309020205020404" pitchFamily="49" charset="0"/>
                <a:cs typeface="Courier New" panose="02070309020205020404" pitchFamily="49" charset="0"/>
              </a:rPr>
              <a:t>The contents of the RDD in the example would be written to a specific directory</a:t>
            </a:r>
            <a:r>
              <a:rPr lang="en-US" baseline="0" dirty="0">
                <a:latin typeface="Courier New" panose="02070309020205020404" pitchFamily="49" charset="0"/>
                <a:cs typeface="Courier New" panose="02070309020205020404" pitchFamily="49" charset="0"/>
              </a:rPr>
              <a:t> in HDFS. </a:t>
            </a:r>
            <a:endParaRPr lang="en-US" dirty="0">
              <a:latin typeface="Courier New" panose="02070309020205020404" pitchFamily="49" charset="0"/>
              <a:cs typeface="Courier New" panose="02070309020205020404" pitchFamily="49" charset="0"/>
            </a:endParaRPr>
          </a:p>
          <a:p>
            <a:pPr marL="0" indent="0">
              <a:buFont typeface="Arial"/>
              <a:buNone/>
            </a:pPr>
            <a:endParaRPr lang="en-US" sz="2000" b="0" baseline="0" dirty="0">
              <a:latin typeface="Courier New"/>
              <a:cs typeface="Courier New"/>
            </a:endParaRPr>
          </a:p>
          <a:p>
            <a:pPr marL="0" indent="0">
              <a:buFont typeface="Arial"/>
              <a:buNone/>
            </a:pPr>
            <a:r>
              <a:rPr lang="en-US" sz="2000" b="0" baseline="0" dirty="0">
                <a:latin typeface="Courier New"/>
                <a:cs typeface="Courier New"/>
              </a:rPr>
              <a:t>Success can be verified using typical tools from a command line or GUI. In the case of our example, we could use the </a:t>
            </a:r>
            <a:r>
              <a:rPr lang="en-US" sz="2000" b="0" baseline="0" dirty="0" err="1">
                <a:latin typeface="Courier New"/>
                <a:cs typeface="Courier New"/>
              </a:rPr>
              <a:t>hdfs</a:t>
            </a:r>
            <a:r>
              <a:rPr lang="en-US" sz="2000" b="0" baseline="0" dirty="0">
                <a:latin typeface="Courier New"/>
                <a:cs typeface="Courier New"/>
              </a:rPr>
              <a:t> </a:t>
            </a:r>
            <a:r>
              <a:rPr lang="en-US" sz="2000" b="0" baseline="0" dirty="0" err="1">
                <a:latin typeface="Courier New"/>
                <a:cs typeface="Courier New"/>
              </a:rPr>
              <a:t>dfs</a:t>
            </a:r>
            <a:r>
              <a:rPr lang="en-US" sz="2000" b="0" baseline="0" dirty="0">
                <a:latin typeface="Courier New"/>
                <a:cs typeface="Courier New"/>
              </a:rPr>
              <a:t> -ls command to verify it had written successfully:</a:t>
            </a:r>
            <a:br>
              <a:rPr lang="en-US" sz="2000" b="0" baseline="0" dirty="0">
                <a:latin typeface="Courier New"/>
                <a:cs typeface="Courier New"/>
              </a:rPr>
            </a:br>
            <a:endParaRPr lang="en-US" sz="2000" b="0" baseline="0" dirty="0">
              <a:latin typeface="Courier New"/>
              <a:cs typeface="Courier New"/>
            </a:endParaRPr>
          </a:p>
          <a:p>
            <a:pPr marL="0" indent="0">
              <a:buFont typeface="Arial"/>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dfs</a:t>
            </a:r>
            <a:r>
              <a:rPr lang="en-US" dirty="0">
                <a:latin typeface="Courier New" panose="02070309020205020404" pitchFamily="49" charset="0"/>
                <a:cs typeface="Courier New" panose="02070309020205020404" pitchFamily="49" charset="0"/>
              </a:rPr>
              <a:t> -ls </a:t>
            </a:r>
            <a:r>
              <a:rPr lang="en-US" dirty="0" err="1">
                <a:latin typeface="Courier New" panose="02070309020205020404" pitchFamily="49" charset="0"/>
                <a:cs typeface="Courier New" panose="02070309020205020404" pitchFamily="49" charset="0"/>
              </a:rPr>
              <a:t>desiredLocation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foldername</a:t>
            </a:r>
            <a:endParaRPr lang="en-US" dirty="0">
              <a:latin typeface="Courier New" panose="02070309020205020404" pitchFamily="49" charset="0"/>
              <a:cs typeface="Courier New" panose="02070309020205020404" pitchFamily="49" charset="0"/>
            </a:endParaRPr>
          </a:p>
          <a:p>
            <a:pPr marL="0" indent="0">
              <a:buFont typeface="Arial"/>
              <a:buNone/>
            </a:pPr>
            <a:endParaRPr lang="en-US" dirty="0">
              <a:latin typeface="Courier New" panose="02070309020205020404" pitchFamily="49" charset="0"/>
              <a:cs typeface="Courier New" panose="02070309020205020404" pitchFamily="49" charset="0"/>
            </a:endParaRPr>
          </a:p>
          <a:p>
            <a:pPr marL="0" indent="0">
              <a:buFont typeface="Arial"/>
              <a:buNone/>
            </a:pPr>
            <a:r>
              <a:rPr lang="en-US" dirty="0">
                <a:latin typeface="Courier New" panose="02070309020205020404" pitchFamily="49" charset="0"/>
                <a:cs typeface="Courier New" panose="02070309020205020404" pitchFamily="49" charset="0"/>
              </a:rPr>
              <a:t>The output would like </a:t>
            </a:r>
            <a:r>
              <a:rPr lang="en-US" dirty="0" err="1">
                <a:latin typeface="Courier New" panose="02070309020205020404" pitchFamily="49" charset="0"/>
                <a:cs typeface="Courier New" panose="02070309020205020404" pitchFamily="49" charset="0"/>
              </a:rPr>
              <a:t>like</a:t>
            </a:r>
            <a:r>
              <a:rPr lang="en-US" dirty="0">
                <a:latin typeface="Courier New" panose="02070309020205020404" pitchFamily="49" charset="0"/>
                <a:cs typeface="Courier New" panose="02070309020205020404" pitchFamily="49" charset="0"/>
              </a:rPr>
              <a:t> the screenshot shown, with each RDD partition being written to a different text file by default. The</a:t>
            </a:r>
            <a:r>
              <a:rPr lang="en-US" baseline="0" dirty="0">
                <a:latin typeface="Courier New" panose="02070309020205020404" pitchFamily="49" charset="0"/>
                <a:cs typeface="Courier New" panose="02070309020205020404" pitchFamily="49" charset="0"/>
              </a:rPr>
              <a:t> files could be copied to the local file system and then be read using a standard text editor / viewer such as </a:t>
            </a:r>
            <a:r>
              <a:rPr lang="en-US" baseline="0" dirty="0" err="1">
                <a:latin typeface="Courier New" panose="02070309020205020404" pitchFamily="49" charset="0"/>
                <a:cs typeface="Courier New" panose="02070309020205020404" pitchFamily="49" charset="0"/>
              </a:rPr>
              <a:t>nano</a:t>
            </a:r>
            <a:r>
              <a:rPr lang="en-US" baseline="0" dirty="0">
                <a:latin typeface="Courier New" panose="02070309020205020404" pitchFamily="49" charset="0"/>
                <a:cs typeface="Courier New" panose="02070309020205020404" pitchFamily="49" charset="0"/>
              </a:rPr>
              <a:t>, more, vi, etc.  </a:t>
            </a: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78</a:t>
            </a:fld>
            <a:endParaRPr lang="en-US" dirty="0">
              <a:solidFill>
                <a:prstClr val="black"/>
              </a:solidFill>
              <a:latin typeface="Calibri"/>
            </a:endParaRPr>
          </a:p>
        </p:txBody>
      </p:sp>
    </p:spTree>
    <p:extLst>
      <p:ext uri="{BB962C8B-B14F-4D97-AF65-F5344CB8AC3E}">
        <p14:creationId xmlns:p14="http://schemas.microsoft.com/office/powerpoint/2010/main" val="27939774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t>Transformations are lazy, meaning they do not actually perform any computations until an action is performed. Lazy Evaluation prevents the processing of unneeded data.  When a transformation alone is applied to an RDD, initially nothing happens.  The RDD just keeps track of all the transformations applied and will execute them when its necessary.</a:t>
            </a:r>
            <a:endParaRPr lang="en-US" sz="1200" dirty="0"/>
          </a:p>
          <a:p>
            <a:pPr marL="0" indent="0">
              <a:buNone/>
            </a:pPr>
            <a:endParaRPr lang="en-US" sz="1200" b="0" baseline="0" dirty="0">
              <a:latin typeface="Courier New"/>
              <a:cs typeface="Courier New"/>
            </a:endParaRPr>
          </a:p>
          <a:p>
            <a:pPr marL="0" indent="0">
              <a:buNone/>
            </a:pPr>
            <a:r>
              <a:rPr lang="en-US" sz="1200" b="0" baseline="0" dirty="0">
                <a:latin typeface="Courier New"/>
                <a:cs typeface="Courier New"/>
              </a:rPr>
              <a:t>Let’s look at an example: </a:t>
            </a:r>
          </a:p>
          <a:p>
            <a:pPr marL="0" indent="0">
              <a:buNone/>
            </a:pPr>
            <a:endParaRPr lang="en-US" sz="1200" b="0" baseline="0" dirty="0">
              <a:latin typeface="Courier New"/>
              <a:cs typeface="Courier New"/>
            </a:endParaRPr>
          </a:p>
          <a:p>
            <a:pPr marL="548640" lvl="1" indent="0">
              <a:buNone/>
            </a:pPr>
            <a:r>
              <a:rPr lang="en-US" dirty="0" err="1">
                <a:latin typeface="Courier New" panose="02070309020205020404" pitchFamily="49" charset="0"/>
                <a:cs typeface="Courier New" panose="02070309020205020404" pitchFamily="49" charset="0"/>
              </a:rPr>
              <a:t>rddMary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("mary.txt")</a:t>
            </a:r>
          </a:p>
          <a:p>
            <a:pPr marL="548640" lvl="1" indent="0">
              <a:buNone/>
            </a:pPr>
            <a:r>
              <a:rPr lang="en-US" dirty="0" err="1">
                <a:latin typeface="Courier New" panose="02070309020205020404" pitchFamily="49" charset="0"/>
                <a:cs typeface="Courier New" panose="02070309020205020404" pitchFamily="49" charset="0"/>
              </a:rPr>
              <a:t>rddFlat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rddMary.flatmap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p>
          <a:p>
            <a:pPr marL="548640" lvl="1" indent="0">
              <a:buNone/>
            </a:pPr>
            <a:r>
              <a:rPr lang="en-US" dirty="0" err="1">
                <a:latin typeface="Courier New" panose="02070309020205020404" pitchFamily="49" charset="0"/>
                <a:cs typeface="Courier New" panose="02070309020205020404" pitchFamily="49" charset="0"/>
              </a:rPr>
              <a:t>rddFilter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rddFlat.filter</a:t>
            </a:r>
            <a:r>
              <a:rPr lang="en-US" dirty="0">
                <a:latin typeface="Courier New" panose="02070309020205020404" pitchFamily="49" charset="0"/>
                <a:cs typeface="Courier New" panose="02070309020205020404" pitchFamily="49" charset="0"/>
              </a:rPr>
              <a:t>(lambda words: </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(words) &gt; 4)</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rddFilter.count</a:t>
            </a:r>
            <a:r>
              <a:rPr lang="en-US" dirty="0">
                <a:latin typeface="Courier New" panose="02070309020205020404" pitchFamily="49" charset="0"/>
                <a:cs typeface="Courier New" panose="02070309020205020404" pitchFamily="49" charset="0"/>
              </a:rPr>
              <a:t>()</a:t>
            </a:r>
            <a:endParaRPr lang="en-US" dirty="0"/>
          </a:p>
          <a:p>
            <a:pPr marL="0" indent="0">
              <a:buNone/>
            </a:pPr>
            <a:endParaRPr lang="en-US" sz="1200" b="0" dirty="0">
              <a:latin typeface="Courier New"/>
              <a:cs typeface="Courier New"/>
            </a:endParaRPr>
          </a:p>
          <a:p>
            <a:pPr marL="0" indent="0">
              <a:buNone/>
            </a:pPr>
            <a:r>
              <a:rPr lang="en-US" sz="1200" b="0" dirty="0">
                <a:latin typeface="Courier New"/>
                <a:cs typeface="Courier New"/>
              </a:rPr>
              <a:t>In</a:t>
            </a:r>
            <a:r>
              <a:rPr lang="en-US" sz="1200" b="0" baseline="0" dirty="0">
                <a:latin typeface="Courier New"/>
                <a:cs typeface="Courier New"/>
              </a:rPr>
              <a:t> the above code, two transformations were applied (</a:t>
            </a:r>
            <a:r>
              <a:rPr lang="en-US" sz="1200" b="0" baseline="0" dirty="0" err="1">
                <a:latin typeface="Courier New"/>
                <a:cs typeface="Courier New"/>
              </a:rPr>
              <a:t>flatMap</a:t>
            </a:r>
            <a:r>
              <a:rPr lang="en-US" sz="1200" b="0" baseline="0" dirty="0">
                <a:latin typeface="Courier New"/>
                <a:cs typeface="Courier New"/>
              </a:rPr>
              <a:t> and filter), but it was not until the count action is called that the RDD runs through the various transformations. </a:t>
            </a:r>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79</a:t>
            </a:fld>
            <a:endParaRPr lang="en-US" dirty="0"/>
          </a:p>
        </p:txBody>
      </p:sp>
    </p:spTree>
    <p:extLst>
      <p:ext uri="{BB962C8B-B14F-4D97-AF65-F5344CB8AC3E}">
        <p14:creationId xmlns:p14="http://schemas.microsoft.com/office/powerpoint/2010/main" val="2146491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Hadoop is a collection of open source software frameworks for the distributed storing and processing of large sets of data. Hadoop development is a community effort governed under the licensing of the Apache Software Foundation. Anyone can help to improve Hadoop by adding features, fixing software bugs, or improving performance and scalability.</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Hadoop clusters are scalable, ranging from as few as one machine to literally thousands of machines. It is also fault tolerant. Hadoop services achieve fault tolerance through redundancy.  </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Clusters are created using commodity, enterprise-grade hardware, which not only reduces the original purchase price, but potentially also reduces support costs too.</a:t>
            </a:r>
          </a:p>
          <a:p>
            <a:endParaRPr lang="en-US" baseline="0" dirty="0"/>
          </a:p>
          <a:p>
            <a:r>
              <a:rPr lang="en-US" baseline="0" dirty="0"/>
              <a:t>Hadoop also uses distributed storage and processing to achieve massive scalability.  Large datasets are automatically split into smaller chunks, called blocks, and distributed across the cluster machines. Not only that, but each machine commonly processes its local block of data. This means that processing is distributed too, potentially across hundreds of CPUs and hundreds of gigabytes of memory.</a:t>
            </a:r>
          </a:p>
          <a:p>
            <a:endParaRPr lang="en-US" baseline="0" dirty="0"/>
          </a:p>
          <a:p>
            <a:r>
              <a:rPr lang="en-US" baseline="0" dirty="0"/>
              <a:t>HDP is an enterprise-ready collection of frameworks (sometimes referred to as the HDP Stack) that work within Hadoop that has been tested and is supported by Hortonworks for business clients.</a:t>
            </a:r>
          </a:p>
        </p:txBody>
      </p:sp>
      <p:sp>
        <p:nvSpPr>
          <p:cNvPr id="4" name="Slide Number Placeholder 3"/>
          <p:cNvSpPr>
            <a:spLocks noGrp="1"/>
          </p:cNvSpPr>
          <p:nvPr>
            <p:ph type="sldNum" sz="quarter" idx="10"/>
          </p:nvPr>
        </p:nvSpPr>
        <p:spPr/>
        <p:txBody>
          <a:bodyPr/>
          <a:lstStyle/>
          <a:p>
            <a:fld id="{2C1E8096-F329-7647-8BCC-856D6F856EB3}" type="slidenum">
              <a:rPr lang="en-US" smtClean="0"/>
              <a:pPr/>
              <a:t>8</a:t>
            </a:fld>
            <a:endParaRPr lang="en-US" dirty="0"/>
          </a:p>
        </p:txBody>
      </p:sp>
    </p:spTree>
    <p:extLst>
      <p:ext uri="{BB962C8B-B14F-4D97-AF65-F5344CB8AC3E}">
        <p14:creationId xmlns:p14="http://schemas.microsoft.com/office/powerpoint/2010/main" val="23942707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picture</a:t>
            </a:r>
            <a:r>
              <a:rPr lang="en-US" baseline="0" dirty="0"/>
              <a:t> of what is happening behind the scenes when building transformations, prior to executing actions.  As the visual indicates, when performing transformations on an RDD, it just saves the recipe of what it is supposed to do when needed.  </a:t>
            </a:r>
          </a:p>
          <a:p>
            <a:endParaRPr lang="en-US" baseline="0" dirty="0"/>
          </a:p>
          <a:p>
            <a:r>
              <a:rPr lang="en-US" baseline="0" dirty="0"/>
              <a:t>Only at the end, when an action is called, will the data be pushed through the recipe to create the desired outcome.</a:t>
            </a:r>
          </a:p>
          <a:p>
            <a:endParaRPr lang="en-US"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80</a:t>
            </a:fld>
            <a:endParaRPr lang="en-US" dirty="0">
              <a:solidFill>
                <a:prstClr val="black"/>
              </a:solidFill>
              <a:latin typeface="Calibri"/>
            </a:endParaRPr>
          </a:p>
        </p:txBody>
      </p:sp>
    </p:spTree>
    <p:extLst>
      <p:ext uri="{BB962C8B-B14F-4D97-AF65-F5344CB8AC3E}">
        <p14:creationId xmlns:p14="http://schemas.microsoft.com/office/powerpoint/2010/main" val="4266525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81</a:t>
            </a:fld>
            <a:endParaRPr lang="en-US"/>
          </a:p>
        </p:txBody>
      </p:sp>
    </p:spTree>
    <p:extLst>
      <p:ext uri="{BB962C8B-B14F-4D97-AF65-F5344CB8AC3E}">
        <p14:creationId xmlns:p14="http://schemas.microsoft.com/office/powerpoint/2010/main" val="24876119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combine two RDDs, use the union function. This transformation is applied to an RDD and takes a second RDD as an argument, resulting in a third RDD that represents a combination of the two. For example, take the following two RDDs:</a:t>
            </a:r>
          </a:p>
          <a:p>
            <a:endParaRPr lang="en-US" baseline="0" dirty="0"/>
          </a:p>
          <a:p>
            <a:pPr marL="0" indent="0">
              <a:buNone/>
            </a:pPr>
            <a:r>
              <a:rPr lang="de-DE" sz="1200" dirty="0">
                <a:latin typeface="Courier New"/>
                <a:cs typeface="Courier New"/>
              </a:rPr>
              <a:t>rddNumList = sc.parallelize([5, 7, 11, 14]) </a:t>
            </a:r>
          </a:p>
          <a:p>
            <a:pPr marL="0" indent="0">
              <a:buNone/>
            </a:pPr>
            <a:r>
              <a:rPr lang="de-DE" sz="1200" dirty="0">
                <a:latin typeface="Courier New"/>
                <a:cs typeface="Courier New"/>
              </a:rPr>
              <a:t>rddNumList2 = sc.parallelize([2, 4, 5, 14, 21]) </a:t>
            </a:r>
          </a:p>
          <a:p>
            <a:endParaRPr lang="en-US" baseline="0" dirty="0"/>
          </a:p>
          <a:p>
            <a:r>
              <a:rPr lang="en-US" baseline="0" dirty="0"/>
              <a:t>Let's say we want to create a single RDD that is made up of the contents of the first RDD followed by the contents of the second RDD. The union function would accomplish this with the following code: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ourier New"/>
                <a:cs typeface="Courier New"/>
              </a:rPr>
              <a:t>rddCombined</a:t>
            </a:r>
            <a:r>
              <a:rPr lang="en-US" sz="1200" dirty="0">
                <a:latin typeface="Courier New"/>
                <a:cs typeface="Courier New"/>
              </a:rPr>
              <a:t> = </a:t>
            </a:r>
            <a:r>
              <a:rPr lang="en-US" sz="1200" dirty="0" err="1">
                <a:latin typeface="Courier New"/>
                <a:cs typeface="Courier New"/>
              </a:rPr>
              <a:t>rddNumList.union</a:t>
            </a:r>
            <a:r>
              <a:rPr lang="en-US" sz="1200" dirty="0">
                <a:latin typeface="Courier New"/>
                <a:cs typeface="Courier New"/>
              </a:rPr>
              <a:t>(rddNumList2)</a:t>
            </a:r>
          </a:p>
          <a:p>
            <a:endParaRPr lang="en-US" baseline="0" dirty="0"/>
          </a:p>
          <a:p>
            <a:r>
              <a:rPr lang="en-US" baseline="0" dirty="0"/>
              <a:t>We can then use collect() to view our new RDD:</a:t>
            </a:r>
          </a:p>
          <a:p>
            <a:endParaRPr lang="en-US" baseline="0" dirty="0"/>
          </a:p>
          <a:p>
            <a:pPr marL="0" indent="0">
              <a:buNone/>
            </a:pPr>
            <a:r>
              <a:rPr lang="en-US" sz="1200" dirty="0" err="1">
                <a:latin typeface="Courier New"/>
                <a:cs typeface="Courier New"/>
              </a:rPr>
              <a:t>rddCombined.collect</a:t>
            </a:r>
            <a:r>
              <a:rPr lang="en-US" sz="1200" dirty="0">
                <a:latin typeface="Courier New"/>
                <a:cs typeface="Courier New"/>
              </a:rPr>
              <a:t>() </a:t>
            </a:r>
          </a:p>
          <a:p>
            <a:pPr marL="0" indent="0">
              <a:buNone/>
            </a:pPr>
            <a:r>
              <a:rPr lang="en-US" sz="1200" dirty="0">
                <a:latin typeface="Courier New"/>
                <a:cs typeface="Courier New"/>
              </a:rPr>
              <a:t>[</a:t>
            </a:r>
            <a:r>
              <a:rPr lang="de-DE" sz="1200" dirty="0">
                <a:latin typeface="Courier New"/>
                <a:cs typeface="Courier New"/>
              </a:rPr>
              <a:t>5, 7, 11, 14, 2, 4, 5, 14, 21</a:t>
            </a:r>
            <a:r>
              <a:rPr lang="en-US" sz="1200" dirty="0">
                <a:latin typeface="Courier New"/>
                <a:cs typeface="Courier New"/>
              </a:rPr>
              <a:t>] </a:t>
            </a:r>
          </a:p>
          <a:p>
            <a:endParaRPr lang="en-US" baseline="0" dirty="0"/>
          </a:p>
          <a:p>
            <a:r>
              <a:rPr lang="en-US" baseline="0" dirty="0"/>
              <a:t>In other cases, an intersection is desired, a transformation in which only the values that exist in both RDDs make it into the output. You can create such an RDD and verify it worked using the following code:</a:t>
            </a:r>
          </a:p>
          <a:p>
            <a:endParaRPr lang="en-US" baseline="0" dirty="0"/>
          </a:p>
          <a:p>
            <a:pPr marL="0" indent="0">
              <a:buNone/>
            </a:pPr>
            <a:r>
              <a:rPr lang="en-US" sz="1200" dirty="0" err="1">
                <a:latin typeface="Courier New"/>
                <a:cs typeface="Courier New"/>
              </a:rPr>
              <a:t>rddInter</a:t>
            </a:r>
            <a:r>
              <a:rPr lang="en-US" sz="1200" dirty="0">
                <a:latin typeface="Courier New"/>
                <a:cs typeface="Courier New"/>
              </a:rPr>
              <a:t> = </a:t>
            </a:r>
            <a:r>
              <a:rPr lang="en-US" sz="1200" dirty="0" err="1">
                <a:latin typeface="Courier New"/>
                <a:cs typeface="Courier New"/>
              </a:rPr>
              <a:t>rddNumList.intersection</a:t>
            </a:r>
            <a:r>
              <a:rPr lang="en-US" sz="1200" dirty="0">
                <a:latin typeface="Courier New"/>
                <a:cs typeface="Courier New"/>
              </a:rPr>
              <a:t>(rddNumList2)</a:t>
            </a:r>
          </a:p>
          <a:p>
            <a:pPr marL="0" indent="0">
              <a:buNone/>
            </a:pPr>
            <a:r>
              <a:rPr lang="en-US" sz="1200" dirty="0" err="1">
                <a:latin typeface="Courier New"/>
                <a:cs typeface="Courier New"/>
              </a:rPr>
              <a:t>rddInter.collect</a:t>
            </a:r>
            <a:r>
              <a:rPr lang="en-US" sz="1200" dirty="0">
                <a:latin typeface="Courier New"/>
                <a:cs typeface="Courier New"/>
              </a:rPr>
              <a:t>() </a:t>
            </a:r>
          </a:p>
          <a:p>
            <a:pPr marL="0" indent="0">
              <a:buNone/>
            </a:pPr>
            <a:r>
              <a:rPr lang="en-US" sz="1200" dirty="0">
                <a:latin typeface="Courier New"/>
                <a:cs typeface="Courier New"/>
              </a:rPr>
              <a:t>[5, 14] </a:t>
            </a:r>
            <a:endParaRPr lang="en-US" sz="1400" dirty="0">
              <a:latin typeface="Courier New"/>
              <a:cs typeface="Courier New"/>
            </a:endParaRPr>
          </a:p>
          <a:p>
            <a:endParaRPr lang="en-US" baseline="0" dirty="0"/>
          </a:p>
          <a:p>
            <a:pPr marL="0" indent="0">
              <a:buNone/>
            </a:pPr>
            <a:r>
              <a:rPr lang="en-US" sz="1400" b="1" dirty="0">
                <a:latin typeface="Courier New"/>
                <a:cs typeface="Courier New"/>
              </a:rPr>
              <a:t>Note: </a:t>
            </a:r>
            <a:r>
              <a:rPr lang="en-US" sz="1400" dirty="0">
                <a:latin typeface="Courier New"/>
                <a:cs typeface="Courier New"/>
              </a:rPr>
              <a:t>If there was no need to use the union or intersected RDDs for future purposes, the</a:t>
            </a:r>
            <a:r>
              <a:rPr lang="en-US" sz="1400" baseline="0" dirty="0">
                <a:latin typeface="Courier New"/>
                <a:cs typeface="Courier New"/>
              </a:rPr>
              <a:t> results above could have been obtained in each case with the following single lines of code:</a:t>
            </a:r>
          </a:p>
          <a:p>
            <a:pPr marL="0" indent="0">
              <a:buNone/>
            </a:pPr>
            <a:endParaRPr lang="en-US" sz="1400" baseline="0" dirty="0">
              <a:latin typeface="Courier New"/>
              <a:cs typeface="Courier New"/>
            </a:endParaRPr>
          </a:p>
          <a:p>
            <a:pPr marL="0" indent="0">
              <a:buNone/>
            </a:pPr>
            <a:r>
              <a:rPr lang="en-US" sz="1400" baseline="0" dirty="0" err="1">
                <a:latin typeface="Courier New"/>
                <a:cs typeface="Courier New"/>
              </a:rPr>
              <a:t>rddNumList.union</a:t>
            </a:r>
            <a:r>
              <a:rPr lang="en-US" sz="1400" baseline="0" dirty="0">
                <a:latin typeface="Courier New"/>
                <a:cs typeface="Courier New"/>
              </a:rPr>
              <a:t>(rddNumList2).collect()</a:t>
            </a:r>
          </a:p>
          <a:p>
            <a:pPr marL="0" indent="0">
              <a:buNone/>
            </a:pPr>
            <a:endParaRPr lang="en-US" sz="1400" baseline="0" dirty="0">
              <a:latin typeface="Courier New"/>
              <a:cs typeface="Courier New"/>
            </a:endParaRPr>
          </a:p>
          <a:p>
            <a:pPr marL="0" indent="0">
              <a:buNone/>
            </a:pPr>
            <a:r>
              <a:rPr lang="en-US" sz="1400" baseline="0" dirty="0">
                <a:latin typeface="Courier New"/>
                <a:cs typeface="Courier New"/>
              </a:rPr>
              <a:t>…and…</a:t>
            </a:r>
          </a:p>
          <a:p>
            <a:pPr marL="0" indent="0">
              <a:buNone/>
            </a:pPr>
            <a:endParaRPr lang="en-US" sz="1400" baseline="0" dirty="0">
              <a:latin typeface="Courier New"/>
              <a:cs typeface="Courier New"/>
            </a:endParaRPr>
          </a:p>
          <a:p>
            <a:pPr marL="0" indent="0">
              <a:buNone/>
            </a:pPr>
            <a:r>
              <a:rPr lang="en-US" sz="1400" baseline="0" dirty="0" err="1">
                <a:latin typeface="Courier New"/>
                <a:cs typeface="Courier New"/>
              </a:rPr>
              <a:t>rddNumList.intersection</a:t>
            </a:r>
            <a:r>
              <a:rPr lang="en-US" sz="1400" baseline="0" dirty="0">
                <a:latin typeface="Courier New"/>
                <a:cs typeface="Courier New"/>
              </a:rPr>
              <a:t>(rddNumList2).collect()</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82</a:t>
            </a:fld>
            <a:endParaRPr lang="en-US" dirty="0">
              <a:solidFill>
                <a:prstClr val="black"/>
              </a:solidFill>
              <a:latin typeface="Calibri"/>
            </a:endParaRPr>
          </a:p>
        </p:txBody>
      </p:sp>
    </p:spTree>
    <p:extLst>
      <p:ext uri="{BB962C8B-B14F-4D97-AF65-F5344CB8AC3E}">
        <p14:creationId xmlns:p14="http://schemas.microsoft.com/office/powerpoint/2010/main" val="1865317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Custom functions can be defined and named, then used as arguments to other functions. A custom function should be defined when the same code will be used multiple times throughout the program, or if a function to be used as an argument will take more than a single line of code, making it too complex for an anonymous function. </a:t>
            </a:r>
          </a:p>
          <a:p>
            <a:endParaRPr lang="en-US" baseline="0" dirty="0"/>
          </a:p>
          <a:p>
            <a:r>
              <a:rPr lang="en-US" baseline="0" dirty="0"/>
              <a:t>The following example evaluates a number to determine if is 90 or greater. If so, it returns the text string "A" and if not it returns "Not an A". </a:t>
            </a:r>
          </a:p>
          <a:p>
            <a:endParaRPr lang="en-US" baseline="0" dirty="0"/>
          </a:p>
          <a:p>
            <a:pPr marL="0" indent="0">
              <a:buNone/>
            </a:pPr>
            <a:r>
              <a:rPr lang="en-US" sz="1400" dirty="0" err="1">
                <a:latin typeface="Courier New"/>
                <a:cs typeface="Courier New"/>
              </a:rPr>
              <a:t>def</a:t>
            </a:r>
            <a:r>
              <a:rPr lang="en-US" sz="1400" dirty="0">
                <a:latin typeface="Courier New"/>
                <a:cs typeface="Courier New"/>
              </a:rPr>
              <a:t> </a:t>
            </a:r>
            <a:r>
              <a:rPr lang="en-US" sz="1400" dirty="0" err="1">
                <a:latin typeface="Courier New"/>
                <a:cs typeface="Courier New"/>
              </a:rPr>
              <a:t>gradeAorNot</a:t>
            </a:r>
            <a:r>
              <a:rPr lang="en-US" sz="1400" dirty="0">
                <a:latin typeface="Courier New"/>
                <a:cs typeface="Courier New"/>
              </a:rPr>
              <a:t>(percentage):</a:t>
            </a:r>
          </a:p>
          <a:p>
            <a:pPr marL="0" indent="0">
              <a:buNone/>
            </a:pPr>
            <a:r>
              <a:rPr lang="en-US" sz="1400" dirty="0">
                <a:latin typeface="Courier New"/>
                <a:cs typeface="Courier New"/>
              </a:rPr>
              <a:t>	if percentage &gt;  89:</a:t>
            </a:r>
          </a:p>
          <a:p>
            <a:pPr marL="0" indent="0">
              <a:buNone/>
            </a:pPr>
            <a:r>
              <a:rPr lang="en-US" sz="1400" dirty="0">
                <a:latin typeface="Courier New"/>
                <a:cs typeface="Courier New"/>
              </a:rPr>
              <a:t>		return "A"</a:t>
            </a:r>
          </a:p>
          <a:p>
            <a:pPr marL="0" indent="0">
              <a:buNone/>
            </a:pPr>
            <a:r>
              <a:rPr lang="en-US" sz="1400" dirty="0">
                <a:latin typeface="Courier New"/>
                <a:cs typeface="Courier New"/>
              </a:rPr>
              <a:t>	else:</a:t>
            </a:r>
          </a:p>
          <a:p>
            <a:pPr marL="0" indent="0">
              <a:buNone/>
            </a:pPr>
            <a:r>
              <a:rPr lang="en-US" sz="1400" dirty="0">
                <a:latin typeface="Courier New"/>
                <a:cs typeface="Courier New"/>
              </a:rPr>
              <a:t>		return "Not an A"</a:t>
            </a:r>
          </a:p>
          <a:p>
            <a:pPr marL="0" indent="0">
              <a:buNone/>
            </a:pPr>
            <a:endParaRPr lang="en-US" sz="1400" dirty="0">
              <a:latin typeface="Courier New"/>
              <a:cs typeface="Courier New"/>
            </a:endParaRPr>
          </a:p>
          <a:p>
            <a:pPr marL="0" indent="0">
              <a:buNone/>
            </a:pPr>
            <a:endParaRPr lang="en-US" sz="1400" dirty="0">
              <a:latin typeface="Courier New"/>
              <a:cs typeface="Courier New"/>
            </a:endParaRPr>
          </a:p>
          <a:p>
            <a:pPr marL="0" indent="0">
              <a:buNone/>
            </a:pPr>
            <a:r>
              <a:rPr lang="en-US" sz="1400" b="1" dirty="0">
                <a:latin typeface="Courier New"/>
                <a:cs typeface="Courier New"/>
              </a:rPr>
              <a:t>Note:</a:t>
            </a:r>
            <a:r>
              <a:rPr lang="en-US" sz="1400" dirty="0">
                <a:latin typeface="Courier New"/>
                <a:cs typeface="Courier New"/>
              </a:rPr>
              <a:t> In the REPL, the number of tabs matter. For example, in line 2, you have to tab once before typing the line, and in line 3 you</a:t>
            </a:r>
            <a:r>
              <a:rPr lang="en-US" sz="1400" baseline="0" dirty="0">
                <a:latin typeface="Courier New"/>
                <a:cs typeface="Courier New"/>
              </a:rPr>
              <a:t> must tab twice. In line 4, you have to tab once, and line 5, twice. </a:t>
            </a:r>
            <a:endParaRPr lang="en-US" sz="1400" dirty="0">
              <a:latin typeface="Courier New"/>
              <a:cs typeface="Courier New"/>
            </a:endParaRPr>
          </a:p>
          <a:p>
            <a:pPr marL="0" indent="0">
              <a:buNone/>
            </a:pPr>
            <a:endParaRPr lang="en-US" sz="1400" dirty="0">
              <a:latin typeface="Courier New"/>
              <a:cs typeface="Courier New"/>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a:t>The custom named function </a:t>
            </a:r>
            <a:r>
              <a:rPr lang="en-US" sz="1400" baseline="0" dirty="0" err="1"/>
              <a:t>gradeAorNot</a:t>
            </a:r>
            <a:r>
              <a:rPr lang="en-US" sz="1400" baseline="0" dirty="0"/>
              <a:t> can then be passed as an argument to another function - for example, map(). </a:t>
            </a:r>
          </a:p>
          <a:p>
            <a:pPr marL="0" indent="0">
              <a:buNone/>
            </a:pPr>
            <a:endParaRPr lang="en-US" sz="1400" dirty="0">
              <a:latin typeface="Courier New"/>
              <a:cs typeface="Courier New"/>
            </a:endParaRPr>
          </a:p>
          <a:p>
            <a:pPr marL="0" indent="0">
              <a:buNone/>
            </a:pPr>
            <a:r>
              <a:rPr lang="en-US" sz="1400" dirty="0" err="1">
                <a:latin typeface="Courier New"/>
                <a:cs typeface="Courier New"/>
              </a:rPr>
              <a:t>rddGrades</a:t>
            </a:r>
            <a:r>
              <a:rPr lang="en-US" sz="1400" dirty="0">
                <a:latin typeface="Courier New"/>
                <a:cs typeface="Courier New"/>
              </a:rPr>
              <a:t> = </a:t>
            </a:r>
            <a:r>
              <a:rPr lang="en-US" sz="1400" dirty="0" err="1">
                <a:latin typeface="Courier New"/>
                <a:cs typeface="Courier New"/>
              </a:rPr>
              <a:t>sc.parallelize</a:t>
            </a:r>
            <a:r>
              <a:rPr lang="en-US" sz="1400" dirty="0">
                <a:latin typeface="Courier New"/>
                <a:cs typeface="Courier New"/>
              </a:rPr>
              <a:t>([87, 94, 41, 90])</a:t>
            </a:r>
          </a:p>
          <a:p>
            <a:pPr marL="0" indent="0">
              <a:buNone/>
            </a:pPr>
            <a:r>
              <a:rPr lang="en-US" sz="1400" dirty="0" err="1">
                <a:latin typeface="Courier New"/>
                <a:cs typeface="Courier New"/>
              </a:rPr>
              <a:t>rddGrades.map</a:t>
            </a:r>
            <a:r>
              <a:rPr lang="en-US" sz="1400" dirty="0">
                <a:latin typeface="Courier New"/>
                <a:cs typeface="Courier New"/>
              </a:rPr>
              <a:t>(</a:t>
            </a:r>
            <a:r>
              <a:rPr lang="en-US" sz="1400" dirty="0" err="1">
                <a:latin typeface="Courier New"/>
                <a:cs typeface="Courier New"/>
              </a:rPr>
              <a:t>gradeAorNot</a:t>
            </a:r>
            <a:r>
              <a:rPr lang="en-US" sz="1400" dirty="0">
                <a:latin typeface="Courier New"/>
                <a:cs typeface="Courier New"/>
              </a:rPr>
              <a:t>).collect()</a:t>
            </a:r>
          </a:p>
          <a:p>
            <a:pPr marL="0" indent="0">
              <a:buNone/>
            </a:pPr>
            <a:r>
              <a:rPr lang="en-US" sz="1400" dirty="0">
                <a:latin typeface="Courier New"/>
                <a:cs typeface="Courier New"/>
              </a:rPr>
              <a:t>['Not an A', 'A', 'Not an A', 'A']</a:t>
            </a:r>
          </a:p>
          <a:p>
            <a:pPr marL="0" indent="0">
              <a:buNone/>
            </a:pPr>
            <a:endParaRPr lang="en-US" sz="1400" dirty="0">
              <a:latin typeface="Courier New"/>
              <a:cs typeface="Courier New"/>
            </a:endParaRPr>
          </a:p>
          <a:p>
            <a:pPr marL="0" indent="0">
              <a:buNone/>
            </a:pPr>
            <a:r>
              <a:rPr lang="en-US" sz="1400" dirty="0">
                <a:latin typeface="Courier New"/>
                <a:cs typeface="Courier New"/>
              </a:rPr>
              <a:t>The named function could also be used as the function body in an anonymous</a:t>
            </a:r>
            <a:r>
              <a:rPr lang="en-US" sz="1400" baseline="0" dirty="0">
                <a:latin typeface="Courier New"/>
                <a:cs typeface="Courier New"/>
              </a:rPr>
              <a:t> function. The following example results in equivalent output to the code above:</a:t>
            </a:r>
          </a:p>
          <a:p>
            <a:pPr marL="0" indent="0">
              <a:buNone/>
            </a:pPr>
            <a:endParaRPr lang="en-US" sz="1400" baseline="0" dirty="0">
              <a:latin typeface="Courier New"/>
              <a:cs typeface="Courier New"/>
            </a:endParaRPr>
          </a:p>
          <a:p>
            <a:pPr marL="0" indent="0">
              <a:buNone/>
            </a:pPr>
            <a:r>
              <a:rPr lang="en-US" sz="1400" baseline="0" dirty="0" err="1">
                <a:latin typeface="Courier New"/>
                <a:cs typeface="Courier New"/>
              </a:rPr>
              <a:t>rddGrades.map</a:t>
            </a:r>
            <a:r>
              <a:rPr lang="en-US" sz="1400" baseline="0" dirty="0">
                <a:latin typeface="Courier New"/>
                <a:cs typeface="Courier New"/>
              </a:rPr>
              <a:t>(lambda grade: </a:t>
            </a:r>
            <a:r>
              <a:rPr lang="en-US" sz="1400" baseline="0" dirty="0" err="1">
                <a:latin typeface="Courier New"/>
                <a:cs typeface="Courier New"/>
              </a:rPr>
              <a:t>gradeAorNot</a:t>
            </a:r>
            <a:r>
              <a:rPr lang="en-US" sz="1400" baseline="0" dirty="0">
                <a:latin typeface="Courier New"/>
                <a:cs typeface="Courier New"/>
              </a:rPr>
              <a:t>(grade)).collect()</a:t>
            </a:r>
            <a:endParaRPr lang="en-US" sz="140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83</a:t>
            </a:fld>
            <a:endParaRPr lang="en-US" dirty="0">
              <a:solidFill>
                <a:prstClr val="black"/>
              </a:solidFill>
              <a:latin typeface="Calibri"/>
            </a:endParaRPr>
          </a:p>
        </p:txBody>
      </p:sp>
    </p:spTree>
    <p:extLst>
      <p:ext uri="{BB962C8B-B14F-4D97-AF65-F5344CB8AC3E}">
        <p14:creationId xmlns:p14="http://schemas.microsoft.com/office/powerpoint/2010/main" val="27273113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 operations can be performed on RDDs,</a:t>
            </a:r>
            <a:r>
              <a:rPr lang="en-US" baseline="0" dirty="0"/>
              <a:t> including mean, count, </a:t>
            </a:r>
            <a:r>
              <a:rPr lang="en-US" baseline="0" dirty="0" err="1"/>
              <a:t>stDev</a:t>
            </a:r>
            <a:r>
              <a:rPr lang="en-US" baseline="0" dirty="0"/>
              <a:t>, sum, max, and min, as well as a stats function that collects several of these values with a single function. For example:</a:t>
            </a:r>
          </a:p>
          <a:p>
            <a:endParaRPr lang="en-US" baseline="0" dirty="0"/>
          </a:p>
          <a:p>
            <a:pPr marL="0" indent="0">
              <a:buNone/>
            </a:pPr>
            <a:r>
              <a:rPr lang="de-DE" sz="1200" dirty="0">
                <a:latin typeface="Courier New"/>
                <a:cs typeface="Courier New"/>
              </a:rPr>
              <a:t>rddNumList = sc.parallelize([5, 7, 11, 14]) </a:t>
            </a:r>
          </a:p>
          <a:p>
            <a:pPr marL="0" indent="0">
              <a:buNone/>
            </a:pPr>
            <a:endParaRPr lang="en-US" sz="1200" dirty="0">
              <a:latin typeface="Courier New"/>
              <a:cs typeface="Courier New"/>
            </a:endParaRPr>
          </a:p>
          <a:p>
            <a:pPr marL="0" indent="0">
              <a:buNone/>
            </a:pPr>
            <a:r>
              <a:rPr lang="en-US" sz="1200" dirty="0">
                <a:latin typeface="Courier New"/>
                <a:cs typeface="Courier New"/>
              </a:rPr>
              <a:t>	</a:t>
            </a:r>
            <a:r>
              <a:rPr lang="en-US" sz="1200" dirty="0" err="1">
                <a:latin typeface="Courier New"/>
                <a:cs typeface="Courier New"/>
              </a:rPr>
              <a:t>rddNumList.stats</a:t>
            </a:r>
            <a:r>
              <a:rPr lang="en-US" sz="1200" dirty="0">
                <a:latin typeface="Courier New"/>
                <a:cs typeface="Courier New"/>
              </a:rPr>
              <a:t>()</a:t>
            </a:r>
          </a:p>
          <a:p>
            <a:pPr marL="0" indent="0">
              <a:buNone/>
            </a:pPr>
            <a:r>
              <a:rPr lang="en-US" sz="1200" dirty="0">
                <a:latin typeface="Courier New"/>
                <a:cs typeface="Courier New"/>
              </a:rPr>
              <a:t>	(count: 4, mean: 9.25, </a:t>
            </a:r>
            <a:r>
              <a:rPr lang="en-US" sz="1200" dirty="0" err="1">
                <a:latin typeface="Courier New"/>
                <a:cs typeface="Courier New"/>
              </a:rPr>
              <a:t>stdev</a:t>
            </a:r>
            <a:r>
              <a:rPr lang="en-US" sz="1200" dirty="0">
                <a:latin typeface="Courier New"/>
                <a:cs typeface="Courier New"/>
              </a:rPr>
              <a:t>: 3.49…, max: 14, min: 5)</a:t>
            </a:r>
          </a:p>
          <a:p>
            <a:endParaRPr lang="en-US" baseline="0" dirty="0"/>
          </a:p>
          <a:p>
            <a:r>
              <a:rPr lang="en-US" baseline="0" dirty="0"/>
              <a:t>The individual functions can be called as well:</a:t>
            </a:r>
          </a:p>
          <a:p>
            <a:pPr marL="0" indent="0">
              <a:buNone/>
            </a:pPr>
            <a:endParaRPr lang="en-US" sz="1200" dirty="0">
              <a:latin typeface="Courier New"/>
              <a:cs typeface="Courier New"/>
            </a:endParaRPr>
          </a:p>
          <a:p>
            <a:pPr marL="0" indent="0">
              <a:buNone/>
            </a:pPr>
            <a:r>
              <a:rPr lang="en-US" sz="1200" dirty="0">
                <a:latin typeface="Courier New"/>
                <a:cs typeface="Courier New"/>
              </a:rPr>
              <a:t>	</a:t>
            </a:r>
            <a:r>
              <a:rPr lang="en-US" sz="1200" dirty="0" err="1">
                <a:latin typeface="Courier New"/>
                <a:cs typeface="Courier New"/>
              </a:rPr>
              <a:t>rddNumList.min</a:t>
            </a:r>
            <a:r>
              <a:rPr lang="en-US" sz="1200" dirty="0">
                <a:latin typeface="Courier New"/>
                <a:cs typeface="Courier New"/>
              </a:rPr>
              <a:t>()</a:t>
            </a:r>
          </a:p>
          <a:p>
            <a:pPr marL="0" indent="0">
              <a:buNone/>
            </a:pPr>
            <a:r>
              <a:rPr lang="en-US" sz="1200" dirty="0">
                <a:latin typeface="Courier New"/>
                <a:cs typeface="Courier New"/>
              </a:rPr>
              <a:t>	5</a:t>
            </a:r>
          </a:p>
          <a:p>
            <a:endParaRPr lang="en-US" baseline="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ourier New"/>
                <a:cs typeface="Courier New"/>
              </a:rPr>
              <a:t>Note:</a:t>
            </a:r>
            <a:r>
              <a:rPr lang="en-US" sz="1200" b="1" baseline="0" dirty="0">
                <a:latin typeface="Courier New"/>
                <a:cs typeface="Courier New"/>
              </a:rPr>
              <a:t> </a:t>
            </a:r>
            <a:r>
              <a:rPr lang="en-US" sz="1200" baseline="0" dirty="0">
                <a:latin typeface="Courier New"/>
                <a:cs typeface="Courier New"/>
              </a:rPr>
              <a:t>To double check the output of the Spark </a:t>
            </a:r>
            <a:r>
              <a:rPr lang="en-US" sz="1200" baseline="0" dirty="0" err="1">
                <a:latin typeface="Courier New"/>
                <a:cs typeface="Courier New"/>
              </a:rPr>
              <a:t>stdev</a:t>
            </a:r>
            <a:r>
              <a:rPr lang="en-US" sz="1200" baseline="0" dirty="0">
                <a:latin typeface="Courier New"/>
                <a:cs typeface="Courier New"/>
              </a:rPr>
              <a:t>() output in Excel, use Excel's </a:t>
            </a:r>
            <a:r>
              <a:rPr lang="en-US" sz="1200" baseline="0" dirty="0" err="1">
                <a:latin typeface="Courier New"/>
                <a:cs typeface="Courier New"/>
              </a:rPr>
              <a:t>stdevp</a:t>
            </a:r>
            <a:r>
              <a:rPr lang="en-US" sz="1200" baseline="0" dirty="0">
                <a:latin typeface="Courier New"/>
                <a:cs typeface="Courier New"/>
              </a:rPr>
              <a:t> function rather than the </a:t>
            </a:r>
            <a:r>
              <a:rPr lang="en-US" sz="1200" baseline="0" dirty="0" err="1">
                <a:latin typeface="Courier New"/>
                <a:cs typeface="Courier New"/>
              </a:rPr>
              <a:t>stdev</a:t>
            </a:r>
            <a:r>
              <a:rPr lang="en-US" sz="1200" baseline="0" dirty="0">
                <a:latin typeface="Courier New"/>
                <a:cs typeface="Courier New"/>
              </a:rPr>
              <a:t> function. Excel's </a:t>
            </a:r>
            <a:r>
              <a:rPr lang="en-US" sz="1200" baseline="0" dirty="0" err="1">
                <a:latin typeface="Courier New"/>
                <a:cs typeface="Courier New"/>
              </a:rPr>
              <a:t>stdev</a:t>
            </a:r>
            <a:r>
              <a:rPr lang="en-US" sz="1200" baseline="0" dirty="0">
                <a:latin typeface="Courier New"/>
                <a:cs typeface="Courier New"/>
              </a:rPr>
              <a:t> function assumes that the entire population is unknown, and thus makes adjustments to outputs based on assumed bias. The </a:t>
            </a:r>
            <a:r>
              <a:rPr lang="en-US" sz="1200" baseline="0" dirty="0" err="1">
                <a:latin typeface="Courier New"/>
                <a:cs typeface="Courier New"/>
              </a:rPr>
              <a:t>stdevp</a:t>
            </a:r>
            <a:r>
              <a:rPr lang="en-US" sz="1200" baseline="0" dirty="0">
                <a:latin typeface="Courier New"/>
                <a:cs typeface="Courier New"/>
              </a:rPr>
              <a:t> function assumes the entire dataset (the p stands for "population") is fully represented and does not make a bias correction. Thus, Excel's </a:t>
            </a:r>
            <a:r>
              <a:rPr lang="en-US" sz="1200" baseline="0" dirty="0" err="1">
                <a:latin typeface="Courier New"/>
                <a:cs typeface="Courier New"/>
              </a:rPr>
              <a:t>stdevp</a:t>
            </a:r>
            <a:r>
              <a:rPr lang="en-US" sz="1200" baseline="0" dirty="0">
                <a:latin typeface="Courier New"/>
                <a:cs typeface="Courier New"/>
              </a:rPr>
              <a:t> function is more similar to Spark's </a:t>
            </a:r>
            <a:r>
              <a:rPr lang="en-US" sz="1200" baseline="0" dirty="0" err="1">
                <a:latin typeface="Courier New"/>
                <a:cs typeface="Courier New"/>
              </a:rPr>
              <a:t>stdev</a:t>
            </a:r>
            <a:r>
              <a:rPr lang="en-US" sz="1200" baseline="0" dirty="0">
                <a:latin typeface="Courier New"/>
                <a:cs typeface="Courier New"/>
              </a:rPr>
              <a:t> function.  </a:t>
            </a:r>
            <a:endParaRPr lang="en-US" sz="1200" dirty="0">
              <a:latin typeface="Courier New"/>
              <a:cs typeface="Courier New"/>
            </a:endParaRP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84</a:t>
            </a:fld>
            <a:endParaRPr lang="en-US" dirty="0">
              <a:solidFill>
                <a:prstClr val="black"/>
              </a:solidFill>
              <a:latin typeface="Calibri"/>
            </a:endParaRPr>
          </a:p>
        </p:txBody>
      </p:sp>
    </p:spTree>
    <p:extLst>
      <p:ext uri="{BB962C8B-B14F-4D97-AF65-F5344CB8AC3E}">
        <p14:creationId xmlns:p14="http://schemas.microsoft.com/office/powerpoint/2010/main" val="6280682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many, many other Spark APIs available that have not yet been covered in this class. To learn more about them, you can access the Spark documentation using the links below:</a:t>
            </a:r>
          </a:p>
          <a:p>
            <a:endParaRPr lang="en-US" dirty="0"/>
          </a:p>
          <a:p>
            <a:r>
              <a:rPr lang="en-US" dirty="0"/>
              <a:t>http://spark.apache.org/docs/&lt;version&gt;/api/</a:t>
            </a:r>
          </a:p>
          <a:p>
            <a:endParaRPr lang="en-US" dirty="0"/>
          </a:p>
          <a:p>
            <a:r>
              <a:rPr lang="en-US" dirty="0"/>
              <a:t>Version</a:t>
            </a:r>
            <a:r>
              <a:rPr lang="en-US" baseline="0" dirty="0"/>
              <a:t> can be and actual version number, such as "1.4.0" or "1.6.1", or alternatively you can use "latest" to view documentation on the newest release of Spark. For example: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http://spark.apache.org/docs/latest/api/</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From there, simply</a:t>
            </a:r>
            <a:r>
              <a:rPr lang="en-US" baseline="0" dirty="0"/>
              <a:t> click on the appropriate programming language to view the documentation.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85</a:t>
            </a:fld>
            <a:endParaRPr lang="en-US" dirty="0">
              <a:solidFill>
                <a:prstClr val="black"/>
              </a:solidFill>
              <a:latin typeface="Calibri"/>
            </a:endParaRPr>
          </a:p>
        </p:txBody>
      </p:sp>
    </p:spTree>
    <p:extLst>
      <p:ext uri="{BB962C8B-B14F-4D97-AF65-F5344CB8AC3E}">
        <p14:creationId xmlns:p14="http://schemas.microsoft.com/office/powerpoint/2010/main" val="19431146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86</a:t>
            </a:fld>
            <a:endParaRPr lang="en-US" dirty="0"/>
          </a:p>
        </p:txBody>
      </p:sp>
    </p:spTree>
    <p:extLst>
      <p:ext uri="{BB962C8B-B14F-4D97-AF65-F5344CB8AC3E}">
        <p14:creationId xmlns:p14="http://schemas.microsoft.com/office/powerpoint/2010/main" val="33494120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87</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Resilient Distributed Dataset</a:t>
            </a:r>
          </a:p>
          <a:p>
            <a:pPr marL="228600" indent="-228600">
              <a:buAutoNum type="arabicPeriod"/>
            </a:pPr>
            <a:r>
              <a:rPr lang="en-US" baseline="0" dirty="0" err="1"/>
              <a:t>sc.parallelize</a:t>
            </a:r>
            <a:r>
              <a:rPr lang="en-US" baseline="0" dirty="0"/>
              <a:t>() and </a:t>
            </a:r>
            <a:r>
              <a:rPr lang="en-US" baseline="0" dirty="0" err="1"/>
              <a:t>sc.textfile</a:t>
            </a:r>
            <a:r>
              <a:rPr lang="en-US" baseline="0" dirty="0"/>
              <a:t>()</a:t>
            </a:r>
          </a:p>
          <a:p>
            <a:pPr marL="228600" indent="-228600">
              <a:buAutoNum type="arabicPeriod"/>
            </a:pPr>
            <a:r>
              <a:rPr lang="en-US" baseline="0" dirty="0"/>
              <a:t>False. Transformations result in new RDDs being created. In Spark, data is immutable. </a:t>
            </a:r>
          </a:p>
          <a:p>
            <a:pPr marL="228600" indent="-228600">
              <a:buAutoNum type="arabicPeriod"/>
            </a:pPr>
            <a:r>
              <a:rPr lang="en-US" baseline="0" dirty="0" err="1"/>
              <a:t>flatmap</a:t>
            </a:r>
            <a:r>
              <a:rPr lang="en-US" baseline="0" dirty="0"/>
              <a:t>()</a:t>
            </a:r>
          </a:p>
          <a:p>
            <a:pPr marL="228600" indent="-228600">
              <a:buAutoNum type="arabicPeriod"/>
            </a:pPr>
            <a:r>
              <a:rPr lang="en-US" baseline="0" dirty="0"/>
              <a:t>True</a:t>
            </a:r>
          </a:p>
          <a:p>
            <a:pPr marL="228600" indent="-228600">
              <a:buAutoNum type="arabicPeriod"/>
            </a:pPr>
            <a:r>
              <a:rPr lang="en-US" baseline="0" dirty="0"/>
              <a:t>Lazy evaluation</a:t>
            </a:r>
          </a:p>
          <a:p>
            <a:pPr marL="228600" indent="-228600">
              <a:buAutoNum type="arabicPeriod"/>
            </a:pPr>
            <a:r>
              <a:rPr lang="en-US" baseline="0" dirty="0"/>
              <a:t>False. The intersection function performs this task. The distinct function would remove duplicates elements, so that each element is only listed once regardless of how many times it appeared in the original RDD.</a:t>
            </a:r>
          </a:p>
          <a:p>
            <a:pPr marL="228600" indent="-228600">
              <a:buAutoNum type="arabicPeriod"/>
            </a:pPr>
            <a:r>
              <a:rPr lang="en-US" baseline="0" dirty="0"/>
              <a:t>True</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88</a:t>
            </a:fld>
            <a:endParaRPr lang="en-US" dirty="0"/>
          </a:p>
        </p:txBody>
      </p:sp>
    </p:spTree>
    <p:extLst>
      <p:ext uri="{BB962C8B-B14F-4D97-AF65-F5344CB8AC3E}">
        <p14:creationId xmlns:p14="http://schemas.microsoft.com/office/powerpoint/2010/main" val="6264091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89</a:t>
            </a:fld>
            <a:endParaRPr lang="en-US" dirty="0"/>
          </a:p>
        </p:txBody>
      </p:sp>
    </p:spTree>
    <p:extLst>
      <p:ext uri="{BB962C8B-B14F-4D97-AF65-F5344CB8AC3E}">
        <p14:creationId xmlns:p14="http://schemas.microsoft.com/office/powerpoint/2010/main" val="1445597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Hadoop</a:t>
            </a:r>
            <a:r>
              <a:rPr lang="en-US" baseline="0" dirty="0"/>
              <a:t> is not a monolithic piece of software. It is a collection of software frameworks. Most of the frameworks are part of the Apache software ecosystem. The picture illustrates the Apache frameworks that are part of the Hortonworks Hadoop distribution. </a:t>
            </a:r>
          </a:p>
          <a:p>
            <a:endParaRPr lang="en-US" baseline="0" dirty="0"/>
          </a:p>
          <a:p>
            <a:r>
              <a:rPr lang="en-US" dirty="0"/>
              <a:t>So why does Hadoop have so many frameworks and tools?  The reason is that each tool is designed for a specific purpose. </a:t>
            </a:r>
            <a:r>
              <a:rPr lang="en-US" baseline="0" dirty="0"/>
              <a:t>T</a:t>
            </a:r>
            <a:r>
              <a:rPr lang="en-US" dirty="0"/>
              <a:t>he functionality of some tools overlap but typically one tool is going to be better than others when performing certain tasks. </a:t>
            </a:r>
          </a:p>
          <a:p>
            <a:endParaRPr lang="en-US" dirty="0"/>
          </a:p>
          <a:p>
            <a:r>
              <a:rPr lang="en-US" dirty="0"/>
              <a:t>For example, both Apache Storm and Apache Flume ingest data and perform</a:t>
            </a:r>
            <a:r>
              <a:rPr lang="en-US" baseline="0" dirty="0"/>
              <a:t> </a:t>
            </a:r>
            <a:r>
              <a:rPr lang="en-US" dirty="0"/>
              <a:t>real-time analysis. But Storm has</a:t>
            </a:r>
            <a:r>
              <a:rPr lang="en-US" baseline="0" dirty="0"/>
              <a:t> more functionality and is </a:t>
            </a:r>
            <a:r>
              <a:rPr lang="en-US" dirty="0"/>
              <a:t>more powerful for real-time data analysis.</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9</a:t>
            </a:fld>
            <a:endParaRPr lang="en-US" dirty="0"/>
          </a:p>
        </p:txBody>
      </p:sp>
    </p:spTree>
    <p:extLst>
      <p:ext uri="{BB962C8B-B14F-4D97-AF65-F5344CB8AC3E}">
        <p14:creationId xmlns:p14="http://schemas.microsoft.com/office/powerpoint/2010/main" val="29614074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summary page lists some of the main points from this lesson.</a:t>
            </a:r>
          </a:p>
          <a:p>
            <a:endParaRPr lang="en-US" dirty="0"/>
          </a:p>
        </p:txBody>
      </p:sp>
      <p:sp>
        <p:nvSpPr>
          <p:cNvPr id="4" name="Slide Number Placeholder 3"/>
          <p:cNvSpPr>
            <a:spLocks noGrp="1"/>
          </p:cNvSpPr>
          <p:nvPr>
            <p:ph type="sldNum" sz="quarter" idx="10"/>
          </p:nvPr>
        </p:nvSpPr>
        <p:spPr/>
        <p:txBody>
          <a:bodyPr/>
          <a:lstStyle/>
          <a:p>
            <a:fld id="{1677E594-4005-43F8-B8F3-453F0010D500}" type="slidenum">
              <a:rPr lang="en-US" smtClean="0"/>
              <a:pPr/>
              <a:t>90</a:t>
            </a:fld>
            <a:endParaRPr lang="en-US" dirty="0"/>
          </a:p>
        </p:txBody>
      </p:sp>
    </p:spTree>
    <p:extLst>
      <p:ext uri="{BB962C8B-B14F-4D97-AF65-F5344CB8AC3E}">
        <p14:creationId xmlns:p14="http://schemas.microsoft.com/office/powerpoint/2010/main" val="39230123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91</a:t>
            </a:fld>
            <a:endParaRPr lang="en-US"/>
          </a:p>
        </p:txBody>
      </p:sp>
    </p:spTree>
    <p:extLst>
      <p:ext uri="{BB962C8B-B14F-4D97-AF65-F5344CB8AC3E}">
        <p14:creationId xmlns:p14="http://schemas.microsoft.com/office/powerpoint/2010/main" val="19947155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By the end of this</a:t>
            </a:r>
            <a:r>
              <a:rPr lang="en-US" baseline="0" dirty="0"/>
              <a:t> lesson, the student should be able to:</a:t>
            </a:r>
          </a:p>
          <a:p>
            <a:endParaRPr lang="en-US" baseline="0" dirty="0"/>
          </a:p>
          <a:p>
            <a:pPr marL="171450" indent="-171450">
              <a:buFont typeface="Arial" panose="020B0604020202020204" pitchFamily="34" charset="0"/>
              <a:buChar char="•"/>
            </a:pPr>
            <a:r>
              <a:rPr lang="en-US" dirty="0"/>
              <a:t>Use Core RDD functions and create your own function</a:t>
            </a:r>
          </a:p>
          <a:p>
            <a:pPr marL="171450" indent="-171450">
              <a:buFont typeface="Arial" panose="020B0604020202020204" pitchFamily="34" charset="0"/>
              <a:buChar char="•"/>
            </a:pPr>
            <a:r>
              <a:rPr lang="en-US" dirty="0"/>
              <a:t>Perform common operations on Pair RDDs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14E3F9-FCAE-AC46-89C1-6B20CAD23142}" type="slidenum">
              <a:rPr lang="en-US" smtClean="0">
                <a:solidFill>
                  <a:prstClr val="black"/>
                </a:solidFill>
                <a:latin typeface="Calibri"/>
              </a:rPr>
              <a:pPr/>
              <a:t>92</a:t>
            </a:fld>
            <a:endParaRPr lang="en-US" dirty="0">
              <a:solidFill>
                <a:prstClr val="black"/>
              </a:solidFill>
              <a:latin typeface="Calibri"/>
            </a:endParaRPr>
          </a:p>
        </p:txBody>
      </p:sp>
    </p:spTree>
    <p:extLst>
      <p:ext uri="{BB962C8B-B14F-4D97-AF65-F5344CB8AC3E}">
        <p14:creationId xmlns:p14="http://schemas.microsoft.com/office/powerpoint/2010/main" val="13256537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93</a:t>
            </a:fld>
            <a:endParaRPr lang="en-US"/>
          </a:p>
        </p:txBody>
      </p:sp>
    </p:spTree>
    <p:extLst>
      <p:ext uri="{BB962C8B-B14F-4D97-AF65-F5344CB8AC3E}">
        <p14:creationId xmlns:p14="http://schemas.microsoft.com/office/powerpoint/2010/main" val="38947059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aseline="0" dirty="0"/>
              <a:t>Key-value Pair RDDs (a.k.a. just "Pair RDDs") are made up of elements comprised of key-value pairs. By creating Pair RDDs in Spark, developers gain access to additional API functionality.  This provides the developer with the capability to directly interact with RDD data in much the same way they might interact with data using Hive on Spark, Spark on Hive, or Spark SQL.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94</a:t>
            </a:fld>
            <a:endParaRPr lang="en-US" dirty="0">
              <a:solidFill>
                <a:prstClr val="black"/>
              </a:solidFill>
              <a:latin typeface="Calibri"/>
            </a:endParaRPr>
          </a:p>
        </p:txBody>
      </p:sp>
    </p:spTree>
    <p:extLst>
      <p:ext uri="{BB962C8B-B14F-4D97-AF65-F5344CB8AC3E}">
        <p14:creationId xmlns:p14="http://schemas.microsoft.com/office/powerpoint/2010/main" val="20092543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a:t>Let’s look at</a:t>
            </a:r>
            <a:r>
              <a:rPr lang="en-US" baseline="0" dirty="0"/>
              <a:t> a simple way to create a pair RDD. </a:t>
            </a:r>
          </a:p>
          <a:p>
            <a:pPr marL="0" indent="0">
              <a:buFont typeface="Arial"/>
              <a:buNone/>
            </a:pPr>
            <a:endParaRPr lang="en-US" baseline="0" dirty="0"/>
          </a:p>
          <a:p>
            <a:pPr marL="0" indent="0">
              <a:buFont typeface="Arial"/>
              <a:buNone/>
            </a:pPr>
            <a:r>
              <a:rPr lang="en-US" baseline="0" dirty="0"/>
              <a:t>The first two lines of the example should look very familiar.  We are first creating an RDD from a file called "mary.txt" and then calling a flatMap.  Once each word is now its own element, key-value pairs can be created.  </a:t>
            </a:r>
          </a:p>
          <a:p>
            <a:pPr marL="0" indent="0">
              <a:buFont typeface="Arial"/>
              <a:buNone/>
            </a:pPr>
            <a:endParaRPr lang="en-US" baseline="0" dirty="0"/>
          </a:p>
          <a:p>
            <a:pPr marL="0" indent="0">
              <a:buNone/>
            </a:pPr>
            <a:r>
              <a:rPr lang="en-US" sz="1200" b="0" dirty="0" err="1">
                <a:latin typeface="Courier New"/>
                <a:cs typeface="Courier New"/>
              </a:rPr>
              <a:t>rdd</a:t>
            </a:r>
            <a:r>
              <a:rPr lang="en-US" sz="1200" b="0" dirty="0">
                <a:latin typeface="Courier New"/>
                <a:cs typeface="Courier New"/>
              </a:rPr>
              <a:t> = </a:t>
            </a:r>
            <a:r>
              <a:rPr lang="en-US" sz="1200" b="0" dirty="0" err="1">
                <a:latin typeface="Courier New"/>
                <a:cs typeface="Courier New"/>
              </a:rPr>
              <a:t>sc.textFile</a:t>
            </a:r>
            <a:r>
              <a:rPr lang="en-US" sz="1200" b="0" dirty="0">
                <a:latin typeface="Courier New"/>
                <a:cs typeface="Courier New"/>
              </a:rPr>
              <a:t>("</a:t>
            </a:r>
            <a:r>
              <a:rPr lang="en-US" sz="1200" b="0" dirty="0" err="1">
                <a:latin typeface="Courier New"/>
                <a:cs typeface="Courier New"/>
              </a:rPr>
              <a:t>filelocation</a:t>
            </a:r>
            <a:r>
              <a:rPr lang="en-US" sz="1200" b="0">
                <a:latin typeface="Courier New"/>
                <a:cs typeface="Courier New"/>
              </a:rPr>
              <a:t>/mary.txt</a:t>
            </a:r>
            <a:r>
              <a:rPr lang="en-US" sz="1200" b="0" dirty="0">
                <a:latin typeface="Courier New"/>
                <a:cs typeface="Courier New"/>
              </a:rPr>
              <a:t>")</a:t>
            </a:r>
          </a:p>
          <a:p>
            <a:pPr marL="0" indent="0">
              <a:buNone/>
            </a:pPr>
            <a:r>
              <a:rPr lang="en-US" sz="1200" b="0" dirty="0" err="1">
                <a:latin typeface="Courier New"/>
                <a:cs typeface="Courier New"/>
              </a:rPr>
              <a:t>rddFlat</a:t>
            </a:r>
            <a:r>
              <a:rPr lang="en-US" sz="1200" b="0" dirty="0">
                <a:latin typeface="Courier New"/>
                <a:cs typeface="Courier New"/>
              </a:rPr>
              <a:t> = </a:t>
            </a:r>
            <a:r>
              <a:rPr lang="en-US" sz="1200" b="0" dirty="0" err="1">
                <a:latin typeface="Courier New"/>
                <a:cs typeface="Courier New"/>
              </a:rPr>
              <a:t>rdd.flatMap</a:t>
            </a:r>
            <a:r>
              <a:rPr lang="en-US" sz="1200" b="0" dirty="0">
                <a:latin typeface="Courier New"/>
                <a:cs typeface="Courier New"/>
              </a:rPr>
              <a:t>(lambda line: </a:t>
            </a:r>
            <a:r>
              <a:rPr lang="en-US" sz="1200" b="0" dirty="0" err="1">
                <a:latin typeface="Courier New"/>
                <a:cs typeface="Courier New"/>
              </a:rPr>
              <a:t>line.split</a:t>
            </a:r>
            <a:r>
              <a:rPr lang="en-US" sz="1200" b="0" dirty="0">
                <a:latin typeface="Courier New"/>
                <a:cs typeface="Courier New"/>
              </a:rPr>
              <a:t>(' '))</a:t>
            </a:r>
          </a:p>
          <a:p>
            <a:pPr marL="0" indent="0">
              <a:buFont typeface="Arial"/>
              <a:buNone/>
            </a:pPr>
            <a:endParaRPr lang="en-US" baseline="0" dirty="0"/>
          </a:p>
          <a:p>
            <a:pPr marL="0" indent="0">
              <a:buFont typeface="Arial"/>
              <a:buNone/>
            </a:pPr>
            <a:r>
              <a:rPr lang="en-US" baseline="0" dirty="0"/>
              <a:t>A map transformation can be used to create the key-value pair.  In this process, a function is passed to map() to create a tuple.  In the example below, we create an anonymous function which returns a tuple of (word,1).  </a:t>
            </a:r>
            <a:endParaRPr lang="en-US" dirty="0"/>
          </a:p>
          <a:p>
            <a:pPr marL="0" indent="0">
              <a:buNone/>
            </a:pPr>
            <a:endParaRPr lang="en-US" sz="1400" b="0" dirty="0">
              <a:latin typeface="Courier New"/>
              <a:cs typeface="Courier New"/>
            </a:endParaRPr>
          </a:p>
          <a:p>
            <a:pPr marL="0" indent="0">
              <a:buNone/>
            </a:pPr>
            <a:r>
              <a:rPr lang="en-US" sz="1400" b="0" dirty="0" err="1">
                <a:latin typeface="Courier New"/>
                <a:cs typeface="Courier New"/>
              </a:rPr>
              <a:t>kvRdd</a:t>
            </a:r>
            <a:r>
              <a:rPr lang="en-US" sz="1400" b="0" dirty="0">
                <a:latin typeface="Courier New"/>
                <a:cs typeface="Courier New"/>
              </a:rPr>
              <a:t> = </a:t>
            </a:r>
            <a:r>
              <a:rPr lang="en-US" sz="1400" b="0" dirty="0" err="1">
                <a:latin typeface="Courier New"/>
                <a:cs typeface="Courier New"/>
              </a:rPr>
              <a:t>rddFlat.map</a:t>
            </a:r>
            <a:r>
              <a:rPr lang="en-US" sz="1400" b="0" dirty="0">
                <a:latin typeface="Courier New"/>
                <a:cs typeface="Courier New"/>
              </a:rPr>
              <a:t>(lambda word: (word,1))</a:t>
            </a:r>
          </a:p>
          <a:p>
            <a:pPr marL="0" indent="0">
              <a:buNone/>
            </a:pPr>
            <a:r>
              <a:rPr lang="en-US" sz="1400" b="0" dirty="0">
                <a:latin typeface="Courier New"/>
                <a:cs typeface="Courier New"/>
              </a:rPr>
              <a:t>kvRdd.collect()</a:t>
            </a:r>
          </a:p>
          <a:p>
            <a:endParaRPr lang="en-US" dirty="0"/>
          </a:p>
          <a:p>
            <a:r>
              <a:rPr lang="en-US" dirty="0"/>
              <a:t>The picture shows</a:t>
            </a:r>
            <a:r>
              <a:rPr lang="en-US" baseline="0" dirty="0"/>
              <a:t> what happens when the map function is applied on the initial elements each consisting of a single word.</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95</a:t>
            </a:fld>
            <a:endParaRPr lang="en-US" dirty="0">
              <a:solidFill>
                <a:prstClr val="black"/>
              </a:solidFill>
              <a:latin typeface="Calibri"/>
            </a:endParaRPr>
          </a:p>
        </p:txBody>
      </p:sp>
    </p:spTree>
    <p:extLst>
      <p:ext uri="{BB962C8B-B14F-4D97-AF65-F5344CB8AC3E}">
        <p14:creationId xmlns:p14="http://schemas.microsoft.com/office/powerpoint/2010/main" val="30749965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keyBy</a:t>
            </a:r>
            <a:r>
              <a:rPr lang="en-US" baseline="0" dirty="0"/>
              <a:t> API c</a:t>
            </a:r>
            <a:r>
              <a:rPr lang="en-US" dirty="0"/>
              <a:t>reates key-value pairs by applying a function on each data element. The function result becomes the key, and the original data element becomes the value in the pair</a:t>
            </a:r>
            <a:br>
              <a:rPr lang="en-US" dirty="0"/>
            </a:br>
            <a:endParaRPr lang="en-US" baseline="0" dirty="0"/>
          </a:p>
          <a:p>
            <a:r>
              <a:rPr lang="en-US" baseline="0" dirty="0"/>
              <a:t>For example:</a:t>
            </a:r>
          </a:p>
          <a:p>
            <a:endParaRPr lang="en-US" baseline="0" dirty="0"/>
          </a:p>
          <a:p>
            <a:pPr marL="0" indent="0">
              <a:buNone/>
            </a:pPr>
            <a:r>
              <a:rPr lang="en-US" sz="1200" dirty="0" err="1">
                <a:latin typeface="Courier New"/>
                <a:cs typeface="Courier New"/>
              </a:rPr>
              <a:t>rddTwoNumList</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([(1,2,3),(7,8)])</a:t>
            </a:r>
          </a:p>
          <a:p>
            <a:pPr marL="0" indent="0">
              <a:buNone/>
            </a:pPr>
            <a:r>
              <a:rPr lang="en-US" sz="1200" dirty="0" err="1">
                <a:latin typeface="Courier New"/>
                <a:cs typeface="Courier New"/>
              </a:rPr>
              <a:t>keyByRdd</a:t>
            </a:r>
            <a:r>
              <a:rPr lang="en-US" sz="1200" dirty="0">
                <a:latin typeface="Courier New"/>
                <a:cs typeface="Courier New"/>
              </a:rPr>
              <a:t> = </a:t>
            </a:r>
            <a:r>
              <a:rPr lang="en-US" sz="1200" dirty="0" err="1">
                <a:latin typeface="Courier New"/>
                <a:cs typeface="Courier New"/>
              </a:rPr>
              <a:t>rddTwoNumList.keyBy</a:t>
            </a:r>
            <a:r>
              <a:rPr lang="en-US" sz="1200" dirty="0">
                <a:latin typeface="Courier New"/>
                <a:cs typeface="Courier New"/>
              </a:rPr>
              <a:t>(</a:t>
            </a:r>
            <a:r>
              <a:rPr lang="en-US" sz="1200" dirty="0" err="1">
                <a:latin typeface="Courier New"/>
                <a:cs typeface="Courier New"/>
              </a:rPr>
              <a:t>len</a:t>
            </a:r>
            <a:r>
              <a:rPr lang="en-US" sz="1200" dirty="0">
                <a:latin typeface="Courier New"/>
                <a:cs typeface="Courier New"/>
              </a:rPr>
              <a:t>)</a:t>
            </a:r>
          </a:p>
          <a:p>
            <a:pPr marL="0" indent="0">
              <a:buNone/>
            </a:pPr>
            <a:endParaRPr lang="en-US" sz="1200" dirty="0">
              <a:latin typeface="Courier New"/>
              <a:cs typeface="Courier New"/>
            </a:endParaRPr>
          </a:p>
          <a:p>
            <a:pPr marL="0" indent="0">
              <a:buNone/>
            </a:pPr>
            <a:r>
              <a:rPr lang="en-US" sz="1200" dirty="0" err="1">
                <a:latin typeface="Courier New"/>
                <a:cs typeface="Courier New"/>
              </a:rPr>
              <a:t>keyByRdd.collect</a:t>
            </a:r>
            <a:r>
              <a:rPr lang="en-US" sz="1200" dirty="0">
                <a:latin typeface="Courier New"/>
                <a:cs typeface="Courier New"/>
              </a:rPr>
              <a:t>()</a:t>
            </a:r>
          </a:p>
          <a:p>
            <a:pPr marL="0" indent="0">
              <a:buNone/>
            </a:pPr>
            <a:r>
              <a:rPr lang="fr-FR" sz="1200" dirty="0">
                <a:latin typeface="Courier New"/>
                <a:cs typeface="Courier New"/>
              </a:rPr>
              <a:t>[(3,(1,2,3)),(2,(7,8))]</a:t>
            </a:r>
            <a:endParaRPr lang="en-US" sz="1200" dirty="0">
              <a:latin typeface="Courier New"/>
              <a:cs typeface="Courier New"/>
            </a:endParaRPr>
          </a:p>
          <a:p>
            <a:endParaRPr lang="en-US" baseline="0" dirty="0"/>
          </a:p>
          <a:p>
            <a:endParaRPr lang="en-US" baseline="0" dirty="0"/>
          </a:p>
          <a:p>
            <a:r>
              <a:rPr lang="en-US" baseline="0" dirty="0"/>
              <a:t>Additional example (not shown on slide):</a:t>
            </a:r>
          </a:p>
          <a:p>
            <a:endParaRPr lang="en-US" baseline="0" dirty="0"/>
          </a:p>
          <a:p>
            <a:pPr marL="0" indent="0">
              <a:buNone/>
            </a:pPr>
            <a:r>
              <a:rPr lang="en-US" sz="1200" dirty="0" err="1">
                <a:latin typeface="Courier New"/>
                <a:cs typeface="Courier New"/>
              </a:rPr>
              <a:t>rddThreeWords</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a:t>
            </a:r>
            <a:r>
              <a:rPr lang="en-US" sz="1200" dirty="0" err="1">
                <a:latin typeface="Courier New"/>
                <a:cs typeface="Courier New"/>
              </a:rPr>
              <a:t>cat","A","spoon</a:t>
            </a:r>
            <a:r>
              <a:rPr lang="en-US" sz="1200" dirty="0">
                <a:latin typeface="Courier New"/>
                <a:cs typeface="Courier New"/>
              </a:rPr>
              <a:t>"])</a:t>
            </a:r>
          </a:p>
          <a:p>
            <a:r>
              <a:rPr lang="en-US" baseline="0" dirty="0"/>
              <a:t>keyByRdd2 = </a:t>
            </a:r>
            <a:r>
              <a:rPr lang="en-US" sz="1200" dirty="0" err="1">
                <a:latin typeface="Courier New"/>
                <a:cs typeface="Courier New"/>
              </a:rPr>
              <a:t>rddThreeWords</a:t>
            </a:r>
            <a:r>
              <a:rPr lang="en-US" baseline="0" dirty="0" err="1"/>
              <a:t>.keyBy</a:t>
            </a:r>
            <a:r>
              <a:rPr lang="en-US" baseline="0" dirty="0"/>
              <a:t>(</a:t>
            </a:r>
            <a:r>
              <a:rPr lang="en-US" baseline="0" dirty="0" err="1"/>
              <a:t>len</a:t>
            </a:r>
            <a:r>
              <a:rPr lang="en-US" baseline="0" dirty="0"/>
              <a:t>)</a:t>
            </a:r>
          </a:p>
          <a:p>
            <a:endParaRPr lang="en-US" baseline="0" dirty="0"/>
          </a:p>
          <a:p>
            <a:r>
              <a:rPr lang="en-US" baseline="0" dirty="0"/>
              <a:t>keyByRdd2.collect()</a:t>
            </a:r>
          </a:p>
          <a:p>
            <a:r>
              <a:rPr lang="en-US" baseline="0" dirty="0"/>
              <a:t>[(3,'cat'),(1,'A'),(5,'spoon')]</a:t>
            </a:r>
            <a:endParaRPr lang="en-US" b="1" baseline="0" dirty="0"/>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96</a:t>
            </a:fld>
            <a:endParaRPr lang="en-US" dirty="0">
              <a:solidFill>
                <a:prstClr val="black"/>
              </a:solidFill>
              <a:latin typeface="Calibri"/>
            </a:endParaRPr>
          </a:p>
        </p:txBody>
      </p:sp>
    </p:spTree>
    <p:extLst>
      <p:ext uri="{BB962C8B-B14F-4D97-AF65-F5344CB8AC3E}">
        <p14:creationId xmlns:p14="http://schemas.microsoft.com/office/powerpoint/2010/main" val="1831579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zipWithIndex</a:t>
            </a:r>
            <a:r>
              <a:rPr lang="en-US" baseline="0" dirty="0"/>
              <a:t> function c</a:t>
            </a:r>
            <a:r>
              <a:rPr lang="en-US" dirty="0"/>
              <a:t>reates key-value pairs by assigning</a:t>
            </a:r>
            <a:r>
              <a:rPr lang="en-US" baseline="0" dirty="0"/>
              <a:t> the index, or numerical position, of the element as the value, and the element itself as the key. </a:t>
            </a:r>
            <a:br>
              <a:rPr lang="en-US" dirty="0"/>
            </a:br>
            <a:endParaRPr lang="en-US" baseline="0" dirty="0"/>
          </a:p>
          <a:p>
            <a:r>
              <a:rPr lang="en-US" baseline="0" dirty="0"/>
              <a:t>For example:</a:t>
            </a:r>
          </a:p>
          <a:p>
            <a:endParaRPr lang="en-US" baseline="0" dirty="0"/>
          </a:p>
          <a:p>
            <a:pPr marL="0" indent="0">
              <a:buNone/>
            </a:pPr>
            <a:r>
              <a:rPr lang="en-US" sz="1200" dirty="0" err="1">
                <a:latin typeface="Courier New"/>
                <a:cs typeface="Courier New"/>
              </a:rPr>
              <a:t>rddThreeWords</a:t>
            </a:r>
            <a:r>
              <a:rPr lang="en-US" sz="1200" dirty="0">
                <a:latin typeface="Courier New"/>
                <a:cs typeface="Courier New"/>
              </a:rPr>
              <a:t> = </a:t>
            </a:r>
            <a:r>
              <a:rPr lang="en-US" sz="1200" dirty="0" err="1">
                <a:latin typeface="Courier New"/>
                <a:cs typeface="Courier New"/>
              </a:rPr>
              <a:t>sc.parallelize</a:t>
            </a:r>
            <a:r>
              <a:rPr lang="en-US" sz="1200" dirty="0">
                <a:latin typeface="Courier New"/>
                <a:cs typeface="Courier New"/>
              </a:rPr>
              <a:t>(["</a:t>
            </a:r>
            <a:r>
              <a:rPr lang="en-US" sz="1200" dirty="0" err="1">
                <a:latin typeface="Courier New"/>
                <a:cs typeface="Courier New"/>
              </a:rPr>
              <a:t>cat","A","spoon</a:t>
            </a:r>
            <a:r>
              <a:rPr lang="en-US" sz="1200" dirty="0">
                <a:latin typeface="Courier New"/>
                <a:cs typeface="Courier New"/>
              </a:rPr>
              <a:t>"])</a:t>
            </a:r>
          </a:p>
          <a:p>
            <a:pPr marL="0" indent="0">
              <a:buNone/>
            </a:pPr>
            <a:r>
              <a:rPr lang="en-US" sz="1200" dirty="0" err="1">
                <a:latin typeface="Courier New"/>
                <a:cs typeface="Courier New"/>
              </a:rPr>
              <a:t>zipWIRdd</a:t>
            </a:r>
            <a:r>
              <a:rPr lang="en-US" sz="1200" dirty="0">
                <a:latin typeface="Courier New"/>
                <a:cs typeface="Courier New"/>
              </a:rPr>
              <a:t> = </a:t>
            </a:r>
            <a:r>
              <a:rPr lang="en-US" sz="1200" dirty="0" err="1">
                <a:latin typeface="Courier New"/>
                <a:cs typeface="Courier New"/>
              </a:rPr>
              <a:t>rddThreeWords.zipWithIndex</a:t>
            </a:r>
            <a:r>
              <a:rPr lang="en-US" sz="1200" dirty="0">
                <a:latin typeface="Courier New"/>
                <a:cs typeface="Courier New"/>
              </a:rPr>
              <a:t>()</a:t>
            </a:r>
          </a:p>
          <a:p>
            <a:pPr marL="0" indent="0">
              <a:buNone/>
            </a:pPr>
            <a:endParaRPr lang="en-US" sz="1200" dirty="0">
              <a:latin typeface="Courier New"/>
              <a:cs typeface="Courier New"/>
            </a:endParaRPr>
          </a:p>
          <a:p>
            <a:pPr marL="0" indent="0">
              <a:buNone/>
            </a:pPr>
            <a:r>
              <a:rPr lang="en-US" sz="1200" dirty="0" err="1">
                <a:latin typeface="Courier New"/>
                <a:cs typeface="Courier New"/>
              </a:rPr>
              <a:t>zipWIRdd.collect</a:t>
            </a:r>
            <a:r>
              <a:rPr lang="en-US" sz="1200" dirty="0">
                <a:latin typeface="Courier New"/>
                <a:cs typeface="Courier New"/>
              </a:rPr>
              <a:t>()</a:t>
            </a:r>
          </a:p>
          <a:p>
            <a:pPr marL="0" indent="0">
              <a:buNone/>
            </a:pPr>
            <a:r>
              <a:rPr lang="fr-FR" sz="1200" dirty="0">
                <a:latin typeface="Courier New"/>
                <a:cs typeface="Courier New"/>
              </a:rPr>
              <a:t>[('cat', 0), ('A', 1), ('</a:t>
            </a:r>
            <a:r>
              <a:rPr lang="fr-FR" sz="1200" dirty="0" err="1">
                <a:latin typeface="Courier New"/>
                <a:cs typeface="Courier New"/>
              </a:rPr>
              <a:t>spoon</a:t>
            </a:r>
            <a:r>
              <a:rPr lang="fr-FR" sz="1200" dirty="0">
                <a:latin typeface="Courier New"/>
                <a:cs typeface="Courier New"/>
              </a:rPr>
              <a:t>', 2)]</a:t>
            </a:r>
            <a:endParaRPr lang="en-US" sz="120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97</a:t>
            </a:fld>
            <a:endParaRPr lang="en-US" dirty="0">
              <a:solidFill>
                <a:prstClr val="black"/>
              </a:solidFill>
              <a:latin typeface="Calibri"/>
            </a:endParaRPr>
          </a:p>
        </p:txBody>
      </p:sp>
    </p:spTree>
    <p:extLst>
      <p:ext uri="{BB962C8B-B14F-4D97-AF65-F5344CB8AC3E}">
        <p14:creationId xmlns:p14="http://schemas.microsoft.com/office/powerpoint/2010/main" val="28591530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zip</a:t>
            </a:r>
            <a:r>
              <a:rPr lang="en-US" baseline="0" dirty="0"/>
              <a:t> function c</a:t>
            </a:r>
            <a:r>
              <a:rPr lang="en-US" dirty="0"/>
              <a:t>reates key-value pairs by taking elements from one RDD as the key and elements of another RDD as the value. It has the following syntax:</a:t>
            </a:r>
          </a:p>
          <a:p>
            <a:endParaRPr lang="en-US" dirty="0"/>
          </a:p>
          <a:p>
            <a:r>
              <a:rPr lang="en-US" dirty="0"/>
              <a:t>keyRDD.zip(</a:t>
            </a:r>
            <a:r>
              <a:rPr lang="en-US" dirty="0" err="1"/>
              <a:t>valueRDD</a:t>
            </a:r>
            <a:r>
              <a:rPr lang="en-US" dirty="0"/>
              <a:t>)</a:t>
            </a:r>
          </a:p>
          <a:p>
            <a:endParaRPr lang="en-US" dirty="0"/>
          </a:p>
          <a:p>
            <a:r>
              <a:rPr lang="en-US" baseline="0" dirty="0"/>
              <a:t>The API a</a:t>
            </a:r>
            <a:r>
              <a:rPr lang="en-US" dirty="0"/>
              <a:t>ssumes the two RDDs have the same number of elements. If not, it will return an error.</a:t>
            </a:r>
            <a:endParaRPr lang="en-US" baseline="0" dirty="0"/>
          </a:p>
          <a:p>
            <a:endParaRPr lang="en-US" sz="2400" dirty="0">
              <a:latin typeface="Courier New"/>
              <a:cs typeface="Courier New"/>
            </a:endParaRPr>
          </a:p>
          <a:p>
            <a:r>
              <a:rPr lang="en-US" sz="2400" dirty="0" err="1">
                <a:latin typeface="Courier New"/>
                <a:cs typeface="Courier New"/>
              </a:rPr>
              <a:t>rddThreeWords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(["cat", "A", "spoon"])</a:t>
            </a:r>
          </a:p>
          <a:p>
            <a:pPr marL="0" indent="0">
              <a:buNone/>
            </a:pPr>
            <a:r>
              <a:rPr lang="en-US" sz="2400" dirty="0" err="1">
                <a:latin typeface="Courier New"/>
                <a:cs typeface="Courier New"/>
              </a:rPr>
              <a:t>rddThreeNums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([11, 241, 37])</a:t>
            </a:r>
          </a:p>
          <a:p>
            <a:pPr marL="0" indent="0">
              <a:buNone/>
            </a:pPr>
            <a:r>
              <a:rPr lang="en-US" sz="2400" dirty="0" err="1">
                <a:latin typeface="Courier New"/>
                <a:cs typeface="Courier New"/>
              </a:rPr>
              <a:t>zipRdd</a:t>
            </a:r>
            <a:r>
              <a:rPr lang="en-US" sz="2400" dirty="0">
                <a:latin typeface="Courier New"/>
                <a:cs typeface="Courier New"/>
              </a:rPr>
              <a:t> = rddThreeWords.zip(</a:t>
            </a:r>
            <a:r>
              <a:rPr lang="en-US" sz="2400" dirty="0" err="1">
                <a:latin typeface="Courier New"/>
                <a:cs typeface="Courier New"/>
              </a:rPr>
              <a:t>rddThreeNums</a:t>
            </a:r>
            <a:r>
              <a:rPr lang="en-US" sz="2400" dirty="0">
                <a:latin typeface="Courier New"/>
                <a:cs typeface="Courier New"/>
              </a:rPr>
              <a:t>)</a:t>
            </a:r>
          </a:p>
          <a:p>
            <a:pPr marL="0" indent="0">
              <a:buNone/>
            </a:pPr>
            <a:endParaRPr lang="en-US" sz="2400" dirty="0">
              <a:latin typeface="Courier New"/>
              <a:cs typeface="Courier New"/>
            </a:endParaRPr>
          </a:p>
          <a:p>
            <a:pPr marL="0" indent="0">
              <a:buNone/>
            </a:pPr>
            <a:r>
              <a:rPr lang="en-US" sz="2400" dirty="0" err="1">
                <a:latin typeface="Courier New"/>
                <a:cs typeface="Courier New"/>
              </a:rPr>
              <a:t>zipRdd.collect</a:t>
            </a:r>
            <a:r>
              <a:rPr lang="en-US" sz="2400" dirty="0">
                <a:latin typeface="Courier New"/>
                <a:cs typeface="Courier New"/>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2400" dirty="0">
                <a:latin typeface="Courier New"/>
                <a:cs typeface="Courier New"/>
              </a:rPr>
              <a:t>[('cat', 11), ('A', 241), ('</a:t>
            </a:r>
            <a:r>
              <a:rPr lang="fr-FR" sz="2400" dirty="0" err="1">
                <a:latin typeface="Courier New"/>
                <a:cs typeface="Courier New"/>
              </a:rPr>
              <a:t>spoon</a:t>
            </a:r>
            <a:r>
              <a:rPr lang="fr-FR" sz="2400" dirty="0">
                <a:latin typeface="Courier New"/>
                <a:cs typeface="Courier New"/>
              </a:rPr>
              <a:t>', 37)]</a:t>
            </a:r>
            <a:endParaRPr lang="en-US" sz="2400" dirty="0">
              <a:latin typeface="Courier New"/>
              <a:cs typeface="Courier New"/>
            </a:endParaRPr>
          </a:p>
        </p:txBody>
      </p:sp>
      <p:sp>
        <p:nvSpPr>
          <p:cNvPr id="4" name="Slide Number Placeholder 3"/>
          <p:cNvSpPr>
            <a:spLocks noGrp="1"/>
          </p:cNvSpPr>
          <p:nvPr>
            <p:ph type="sldNum" sz="quarter" idx="10"/>
          </p:nvPr>
        </p:nvSpPr>
        <p:spPr/>
        <p:txBody>
          <a:bodyPr/>
          <a:lstStyle/>
          <a:p>
            <a:fld id="{2C1E8096-F329-7647-8BCC-856D6F856EB3}" type="slidenum">
              <a:rPr lang="en-US" smtClean="0">
                <a:solidFill>
                  <a:prstClr val="black"/>
                </a:solidFill>
                <a:latin typeface="Calibri"/>
              </a:rPr>
              <a:pPr/>
              <a:t>98</a:t>
            </a:fld>
            <a:endParaRPr lang="en-US" dirty="0">
              <a:solidFill>
                <a:prstClr val="black"/>
              </a:solidFill>
              <a:latin typeface="Calibri"/>
            </a:endParaRPr>
          </a:p>
        </p:txBody>
      </p:sp>
    </p:spTree>
    <p:extLst>
      <p:ext uri="{BB962C8B-B14F-4D97-AF65-F5344CB8AC3E}">
        <p14:creationId xmlns:p14="http://schemas.microsoft.com/office/powerpoint/2010/main" val="14180117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1677E594-4005-43F8-B8F3-453F0010D500}" type="slidenum">
              <a:rPr lang="en-US" smtClean="0"/>
              <a:pPr/>
              <a:t>99</a:t>
            </a:fld>
            <a:endParaRPr lang="en-US"/>
          </a:p>
        </p:txBody>
      </p:sp>
    </p:spTree>
    <p:extLst>
      <p:ext uri="{BB962C8B-B14F-4D97-AF65-F5344CB8AC3E}">
        <p14:creationId xmlns:p14="http://schemas.microsoft.com/office/powerpoint/2010/main" val="52791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Photo Title 2">
    <p:bg>
      <p:bgPr>
        <a:solidFill>
          <a:schemeClr val="accent4">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4630400" cy="82296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5"/>
            <a:ext cx="14646165" cy="8230840"/>
          </a:xfrm>
          <a:prstGeom prst="rect">
            <a:avLst/>
          </a:prstGeom>
        </p:spPr>
      </p:pic>
      <p:sp>
        <p:nvSpPr>
          <p:cNvPr id="7" name="Title 1"/>
          <p:cNvSpPr>
            <a:spLocks noGrp="1"/>
          </p:cNvSpPr>
          <p:nvPr>
            <p:ph type="ctrTitle" hasCustomPrompt="1"/>
          </p:nvPr>
        </p:nvSpPr>
        <p:spPr bwMode="gray">
          <a:xfrm>
            <a:off x="841496" y="1654851"/>
            <a:ext cx="7644384" cy="2813462"/>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648220">
              <a:lnSpc>
                <a:spcPct val="85000"/>
              </a:lnSpc>
              <a:spcAft>
                <a:spcPts val="0"/>
              </a:spcAft>
              <a:tabLst/>
              <a:defRPr sz="7100" b="1" baseline="0">
                <a:solidFill>
                  <a:schemeClr val="tx2"/>
                </a:solidFill>
                <a:latin typeface="+mj-lt"/>
                <a:cs typeface="Arial"/>
              </a:defRPr>
            </a:lvl1pPr>
          </a:lstStyle>
          <a:p>
            <a:r>
              <a:rPr lang="en-US" dirty="0"/>
              <a:t>Course Title</a:t>
            </a:r>
            <a:br>
              <a:rPr lang="en-US" dirty="0"/>
            </a:br>
            <a:r>
              <a:rPr lang="en-US" dirty="0"/>
              <a:t>(Maximum Three</a:t>
            </a:r>
            <a:br>
              <a:rPr lang="en-US" dirty="0"/>
            </a:br>
            <a:r>
              <a:rPr lang="en-US" dirty="0"/>
              <a:t>Lines)</a:t>
            </a:r>
          </a:p>
        </p:txBody>
      </p:sp>
      <p:pic>
        <p:nvPicPr>
          <p:cNvPr id="12" name="Picture 11"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51835" y="5777949"/>
            <a:ext cx="2060575" cy="2101686"/>
          </a:xfrm>
          <a:prstGeom prst="rect">
            <a:avLst/>
          </a:prstGeom>
        </p:spPr>
      </p:pic>
      <p:sp>
        <p:nvSpPr>
          <p:cNvPr id="8" name="Content Placeholder 2"/>
          <p:cNvSpPr>
            <a:spLocks noGrp="1"/>
          </p:cNvSpPr>
          <p:nvPr>
            <p:ph sz="quarter" idx="10" hasCustomPrompt="1"/>
          </p:nvPr>
        </p:nvSpPr>
        <p:spPr bwMode="gray">
          <a:xfrm>
            <a:off x="841494" y="5248656"/>
            <a:ext cx="7644384" cy="484748"/>
          </a:xfrm>
        </p:spPr>
        <p:txBody>
          <a:bodyPr tIns="0" bIns="0">
            <a:spAutoFit/>
          </a:bodyPr>
          <a:lstStyle>
            <a:lvl1pPr marL="0" indent="0">
              <a:lnSpc>
                <a:spcPct val="85000"/>
              </a:lnSpc>
              <a:buNone/>
              <a:defRPr sz="3600">
                <a:solidFill>
                  <a:schemeClr val="tx2"/>
                </a:solidFill>
              </a:defRPr>
            </a:lvl1pPr>
          </a:lstStyle>
          <a:p>
            <a:pPr lvl="0"/>
            <a:r>
              <a:rPr lang="en-US" dirty="0"/>
              <a:t>Rev: [n]</a:t>
            </a:r>
          </a:p>
        </p:txBody>
      </p:sp>
    </p:spTree>
    <p:extLst>
      <p:ext uri="{BB962C8B-B14F-4D97-AF65-F5344CB8AC3E}">
        <p14:creationId xmlns:p14="http://schemas.microsoft.com/office/powerpoint/2010/main" val="74194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3" name="Content Placeholder 2"/>
          <p:cNvSpPr>
            <a:spLocks noGrp="1"/>
          </p:cNvSpPr>
          <p:nvPr>
            <p:ph sz="quarter" idx="11"/>
          </p:nvPr>
        </p:nvSpPr>
        <p:spPr>
          <a:xfrm>
            <a:off x="841494" y="1805446"/>
            <a:ext cx="1316736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26345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0057"/>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6" name="Content Placeholder 5"/>
          <p:cNvSpPr>
            <a:spLocks noGrp="1"/>
          </p:cNvSpPr>
          <p:nvPr>
            <p:ph sz="quarter" idx="11"/>
          </p:nvPr>
        </p:nvSpPr>
        <p:spPr>
          <a:xfrm>
            <a:off x="7608054"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3" name="Content Placeholder 2"/>
          <p:cNvSpPr>
            <a:spLocks noGrp="1"/>
          </p:cNvSpPr>
          <p:nvPr>
            <p:ph sz="quarter" idx="12"/>
          </p:nvPr>
        </p:nvSpPr>
        <p:spPr>
          <a:xfrm>
            <a:off x="841493" y="1805446"/>
            <a:ext cx="640080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a:t>Click to 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spAutoFit/>
          </a:bodyPr>
          <a:lstStyle>
            <a:lvl1pPr marL="0" indent="0">
              <a:lnSpc>
                <a:spcPct val="85000"/>
              </a:lnSpc>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375383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1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245800"/>
            <a:ext cx="13167360" cy="418576"/>
          </a:xfrm>
          <a:prstGeom prst="rect">
            <a:avLst/>
          </a:prstGeom>
        </p:spPr>
        <p:txBody>
          <a:bodyPr lIns="0" tIns="0" bIns="0" anchor="b" anchorCtr="0">
            <a:spAutoFit/>
          </a:bodyPr>
          <a:lstStyle>
            <a:lvl1pPr marL="0" indent="0">
              <a:lnSpc>
                <a:spcPct val="85000"/>
              </a:lnSpc>
              <a:spcBef>
                <a:spcPts val="600"/>
              </a:spcBef>
              <a:buClr>
                <a:schemeClr val="accent1"/>
              </a:buClr>
              <a:buSzPct val="75000"/>
              <a:buFont typeface="Wingdings 2" pitchFamily="18" charset="2"/>
              <a:buNone/>
              <a:defRPr sz="3200" b="1" baseline="0">
                <a:solidFill>
                  <a:schemeClr val="accent5"/>
                </a:solidFill>
              </a:defRPr>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p:txBody>
      </p:sp>
      <p:sp>
        <p:nvSpPr>
          <p:cNvPr id="6" name="Content Placeholder 5"/>
          <p:cNvSpPr>
            <a:spLocks noGrp="1"/>
          </p:cNvSpPr>
          <p:nvPr>
            <p:ph sz="quarter" idx="11"/>
          </p:nvPr>
        </p:nvSpPr>
        <p:spPr>
          <a:xfrm>
            <a:off x="841493" y="3168869"/>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spcAft>
                <a:spcPts val="0"/>
              </a:spcAft>
              <a:defRPr sz="2400"/>
            </a:lvl2pPr>
            <a:lvl3pPr>
              <a:defRPr sz="2800"/>
            </a:lvl3pPr>
            <a:lvl4pPr>
              <a:defRPr sz="2800"/>
            </a:lvl4pPr>
            <a:lvl5pPr>
              <a:defRPr sz="2800"/>
            </a:lvl5pPr>
          </a:lstStyle>
          <a:p>
            <a:pPr lvl="0"/>
            <a:r>
              <a:rPr lang="en-US"/>
              <a:t>Click to edit Master text styles</a:t>
            </a:r>
          </a:p>
          <a:p>
            <a:pPr lvl="1"/>
            <a:r>
              <a:rPr lang="en-US"/>
              <a:t>Second level</a:t>
            </a:r>
          </a:p>
        </p:txBody>
      </p:sp>
      <p:cxnSp>
        <p:nvCxnSpPr>
          <p:cNvPr id="8" name="Straight Connector 7"/>
          <p:cNvCxnSpPr/>
          <p:nvPr/>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06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06 Topic Tit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2994084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07 One Column">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
        <p:nvSpPr>
          <p:cNvPr id="3" name="Content Placeholder 2"/>
          <p:cNvSpPr>
            <a:spLocks noGrp="1"/>
          </p:cNvSpPr>
          <p:nvPr>
            <p:ph sz="quarter" idx="11"/>
          </p:nvPr>
        </p:nvSpPr>
        <p:spPr>
          <a:xfrm>
            <a:off x="731711" y="1323174"/>
            <a:ext cx="13166979" cy="1269835"/>
          </a:xfrm>
          <a:prstGeom prst="rect">
            <a:avLst/>
          </a:prstGeom>
        </p:spPr>
        <p:txBody>
          <a:bodyPr/>
          <a:lstStyle>
            <a:lvl1pPr marL="201964" indent="-201964">
              <a:spcBef>
                <a:spcPts val="931"/>
              </a:spcBef>
              <a:buClr>
                <a:schemeClr val="accent1"/>
              </a:buClr>
              <a:defRPr sz="2600" baseline="0"/>
            </a:lvl1pPr>
            <a:lvl2pPr marL="476329" indent="-208518">
              <a:spcBef>
                <a:spcPts val="931"/>
              </a:spcBef>
              <a:defRPr sz="2400"/>
            </a:lvl2pPr>
            <a:lvl3pPr marL="757249" indent="-208518">
              <a:spcBef>
                <a:spcPts val="931"/>
              </a:spcBef>
              <a:buFont typeface="Arial" panose="020B0604020202020204" pitchFamily="34" charset="0"/>
              <a:buChar char="-"/>
              <a:defRPr sz="2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336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41248" y="1746504"/>
            <a:ext cx="13166725" cy="2348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p>
            <a:fld id="{B8600164-BDF6-4700-8764-BE29AC989DA5}" type="datetimeFigureOut">
              <a:rPr lang="en-US" smtClean="0"/>
              <a:pPr/>
              <a:t>10/31/2017</a:t>
            </a:fld>
            <a:endParaRPr lang="en-US"/>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p>
            <a:fld id="{3901D1EC-1A24-47F4-B0D0-32529D6C6810}" type="slidenum">
              <a:rPr lang="en-US" smtClean="0"/>
              <a:pPr/>
              <a:t>‹#›</a:t>
            </a:fld>
            <a:endParaRPr lang="en-US"/>
          </a:p>
        </p:txBody>
      </p:sp>
    </p:spTree>
    <p:extLst>
      <p:ext uri="{BB962C8B-B14F-4D97-AF65-F5344CB8AC3E}">
        <p14:creationId xmlns:p14="http://schemas.microsoft.com/office/powerpoint/2010/main" val="846442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08 Two Column">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
        <p:nvSpPr>
          <p:cNvPr id="4" name="Content Placeholder 3"/>
          <p:cNvSpPr>
            <a:spLocks noGrp="1"/>
          </p:cNvSpPr>
          <p:nvPr>
            <p:ph sz="quarter" idx="12"/>
          </p:nvPr>
        </p:nvSpPr>
        <p:spPr>
          <a:xfrm>
            <a:off x="731050" y="1326240"/>
            <a:ext cx="6257650" cy="1269835"/>
          </a:xfrm>
          <a:prstGeom prst="rect">
            <a:avLst/>
          </a:prstGeom>
        </p:spPr>
        <p:txBody>
          <a:bodyPr/>
          <a:lstStyle>
            <a:lvl1pPr marL="197543" indent="-197543">
              <a:buClr>
                <a:schemeClr val="accent1"/>
              </a:buClr>
              <a:defRPr sz="2600"/>
            </a:lvl1pPr>
            <a:lvl2pPr marL="471909" indent="-208518">
              <a:spcBef>
                <a:spcPts val="931"/>
              </a:spcBef>
              <a:defRPr sz="2400"/>
            </a:lvl2pPr>
            <a:lvl3pPr marL="757249" indent="-208518">
              <a:spcBef>
                <a:spcPts val="931"/>
              </a:spcBef>
              <a:buFont typeface="Arial" panose="020B0604020202020204" pitchFamily="34" charset="0"/>
              <a:buChar char="-"/>
              <a:defRPr sz="2200"/>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13"/>
          </p:nvPr>
        </p:nvSpPr>
        <p:spPr>
          <a:xfrm>
            <a:off x="7639750" y="1326240"/>
            <a:ext cx="6261461" cy="1269835"/>
          </a:xfrm>
          <a:prstGeom prst="rect">
            <a:avLst/>
          </a:prstGeom>
        </p:spPr>
        <p:txBody>
          <a:bodyPr/>
          <a:lstStyle>
            <a:lvl1pPr marL="197543" indent="-197543" algn="l" defTabSz="548731" rtl="0" eaLnBrk="1" fontAlgn="base" hangingPunct="1">
              <a:spcBef>
                <a:spcPts val="931"/>
              </a:spcBef>
              <a:spcAft>
                <a:spcPct val="0"/>
              </a:spcAft>
              <a:buClr>
                <a:schemeClr val="accent1"/>
              </a:buClr>
              <a:defRPr lang="en-US" sz="2600" kern="1200" dirty="0" smtClean="0">
                <a:solidFill>
                  <a:schemeClr val="tx1"/>
                </a:solidFill>
                <a:latin typeface="+mn-lt"/>
                <a:ea typeface="ヒラギノ角ゴ Pro W3" charset="-128"/>
                <a:cs typeface="ヒラギノ角ゴ Pro W3" charset="-128"/>
              </a:defRPr>
            </a:lvl1pPr>
            <a:lvl2pPr marL="471909" indent="-208518" algn="l" defTabSz="548731" rtl="0" eaLnBrk="1" fontAlgn="base" hangingPunct="1">
              <a:spcBef>
                <a:spcPts val="931"/>
              </a:spcBef>
              <a:spcAft>
                <a:spcPct val="0"/>
              </a:spcAft>
              <a:defRPr lang="en-US" sz="2400" kern="1200" dirty="0" smtClean="0">
                <a:solidFill>
                  <a:schemeClr val="tx1"/>
                </a:solidFill>
                <a:latin typeface="+mn-lt"/>
                <a:ea typeface="ヒラギノ角ゴ Pro W3" charset="-128"/>
                <a:cs typeface="ヒラギノ角ゴ Pro W3" charset="-128"/>
              </a:defRPr>
            </a:lvl2pPr>
            <a:lvl3pPr marL="757249" indent="-208518" algn="l" defTabSz="548731" rtl="0" eaLnBrk="1" fontAlgn="base" hangingPunct="1">
              <a:spcBef>
                <a:spcPts val="931"/>
              </a:spcBef>
              <a:spcAft>
                <a:spcPct val="0"/>
              </a:spcAft>
              <a:buFont typeface="Arial" panose="020B0604020202020204" pitchFamily="34" charset="0"/>
              <a:buChar char="-"/>
              <a:defRPr lang="en-US" sz="2200" kern="1200" dirty="0" smtClean="0">
                <a:solidFill>
                  <a:schemeClr val="tx1"/>
                </a:solidFill>
                <a:latin typeface="+mn-lt"/>
                <a:ea typeface="ヒラギノ角ゴ Pro W3" charset="-128"/>
                <a:cs typeface="ヒラギノ角ゴ Pro W3" charset="-128"/>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61101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sz="2640" dirty="0"/>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000899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40"/>
            <a:ext cx="14646165" cy="8230839"/>
          </a:xfrm>
          <a:prstGeom prst="rect">
            <a:avLst/>
          </a:prstGeom>
        </p:spPr>
      </p:pic>
      <p:sp>
        <p:nvSpPr>
          <p:cNvPr id="11" name="Rectangle 10"/>
          <p:cNvSpPr/>
          <p:nvPr/>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75564"/>
            <a:ext cx="7644384" cy="1592744"/>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Lesson (Section) Title</a:t>
            </a:r>
            <a:br>
              <a:rPr lang="en-US" dirty="0"/>
            </a:br>
            <a:r>
              <a:rPr lang="en-US" dirty="0"/>
              <a:t>(Maximum Three Lines)</a:t>
            </a:r>
          </a:p>
        </p:txBody>
      </p:sp>
      <p:pic>
        <p:nvPicPr>
          <p:cNvPr id="8" name="Picture 7"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51835" y="5777949"/>
            <a:ext cx="2060575" cy="2101686"/>
          </a:xfrm>
          <a:prstGeom prst="rect">
            <a:avLst/>
          </a:prstGeom>
        </p:spPr>
      </p:pic>
    </p:spTree>
    <p:extLst>
      <p:ext uri="{BB962C8B-B14F-4D97-AF65-F5344CB8AC3E}">
        <p14:creationId xmlns:p14="http://schemas.microsoft.com/office/powerpoint/2010/main" val="36225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198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3455087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19028203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477747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928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748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37483587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488102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245967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640" dirty="0">
              <a:solidFill>
                <a:schemeClr val="accent1">
                  <a:lumMod val="60000"/>
                  <a:lumOff val="40000"/>
                </a:schemeClr>
              </a:solidFill>
              <a:latin typeface="Arial"/>
            </a:endParaRPr>
          </a:p>
        </p:txBody>
      </p:sp>
    </p:spTree>
    <p:extLst>
      <p:ext uri="{BB962C8B-B14F-4D97-AF65-F5344CB8AC3E}">
        <p14:creationId xmlns:p14="http://schemas.microsoft.com/office/powerpoint/2010/main" val="71506084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
        <p:nvSpPr>
          <p:cNvPr id="19" name="Title 1"/>
          <p:cNvSpPr>
            <a:spLocks noGrp="1"/>
          </p:cNvSpPr>
          <p:nvPr>
            <p:ph type="ctrTitle" hasCustomPrompt="1"/>
          </p:nvPr>
        </p:nvSpPr>
        <p:spPr>
          <a:xfrm>
            <a:off x="841493" y="3240360"/>
            <a:ext cx="13194792" cy="592470"/>
          </a:xfrm>
        </p:spPr>
        <p:txBody>
          <a:bodyPr/>
          <a:lstStyle/>
          <a:p>
            <a:r>
              <a:rPr lang="en-US" sz="4400" dirty="0"/>
              <a:t>Objectives</a:t>
            </a:r>
          </a:p>
        </p:txBody>
      </p:sp>
      <p:sp>
        <p:nvSpPr>
          <p:cNvPr id="20" name="Content Placeholder 2"/>
          <p:cNvSpPr>
            <a:spLocks noGrp="1"/>
          </p:cNvSpPr>
          <p:nvPr>
            <p:ph sz="quarter" idx="4294967295"/>
          </p:nvPr>
        </p:nvSpPr>
        <p:spPr>
          <a:xfrm>
            <a:off x="5992813" y="1620838"/>
            <a:ext cx="8637587" cy="394980"/>
          </a:xfrm>
        </p:spPr>
        <p:txBody>
          <a:bodyPr/>
          <a:lstStyle/>
          <a:p>
            <a:pPr lvl="0"/>
            <a:r>
              <a:rPr lang="en-US">
                <a:solidFill>
                  <a:schemeClr val="bg1"/>
                </a:solidFill>
              </a:rPr>
              <a:t>Click to edit Master text styles</a:t>
            </a:r>
          </a:p>
        </p:txBody>
      </p:sp>
      <p:grpSp>
        <p:nvGrpSpPr>
          <p:cNvPr id="21" name="Group 20"/>
          <p:cNvGrpSpPr/>
          <p:nvPr userDrawn="1"/>
        </p:nvGrpSpPr>
        <p:grpSpPr>
          <a:xfrm>
            <a:off x="4025806" y="-23850"/>
            <a:ext cx="546194" cy="2163650"/>
            <a:chOff x="4025806" y="-23851"/>
            <a:chExt cx="546194" cy="2877099"/>
          </a:xfrm>
        </p:grpSpPr>
        <p:grpSp>
          <p:nvGrpSpPr>
            <p:cNvPr id="22" name="Group 21"/>
            <p:cNvGrpSpPr/>
            <p:nvPr/>
          </p:nvGrpSpPr>
          <p:grpSpPr bwMode="gray">
            <a:xfrm>
              <a:off x="4025806" y="-23851"/>
              <a:ext cx="546194" cy="2825359"/>
              <a:chOff x="4025806" y="-23851"/>
              <a:chExt cx="546194" cy="2825359"/>
            </a:xfrm>
          </p:grpSpPr>
          <p:cxnSp>
            <p:nvCxnSpPr>
              <p:cNvPr id="24" name="Straight Connector 23"/>
              <p:cNvCxnSpPr/>
              <p:nvPr/>
            </p:nvCxnSpPr>
            <p:spPr bwMode="gray">
              <a:xfrm flipV="1">
                <a:off x="4293705" y="-23851"/>
                <a:ext cx="0" cy="2576221"/>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5" name="Freeform 133"/>
              <p:cNvSpPr>
                <a:spLocks/>
              </p:cNvSpPr>
              <p:nvPr userDrawn="1"/>
            </p:nvSpPr>
            <p:spPr bwMode="gray">
              <a:xfrm rot="5400000">
                <a:off x="4061867" y="1551241"/>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33"/>
              <p:cNvSpPr>
                <a:spLocks/>
              </p:cNvSpPr>
              <p:nvPr userDrawn="1"/>
            </p:nvSpPr>
            <p:spPr bwMode="gray">
              <a:xfrm rot="5400000">
                <a:off x="4061867" y="2291375"/>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3" name="Picture 22"/>
            <p:cNvPicPr>
              <a:picLocks noChangeAspect="1"/>
            </p:cNvPicPr>
            <p:nvPr/>
          </p:nvPicPr>
          <p:blipFill>
            <a:blip r:embed="rId3"/>
            <a:stretch>
              <a:fillRect/>
            </a:stretch>
          </p:blipFill>
          <p:spPr>
            <a:xfrm>
              <a:off x="4048949" y="2118148"/>
              <a:ext cx="495683" cy="735100"/>
            </a:xfrm>
            <a:prstGeom prst="rect">
              <a:avLst/>
            </a:prstGeom>
          </p:spPr>
        </p:pic>
      </p:grpSp>
      <p:pic>
        <p:nvPicPr>
          <p:cNvPr id="14" name="Picture 13"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18212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190982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36142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9812420"/>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15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31536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Photo Title 2">
    <p:bg>
      <p:bgPr>
        <a:solidFill>
          <a:schemeClr val="accent4">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4630400" cy="82296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 y="5"/>
            <a:ext cx="14646165" cy="8230840"/>
          </a:xfrm>
          <a:prstGeom prst="rect">
            <a:avLst/>
          </a:prstGeom>
        </p:spPr>
      </p:pic>
      <p:sp>
        <p:nvSpPr>
          <p:cNvPr id="7" name="Title 1"/>
          <p:cNvSpPr>
            <a:spLocks noGrp="1"/>
          </p:cNvSpPr>
          <p:nvPr>
            <p:ph type="ctrTitle" hasCustomPrompt="1"/>
          </p:nvPr>
        </p:nvSpPr>
        <p:spPr bwMode="gray">
          <a:xfrm>
            <a:off x="841496" y="1654851"/>
            <a:ext cx="7644384" cy="2813462"/>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648220">
              <a:lnSpc>
                <a:spcPct val="85000"/>
              </a:lnSpc>
              <a:spcAft>
                <a:spcPts val="0"/>
              </a:spcAft>
              <a:tabLst/>
              <a:defRPr sz="7100" b="1" baseline="0">
                <a:solidFill>
                  <a:schemeClr val="tx2"/>
                </a:solidFill>
                <a:latin typeface="+mj-lt"/>
                <a:cs typeface="Arial"/>
              </a:defRPr>
            </a:lvl1pPr>
          </a:lstStyle>
          <a:p>
            <a:r>
              <a:rPr lang="en-US" dirty="0"/>
              <a:t>Course Title</a:t>
            </a:r>
            <a:br>
              <a:rPr lang="en-US" dirty="0"/>
            </a:br>
            <a:r>
              <a:rPr lang="en-US" dirty="0"/>
              <a:t>(Maximum Three</a:t>
            </a:r>
            <a:br>
              <a:rPr lang="en-US" dirty="0"/>
            </a:br>
            <a:r>
              <a:rPr lang="en-US" dirty="0"/>
              <a:t>Lines)</a:t>
            </a:r>
          </a:p>
        </p:txBody>
      </p:sp>
      <p:sp>
        <p:nvSpPr>
          <p:cNvPr id="8" name="Content Placeholder 2"/>
          <p:cNvSpPr>
            <a:spLocks noGrp="1"/>
          </p:cNvSpPr>
          <p:nvPr>
            <p:ph sz="quarter" idx="10" hasCustomPrompt="1"/>
          </p:nvPr>
        </p:nvSpPr>
        <p:spPr bwMode="gray">
          <a:xfrm>
            <a:off x="841494" y="5248656"/>
            <a:ext cx="7644384" cy="484748"/>
          </a:xfrm>
        </p:spPr>
        <p:txBody>
          <a:bodyPr tIns="0" bIns="0">
            <a:spAutoFit/>
          </a:bodyPr>
          <a:lstStyle>
            <a:lvl1pPr marL="0" indent="0">
              <a:lnSpc>
                <a:spcPct val="85000"/>
              </a:lnSpc>
              <a:buNone/>
              <a:defRPr sz="3600">
                <a:solidFill>
                  <a:schemeClr val="tx2"/>
                </a:solidFill>
              </a:defRPr>
            </a:lvl1pPr>
          </a:lstStyle>
          <a:p>
            <a:pPr lvl="0"/>
            <a:r>
              <a:rPr lang="en-US" dirty="0"/>
              <a:t>Rev: [n]</a:t>
            </a:r>
          </a:p>
        </p:txBody>
      </p:sp>
    </p:spTree>
    <p:extLst>
      <p:ext uri="{BB962C8B-B14F-4D97-AF65-F5344CB8AC3E}">
        <p14:creationId xmlns:p14="http://schemas.microsoft.com/office/powerpoint/2010/main" val="110466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Title">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40"/>
            <a:ext cx="14646165" cy="8230839"/>
          </a:xfrm>
          <a:prstGeom prst="rect">
            <a:avLst/>
          </a:prstGeom>
        </p:spPr>
      </p:pic>
      <p:sp>
        <p:nvSpPr>
          <p:cNvPr id="11" name="Rectangle 10"/>
          <p:cNvSpPr/>
          <p:nvPr/>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75564"/>
            <a:ext cx="7644384" cy="1592744"/>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Lesson (Section) Title</a:t>
            </a:r>
            <a:br>
              <a:rPr lang="en-US" dirty="0"/>
            </a:br>
            <a:r>
              <a:rPr lang="en-US" dirty="0"/>
              <a:t>(Maximum Three Lines)</a:t>
            </a:r>
          </a:p>
        </p:txBody>
      </p:sp>
    </p:spTree>
    <p:extLst>
      <p:ext uri="{BB962C8B-B14F-4D97-AF65-F5344CB8AC3E}">
        <p14:creationId xmlns:p14="http://schemas.microsoft.com/office/powerpoint/2010/main" val="336557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3" name="Content Placeholder 2"/>
          <p:cNvSpPr>
            <a:spLocks noGrp="1"/>
          </p:cNvSpPr>
          <p:nvPr>
            <p:ph sz="quarter" idx="11"/>
          </p:nvPr>
        </p:nvSpPr>
        <p:spPr>
          <a:xfrm>
            <a:off x="841494" y="1805446"/>
            <a:ext cx="1316736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5185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White Title">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0048" y="-20847"/>
            <a:ext cx="14681056" cy="8250447"/>
          </a:xfrm>
          <a:prstGeom prst="rect">
            <a:avLst/>
          </a:prstGeom>
        </p:spPr>
      </p:pic>
      <p:sp>
        <p:nvSpPr>
          <p:cNvPr id="7" name="Title 1"/>
          <p:cNvSpPr>
            <a:spLocks noGrp="1"/>
          </p:cNvSpPr>
          <p:nvPr>
            <p:ph type="ctrTitle" hasCustomPrompt="1"/>
          </p:nvPr>
        </p:nvSpPr>
        <p:spPr bwMode="gray">
          <a:xfrm>
            <a:off x="841494" y="2090734"/>
            <a:ext cx="7644384" cy="2377574"/>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Lab:, Demo:, Knowledge Check, or Summary</a:t>
            </a:r>
          </a:p>
        </p:txBody>
      </p:sp>
    </p:spTree>
    <p:extLst>
      <p:ext uri="{BB962C8B-B14F-4D97-AF65-F5344CB8AC3E}">
        <p14:creationId xmlns:p14="http://schemas.microsoft.com/office/powerpoint/2010/main" val="60323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6 Topic Tit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Tree>
    <p:extLst>
      <p:ext uri="{BB962C8B-B14F-4D97-AF65-F5344CB8AC3E}">
        <p14:creationId xmlns:p14="http://schemas.microsoft.com/office/powerpoint/2010/main" val="18994743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
        <p:nvSpPr>
          <p:cNvPr id="19" name="Title 1"/>
          <p:cNvSpPr>
            <a:spLocks noGrp="1"/>
          </p:cNvSpPr>
          <p:nvPr>
            <p:ph type="ctrTitle" hasCustomPrompt="1"/>
          </p:nvPr>
        </p:nvSpPr>
        <p:spPr>
          <a:xfrm>
            <a:off x="841493" y="3240360"/>
            <a:ext cx="13194792" cy="592470"/>
          </a:xfrm>
        </p:spPr>
        <p:txBody>
          <a:bodyPr/>
          <a:lstStyle/>
          <a:p>
            <a:r>
              <a:rPr lang="en-US" sz="4400" dirty="0"/>
              <a:t>Objectives</a:t>
            </a:r>
          </a:p>
        </p:txBody>
      </p:sp>
      <p:sp>
        <p:nvSpPr>
          <p:cNvPr id="14" name="Content Placeholder 2"/>
          <p:cNvSpPr>
            <a:spLocks noGrp="1"/>
          </p:cNvSpPr>
          <p:nvPr>
            <p:ph sz="quarter" idx="4294967295"/>
          </p:nvPr>
        </p:nvSpPr>
        <p:spPr>
          <a:xfrm>
            <a:off x="5979157" y="1620838"/>
            <a:ext cx="8637587" cy="936667"/>
          </a:xfrm>
        </p:spPr>
        <p:txBody>
          <a:bodyPr/>
          <a:lstStyle>
            <a:lvl2pPr marL="548640" indent="0">
              <a:buNone/>
              <a:defRPr/>
            </a:lvl2pPr>
          </a:lstStyle>
          <a:p>
            <a:pPr lvl="0"/>
            <a:r>
              <a:rPr lang="en-US">
                <a:solidFill>
                  <a:schemeClr val="accent1"/>
                </a:solidFill>
              </a:rPr>
              <a:t>Click to edit Master text styles</a:t>
            </a:r>
          </a:p>
          <a:p>
            <a:pPr lvl="1"/>
            <a:r>
              <a:rPr lang="en-US">
                <a:solidFill>
                  <a:schemeClr val="accent1"/>
                </a:solidFill>
              </a:rPr>
              <a:t>Second level</a:t>
            </a:r>
          </a:p>
        </p:txBody>
      </p:sp>
      <p:grpSp>
        <p:nvGrpSpPr>
          <p:cNvPr id="15" name="Group 14"/>
          <p:cNvGrpSpPr/>
          <p:nvPr userDrawn="1"/>
        </p:nvGrpSpPr>
        <p:grpSpPr>
          <a:xfrm>
            <a:off x="4048949" y="-23850"/>
            <a:ext cx="495683" cy="2605416"/>
            <a:chOff x="4048949" y="-23851"/>
            <a:chExt cx="495683" cy="3610534"/>
          </a:xfrm>
        </p:grpSpPr>
        <p:cxnSp>
          <p:nvCxnSpPr>
            <p:cNvPr id="16" name="Straight Connector 15"/>
            <p:cNvCxnSpPr/>
            <p:nvPr/>
          </p:nvCxnSpPr>
          <p:spPr bwMode="gray">
            <a:xfrm flipV="1">
              <a:off x="4293705" y="-23851"/>
              <a:ext cx="0" cy="3315692"/>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4048949" y="2936230"/>
              <a:ext cx="495683" cy="650453"/>
            </a:xfrm>
            <a:prstGeom prst="rect">
              <a:avLst/>
            </a:prstGeom>
          </p:spPr>
        </p:pic>
      </p:grpSp>
      <p:pic>
        <p:nvPicPr>
          <p:cNvPr id="11" name="Picture 10"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38688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07 One Column">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
        <p:nvSpPr>
          <p:cNvPr id="3" name="Content Placeholder 2"/>
          <p:cNvSpPr>
            <a:spLocks noGrp="1"/>
          </p:cNvSpPr>
          <p:nvPr>
            <p:ph sz="quarter" idx="11"/>
          </p:nvPr>
        </p:nvSpPr>
        <p:spPr>
          <a:xfrm>
            <a:off x="731711" y="1323174"/>
            <a:ext cx="13166979" cy="1269835"/>
          </a:xfrm>
          <a:prstGeom prst="rect">
            <a:avLst/>
          </a:prstGeom>
        </p:spPr>
        <p:txBody>
          <a:bodyPr/>
          <a:lstStyle>
            <a:lvl1pPr marL="201964" indent="-201964">
              <a:spcBef>
                <a:spcPts val="931"/>
              </a:spcBef>
              <a:buClr>
                <a:schemeClr val="accent1"/>
              </a:buClr>
              <a:defRPr sz="2600" baseline="0"/>
            </a:lvl1pPr>
            <a:lvl2pPr marL="476329" indent="-208518">
              <a:spcBef>
                <a:spcPts val="931"/>
              </a:spcBef>
              <a:defRPr sz="2400"/>
            </a:lvl2pPr>
            <a:lvl3pPr marL="757249" indent="-208518">
              <a:spcBef>
                <a:spcPts val="931"/>
              </a:spcBef>
              <a:buFont typeface="Arial" panose="020B0604020202020204" pitchFamily="34" charset="0"/>
              <a:buChar char="-"/>
              <a:defRPr sz="2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1943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41248" y="1746504"/>
            <a:ext cx="13166725" cy="2348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05840" y="7627621"/>
            <a:ext cx="3291840" cy="438150"/>
          </a:xfrm>
          <a:prstGeom prst="rect">
            <a:avLst/>
          </a:prstGeom>
        </p:spPr>
        <p:txBody>
          <a:bodyPr/>
          <a:lstStyle/>
          <a:p>
            <a:fld id="{B8600164-BDF6-4700-8764-BE29AC989DA5}" type="datetimeFigureOut">
              <a:rPr lang="en-US" smtClean="0"/>
              <a:pPr/>
              <a:t>10/31/2017</a:t>
            </a:fld>
            <a:endParaRPr lang="en-US"/>
          </a:p>
        </p:txBody>
      </p:sp>
      <p:sp>
        <p:nvSpPr>
          <p:cNvPr id="5" name="Footer Placeholder 4"/>
          <p:cNvSpPr>
            <a:spLocks noGrp="1"/>
          </p:cNvSpPr>
          <p:nvPr>
            <p:ph type="ftr" sz="quarter" idx="11"/>
          </p:nvPr>
        </p:nvSpPr>
        <p:spPr>
          <a:xfrm>
            <a:off x="4846320" y="7627621"/>
            <a:ext cx="4937760" cy="438150"/>
          </a:xfrm>
          <a:prstGeom prst="rect">
            <a:avLst/>
          </a:prstGeom>
        </p:spPr>
        <p:txBody>
          <a:bodyPr/>
          <a:lstStyle/>
          <a:p>
            <a:endParaRPr lang="en-US"/>
          </a:p>
        </p:txBody>
      </p:sp>
      <p:sp>
        <p:nvSpPr>
          <p:cNvPr id="6" name="Slide Number Placeholder 5"/>
          <p:cNvSpPr>
            <a:spLocks noGrp="1"/>
          </p:cNvSpPr>
          <p:nvPr>
            <p:ph type="sldNum" sz="quarter" idx="12"/>
          </p:nvPr>
        </p:nvSpPr>
        <p:spPr>
          <a:xfrm>
            <a:off x="10332720" y="7627621"/>
            <a:ext cx="3291840" cy="438150"/>
          </a:xfrm>
          <a:prstGeom prst="rect">
            <a:avLst/>
          </a:prstGeom>
        </p:spPr>
        <p:txBody>
          <a:bodyPr/>
          <a:lstStyle/>
          <a:p>
            <a:fld id="{3901D1EC-1A24-47F4-B0D0-32529D6C6810}" type="slidenum">
              <a:rPr lang="en-US" smtClean="0"/>
              <a:pPr/>
              <a:t>‹#›</a:t>
            </a:fld>
            <a:endParaRPr lang="en-US"/>
          </a:p>
        </p:txBody>
      </p:sp>
    </p:spTree>
    <p:extLst>
      <p:ext uri="{BB962C8B-B14F-4D97-AF65-F5344CB8AC3E}">
        <p14:creationId xmlns:p14="http://schemas.microsoft.com/office/powerpoint/2010/main" val="9681563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08 Two Column">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a:t>Click to edit Master title style</a:t>
            </a:r>
            <a:endParaRPr lang="en-US" dirty="0"/>
          </a:p>
        </p:txBody>
      </p:sp>
      <p:sp>
        <p:nvSpPr>
          <p:cNvPr id="4" name="Content Placeholder 3"/>
          <p:cNvSpPr>
            <a:spLocks noGrp="1"/>
          </p:cNvSpPr>
          <p:nvPr>
            <p:ph sz="quarter" idx="12"/>
          </p:nvPr>
        </p:nvSpPr>
        <p:spPr>
          <a:xfrm>
            <a:off x="731050" y="1326240"/>
            <a:ext cx="6257650" cy="1269835"/>
          </a:xfrm>
          <a:prstGeom prst="rect">
            <a:avLst/>
          </a:prstGeom>
        </p:spPr>
        <p:txBody>
          <a:bodyPr/>
          <a:lstStyle>
            <a:lvl1pPr marL="197543" indent="-197543">
              <a:buClr>
                <a:schemeClr val="accent1"/>
              </a:buClr>
              <a:defRPr sz="2600"/>
            </a:lvl1pPr>
            <a:lvl2pPr marL="471909" indent="-208518">
              <a:spcBef>
                <a:spcPts val="931"/>
              </a:spcBef>
              <a:defRPr sz="2400"/>
            </a:lvl2pPr>
            <a:lvl3pPr marL="757249" indent="-208518">
              <a:spcBef>
                <a:spcPts val="931"/>
              </a:spcBef>
              <a:buFont typeface="Arial" panose="020B0604020202020204" pitchFamily="34" charset="0"/>
              <a:buChar char="-"/>
              <a:defRPr sz="2200"/>
            </a:lvl3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13"/>
          </p:nvPr>
        </p:nvSpPr>
        <p:spPr>
          <a:xfrm>
            <a:off x="7639750" y="1326240"/>
            <a:ext cx="6261461" cy="1269835"/>
          </a:xfrm>
          <a:prstGeom prst="rect">
            <a:avLst/>
          </a:prstGeom>
        </p:spPr>
        <p:txBody>
          <a:bodyPr/>
          <a:lstStyle>
            <a:lvl1pPr marL="197543" indent="-197543" algn="l" defTabSz="548731" rtl="0" eaLnBrk="1" fontAlgn="base" hangingPunct="1">
              <a:spcBef>
                <a:spcPts val="931"/>
              </a:spcBef>
              <a:spcAft>
                <a:spcPct val="0"/>
              </a:spcAft>
              <a:buClr>
                <a:schemeClr val="accent1"/>
              </a:buClr>
              <a:defRPr lang="en-US" sz="2600" kern="1200" dirty="0" smtClean="0">
                <a:solidFill>
                  <a:schemeClr val="tx1"/>
                </a:solidFill>
                <a:latin typeface="+mn-lt"/>
                <a:ea typeface="ヒラギノ角ゴ Pro W3" charset="-128"/>
                <a:cs typeface="ヒラギノ角ゴ Pro W3" charset="-128"/>
              </a:defRPr>
            </a:lvl1pPr>
            <a:lvl2pPr marL="471909" indent="-208518" algn="l" defTabSz="548731" rtl="0" eaLnBrk="1" fontAlgn="base" hangingPunct="1">
              <a:spcBef>
                <a:spcPts val="931"/>
              </a:spcBef>
              <a:spcAft>
                <a:spcPct val="0"/>
              </a:spcAft>
              <a:defRPr lang="en-US" sz="2400" kern="1200" dirty="0" smtClean="0">
                <a:solidFill>
                  <a:schemeClr val="tx1"/>
                </a:solidFill>
                <a:latin typeface="+mn-lt"/>
                <a:ea typeface="ヒラギノ角ゴ Pro W3" charset="-128"/>
                <a:cs typeface="ヒラギノ角ゴ Pro W3" charset="-128"/>
              </a:defRPr>
            </a:lvl2pPr>
            <a:lvl3pPr marL="757249" indent="-208518" algn="l" defTabSz="548731" rtl="0" eaLnBrk="1" fontAlgn="base" hangingPunct="1">
              <a:spcBef>
                <a:spcPts val="931"/>
              </a:spcBef>
              <a:spcAft>
                <a:spcPct val="0"/>
              </a:spcAft>
              <a:buFont typeface="Arial" panose="020B0604020202020204" pitchFamily="34" charset="0"/>
              <a:buChar char="-"/>
              <a:defRPr lang="en-US" sz="2200" kern="1200" dirty="0" smtClean="0">
                <a:solidFill>
                  <a:schemeClr val="tx1"/>
                </a:solidFill>
                <a:latin typeface="+mn-lt"/>
                <a:ea typeface="ヒラギノ角ゴ Pro W3" charset="-128"/>
                <a:cs typeface="ヒラギノ角ゴ Pro W3" charset="-128"/>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07169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0057"/>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6" name="Content Placeholder 5"/>
          <p:cNvSpPr>
            <a:spLocks noGrp="1"/>
          </p:cNvSpPr>
          <p:nvPr>
            <p:ph sz="quarter" idx="11"/>
          </p:nvPr>
        </p:nvSpPr>
        <p:spPr>
          <a:xfrm>
            <a:off x="7608054"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
        <p:nvSpPr>
          <p:cNvPr id="3" name="Content Placeholder 2"/>
          <p:cNvSpPr>
            <a:spLocks noGrp="1"/>
          </p:cNvSpPr>
          <p:nvPr>
            <p:ph sz="quarter" idx="12"/>
          </p:nvPr>
        </p:nvSpPr>
        <p:spPr>
          <a:xfrm>
            <a:off x="841493" y="1805446"/>
            <a:ext cx="640080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a:t>Click to 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spAutoFit/>
          </a:bodyPr>
          <a:lstStyle>
            <a:lvl1pPr marL="0" indent="0">
              <a:lnSpc>
                <a:spcPct val="85000"/>
              </a:lnSpc>
              <a:buNone/>
              <a:defRPr b="1">
                <a:solidFill>
                  <a:schemeClr val="accent5"/>
                </a:solidFill>
              </a:defRPr>
            </a:lvl1pPr>
          </a:lstStyle>
          <a:p>
            <a:pPr lvl="0"/>
            <a:r>
              <a:rPr lang="en-US"/>
              <a:t>Click to edit Master text styles</a:t>
            </a:r>
          </a:p>
        </p:txBody>
      </p:sp>
    </p:spTree>
    <p:extLst>
      <p:ext uri="{BB962C8B-B14F-4D97-AF65-F5344CB8AC3E}">
        <p14:creationId xmlns:p14="http://schemas.microsoft.com/office/powerpoint/2010/main" val="114879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
        <p:nvSpPr>
          <p:cNvPr id="19" name="Title 1"/>
          <p:cNvSpPr>
            <a:spLocks noGrp="1"/>
          </p:cNvSpPr>
          <p:nvPr>
            <p:ph type="ctrTitle" hasCustomPrompt="1"/>
          </p:nvPr>
        </p:nvSpPr>
        <p:spPr>
          <a:xfrm>
            <a:off x="841493" y="3240360"/>
            <a:ext cx="13194792" cy="592470"/>
          </a:xfrm>
        </p:spPr>
        <p:txBody>
          <a:bodyPr/>
          <a:lstStyle/>
          <a:p>
            <a:r>
              <a:rPr lang="en-US" sz="4400" dirty="0"/>
              <a:t>Objectives</a:t>
            </a:r>
          </a:p>
        </p:txBody>
      </p:sp>
      <p:sp>
        <p:nvSpPr>
          <p:cNvPr id="14" name="Content Placeholder 2"/>
          <p:cNvSpPr>
            <a:spLocks noGrp="1"/>
          </p:cNvSpPr>
          <p:nvPr>
            <p:ph sz="quarter" idx="4294967295"/>
          </p:nvPr>
        </p:nvSpPr>
        <p:spPr>
          <a:xfrm>
            <a:off x="5979157" y="1620838"/>
            <a:ext cx="8637587" cy="1478353"/>
          </a:xfrm>
        </p:spPr>
        <p:txBody>
          <a:bodyPr/>
          <a:lstStyle>
            <a:lvl2pPr marL="548640" indent="0">
              <a:buNone/>
              <a:defRPr/>
            </a:lvl2pPr>
            <a:lvl3pPr marL="1097280" indent="0">
              <a:buNone/>
              <a:defRPr/>
            </a:lvl3pPr>
          </a:lstStyle>
          <a:p>
            <a:pPr lvl="0"/>
            <a:r>
              <a:rPr lang="en-US">
                <a:solidFill>
                  <a:schemeClr val="accent1"/>
                </a:solidFill>
              </a:rPr>
              <a:t>Click to edit Master text styles</a:t>
            </a:r>
          </a:p>
          <a:p>
            <a:pPr lvl="1"/>
            <a:r>
              <a:rPr lang="en-US">
                <a:solidFill>
                  <a:schemeClr val="accent1"/>
                </a:solidFill>
              </a:rPr>
              <a:t>Second level</a:t>
            </a:r>
          </a:p>
          <a:p>
            <a:pPr lvl="2"/>
            <a:r>
              <a:rPr lang="en-US">
                <a:solidFill>
                  <a:schemeClr val="accent1"/>
                </a:solidFill>
              </a:rPr>
              <a:t>Third level</a:t>
            </a:r>
          </a:p>
        </p:txBody>
      </p:sp>
      <p:grpSp>
        <p:nvGrpSpPr>
          <p:cNvPr id="15" name="Group 14"/>
          <p:cNvGrpSpPr/>
          <p:nvPr userDrawn="1"/>
        </p:nvGrpSpPr>
        <p:grpSpPr>
          <a:xfrm>
            <a:off x="4048949" y="-23851"/>
            <a:ext cx="495683" cy="3171427"/>
            <a:chOff x="4048949" y="-23851"/>
            <a:chExt cx="495683" cy="3610534"/>
          </a:xfrm>
        </p:grpSpPr>
        <p:cxnSp>
          <p:nvCxnSpPr>
            <p:cNvPr id="16" name="Straight Connector 15"/>
            <p:cNvCxnSpPr/>
            <p:nvPr/>
          </p:nvCxnSpPr>
          <p:spPr bwMode="gray">
            <a:xfrm flipV="1">
              <a:off x="4293705" y="-23851"/>
              <a:ext cx="0" cy="3315692"/>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4048949" y="3032455"/>
              <a:ext cx="495683" cy="554228"/>
            </a:xfrm>
            <a:prstGeom prst="rect">
              <a:avLst/>
            </a:prstGeom>
          </p:spPr>
        </p:pic>
      </p:grpSp>
      <p:pic>
        <p:nvPicPr>
          <p:cNvPr id="11" name="Picture 10"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38688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
        <p:nvSpPr>
          <p:cNvPr id="19" name="Title 1"/>
          <p:cNvSpPr>
            <a:spLocks noGrp="1"/>
          </p:cNvSpPr>
          <p:nvPr>
            <p:ph type="ctrTitle" hasCustomPrompt="1"/>
          </p:nvPr>
        </p:nvSpPr>
        <p:spPr>
          <a:xfrm>
            <a:off x="841493" y="3240360"/>
            <a:ext cx="13194792" cy="592470"/>
          </a:xfrm>
        </p:spPr>
        <p:txBody>
          <a:bodyPr/>
          <a:lstStyle/>
          <a:p>
            <a:r>
              <a:rPr lang="en-US" sz="4400" dirty="0"/>
              <a:t>Objectives</a:t>
            </a:r>
          </a:p>
        </p:txBody>
      </p:sp>
      <p:sp>
        <p:nvSpPr>
          <p:cNvPr id="14" name="Content Placeholder 2"/>
          <p:cNvSpPr>
            <a:spLocks noGrp="1"/>
          </p:cNvSpPr>
          <p:nvPr>
            <p:ph sz="quarter" idx="4294967295"/>
          </p:nvPr>
        </p:nvSpPr>
        <p:spPr>
          <a:xfrm>
            <a:off x="5979157" y="1584202"/>
            <a:ext cx="8637587" cy="2020040"/>
          </a:xfrm>
        </p:spPr>
        <p:txBody>
          <a:bodyPr/>
          <a:lstStyle>
            <a:lvl2pPr marL="548640" indent="0">
              <a:buNone/>
              <a:defRPr/>
            </a:lvl2pPr>
            <a:lvl3pPr marL="1097280" indent="0">
              <a:buNone/>
              <a:defRPr/>
            </a:lvl3pPr>
            <a:lvl4pPr marL="1645920" indent="0">
              <a:buNone/>
              <a:defRPr/>
            </a:lvl4pPr>
          </a:lstStyle>
          <a:p>
            <a:pPr lvl="0"/>
            <a:r>
              <a:rPr lang="en-US">
                <a:solidFill>
                  <a:schemeClr val="accent1"/>
                </a:solidFill>
              </a:rPr>
              <a:t>Click to edit Master text styles</a:t>
            </a:r>
          </a:p>
          <a:p>
            <a:pPr lvl="1"/>
            <a:r>
              <a:rPr lang="en-US">
                <a:solidFill>
                  <a:schemeClr val="accent1"/>
                </a:solidFill>
              </a:rPr>
              <a:t>Second level</a:t>
            </a:r>
          </a:p>
          <a:p>
            <a:pPr lvl="2"/>
            <a:r>
              <a:rPr lang="en-US">
                <a:solidFill>
                  <a:schemeClr val="accent1"/>
                </a:solidFill>
              </a:rPr>
              <a:t>Third level</a:t>
            </a:r>
          </a:p>
          <a:p>
            <a:pPr lvl="3"/>
            <a:r>
              <a:rPr lang="en-US">
                <a:solidFill>
                  <a:schemeClr val="accent1"/>
                </a:solidFill>
              </a:rPr>
              <a:t>Fourth level</a:t>
            </a:r>
          </a:p>
        </p:txBody>
      </p:sp>
      <p:grpSp>
        <p:nvGrpSpPr>
          <p:cNvPr id="15" name="Group 14"/>
          <p:cNvGrpSpPr/>
          <p:nvPr userDrawn="1"/>
        </p:nvGrpSpPr>
        <p:grpSpPr>
          <a:xfrm>
            <a:off x="4025806" y="-23852"/>
            <a:ext cx="546194" cy="3654610"/>
            <a:chOff x="4025806" y="-23852"/>
            <a:chExt cx="546194" cy="4374824"/>
          </a:xfrm>
        </p:grpSpPr>
        <p:grpSp>
          <p:nvGrpSpPr>
            <p:cNvPr id="16" name="Group 15"/>
            <p:cNvGrpSpPr/>
            <p:nvPr/>
          </p:nvGrpSpPr>
          <p:grpSpPr bwMode="gray">
            <a:xfrm>
              <a:off x="4025806" y="-23852"/>
              <a:ext cx="546194" cy="4047213"/>
              <a:chOff x="4025806" y="-23852"/>
              <a:chExt cx="546194" cy="4047213"/>
            </a:xfrm>
          </p:grpSpPr>
          <p:cxnSp>
            <p:nvCxnSpPr>
              <p:cNvPr id="18" name="Straight Connector 17"/>
              <p:cNvCxnSpPr/>
              <p:nvPr/>
            </p:nvCxnSpPr>
            <p:spPr bwMode="gray">
              <a:xfrm flipV="1">
                <a:off x="4293705" y="-23852"/>
                <a:ext cx="0" cy="404721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 name="Freeform 133"/>
              <p:cNvSpPr>
                <a:spLocks/>
              </p:cNvSpPr>
              <p:nvPr userDrawn="1"/>
            </p:nvSpPr>
            <p:spPr bwMode="gray">
              <a:xfrm rot="5400000">
                <a:off x="4061867" y="1551241"/>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16"/>
            <p:cNvPicPr>
              <a:picLocks noChangeAspect="1"/>
            </p:cNvPicPr>
            <p:nvPr/>
          </p:nvPicPr>
          <p:blipFill>
            <a:blip r:embed="rId3"/>
            <a:stretch>
              <a:fillRect/>
            </a:stretch>
          </p:blipFill>
          <p:spPr>
            <a:xfrm>
              <a:off x="4048949" y="3722994"/>
              <a:ext cx="495683" cy="627978"/>
            </a:xfrm>
            <a:prstGeom prst="rect">
              <a:avLst/>
            </a:prstGeom>
          </p:spPr>
        </p:pic>
      </p:grpSp>
      <p:pic>
        <p:nvPicPr>
          <p:cNvPr id="13" name="Picture 12"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38688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75" y="-12569"/>
            <a:ext cx="14659655" cy="8238421"/>
          </a:xfrm>
          <a:prstGeom prst="rect">
            <a:avLst/>
          </a:prstGeom>
        </p:spPr>
      </p:pic>
      <p:sp>
        <p:nvSpPr>
          <p:cNvPr id="8" name="TextBox 7"/>
          <p:cNvSpPr txBox="1"/>
          <p:nvPr/>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
        <p:nvSpPr>
          <p:cNvPr id="19" name="Title 1"/>
          <p:cNvSpPr>
            <a:spLocks noGrp="1"/>
          </p:cNvSpPr>
          <p:nvPr>
            <p:ph type="ctrTitle" hasCustomPrompt="1"/>
          </p:nvPr>
        </p:nvSpPr>
        <p:spPr>
          <a:xfrm>
            <a:off x="841493" y="3240360"/>
            <a:ext cx="13194792" cy="592470"/>
          </a:xfrm>
        </p:spPr>
        <p:txBody>
          <a:bodyPr/>
          <a:lstStyle/>
          <a:p>
            <a:r>
              <a:rPr lang="en-US" sz="4400" dirty="0"/>
              <a:t>Objectives</a:t>
            </a:r>
          </a:p>
        </p:txBody>
      </p:sp>
      <p:sp>
        <p:nvSpPr>
          <p:cNvPr id="14" name="Content Placeholder 2"/>
          <p:cNvSpPr>
            <a:spLocks noGrp="1"/>
          </p:cNvSpPr>
          <p:nvPr>
            <p:ph sz="quarter" idx="4294967295"/>
          </p:nvPr>
        </p:nvSpPr>
        <p:spPr>
          <a:xfrm>
            <a:off x="5787977" y="1566341"/>
            <a:ext cx="8637587" cy="2561727"/>
          </a:xfrm>
        </p:spPr>
        <p:txBody>
          <a:bodyPr/>
          <a:lstStyle>
            <a:lvl2pPr marL="548640" indent="0">
              <a:buNone/>
              <a:defRPr/>
            </a:lvl2pPr>
            <a:lvl3pPr marL="1097280" indent="0">
              <a:buNone/>
              <a:defRPr/>
            </a:lvl3pPr>
            <a:lvl4pPr marL="1645920" indent="0">
              <a:buNone/>
              <a:defRPr/>
            </a:lvl4pPr>
            <a:lvl5pPr marL="2194560" indent="0">
              <a:buNone/>
              <a:defRPr/>
            </a:lvl5pPr>
          </a:lstStyle>
          <a:p>
            <a:pPr lvl="0"/>
            <a:r>
              <a:rPr lang="en-US">
                <a:solidFill>
                  <a:schemeClr val="accent1"/>
                </a:solidFill>
              </a:rPr>
              <a:t>Click to edit Master text styles</a:t>
            </a:r>
          </a:p>
          <a:p>
            <a:pPr lvl="1"/>
            <a:r>
              <a:rPr lang="en-US">
                <a:solidFill>
                  <a:schemeClr val="accent1"/>
                </a:solidFill>
              </a:rPr>
              <a:t>Second level</a:t>
            </a:r>
          </a:p>
          <a:p>
            <a:pPr lvl="2"/>
            <a:r>
              <a:rPr lang="en-US">
                <a:solidFill>
                  <a:schemeClr val="accent1"/>
                </a:solidFill>
              </a:rPr>
              <a:t>Third level</a:t>
            </a:r>
          </a:p>
          <a:p>
            <a:pPr lvl="3"/>
            <a:r>
              <a:rPr lang="en-US">
                <a:solidFill>
                  <a:schemeClr val="accent1"/>
                </a:solidFill>
              </a:rPr>
              <a:t>Fourth level</a:t>
            </a:r>
          </a:p>
          <a:p>
            <a:pPr lvl="4"/>
            <a:r>
              <a:rPr lang="en-US">
                <a:solidFill>
                  <a:schemeClr val="accent1"/>
                </a:solidFill>
              </a:rPr>
              <a:t>Fifth level</a:t>
            </a:r>
            <a:endParaRPr lang="en-US" dirty="0"/>
          </a:p>
        </p:txBody>
      </p:sp>
      <p:grpSp>
        <p:nvGrpSpPr>
          <p:cNvPr id="15" name="Group 14"/>
          <p:cNvGrpSpPr/>
          <p:nvPr userDrawn="1"/>
        </p:nvGrpSpPr>
        <p:grpSpPr>
          <a:xfrm>
            <a:off x="4025806" y="-23852"/>
            <a:ext cx="546194" cy="4179207"/>
            <a:chOff x="4025806" y="-23853"/>
            <a:chExt cx="546194" cy="5111804"/>
          </a:xfrm>
        </p:grpSpPr>
        <p:grpSp>
          <p:nvGrpSpPr>
            <p:cNvPr id="16" name="Group 15"/>
            <p:cNvGrpSpPr/>
            <p:nvPr/>
          </p:nvGrpSpPr>
          <p:grpSpPr bwMode="gray">
            <a:xfrm>
              <a:off x="4025806" y="-23853"/>
              <a:ext cx="546194" cy="4834393"/>
              <a:chOff x="4025806" y="-23853"/>
              <a:chExt cx="546194" cy="4834393"/>
            </a:xfrm>
          </p:grpSpPr>
          <p:cxnSp>
            <p:nvCxnSpPr>
              <p:cNvPr id="18" name="Straight Connector 17"/>
              <p:cNvCxnSpPr/>
              <p:nvPr/>
            </p:nvCxnSpPr>
            <p:spPr bwMode="gray">
              <a:xfrm flipV="1">
                <a:off x="4293705" y="-23853"/>
                <a:ext cx="0" cy="4834393"/>
              </a:xfrm>
              <a:prstGeom prst="lin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7" name="Freeform 133"/>
              <p:cNvSpPr>
                <a:spLocks/>
              </p:cNvSpPr>
              <p:nvPr userDrawn="1"/>
            </p:nvSpPr>
            <p:spPr bwMode="gray">
              <a:xfrm rot="5400000">
                <a:off x="4061867" y="1551241"/>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33"/>
              <p:cNvSpPr>
                <a:spLocks/>
              </p:cNvSpPr>
              <p:nvPr userDrawn="1"/>
            </p:nvSpPr>
            <p:spPr bwMode="gray">
              <a:xfrm rot="5400000">
                <a:off x="4061867" y="2291375"/>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33"/>
              <p:cNvSpPr>
                <a:spLocks/>
              </p:cNvSpPr>
              <p:nvPr userDrawn="1"/>
            </p:nvSpPr>
            <p:spPr bwMode="gray">
              <a:xfrm rot="5400000">
                <a:off x="4061867" y="3031509"/>
                <a:ext cx="474072" cy="546194"/>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16"/>
            <p:cNvPicPr>
              <a:picLocks noChangeAspect="1"/>
            </p:cNvPicPr>
            <p:nvPr/>
          </p:nvPicPr>
          <p:blipFill>
            <a:blip r:embed="rId3"/>
            <a:stretch>
              <a:fillRect/>
            </a:stretch>
          </p:blipFill>
          <p:spPr>
            <a:xfrm>
              <a:off x="4048949" y="4463175"/>
              <a:ext cx="495683" cy="624776"/>
            </a:xfrm>
            <a:prstGeom prst="rect">
              <a:avLst/>
            </a:prstGeom>
          </p:spPr>
        </p:pic>
      </p:grpSp>
      <p:pic>
        <p:nvPicPr>
          <p:cNvPr id="20" name="Picture 19" descr="HWU_main_logo 2016.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386889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Title">
    <p:spTree>
      <p:nvGrpSpPr>
        <p:cNvPr id="1" name=""/>
        <p:cNvGrpSpPr/>
        <p:nvPr/>
      </p:nvGrpSpPr>
      <p:grpSpPr>
        <a:xfrm>
          <a:off x="0" y="0"/>
          <a:ext cx="0" cy="0"/>
          <a:chOff x="0" y="0"/>
          <a:chExt cx="0" cy="0"/>
        </a:xfrm>
      </p:grpSpPr>
      <p:pic>
        <p:nvPicPr>
          <p:cNvPr id="11" name="Picture 10"/>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20048" y="-20847"/>
            <a:ext cx="14681056" cy="8250447"/>
          </a:xfrm>
          <a:prstGeom prst="rect">
            <a:avLst/>
          </a:prstGeom>
        </p:spPr>
      </p:pic>
      <p:sp>
        <p:nvSpPr>
          <p:cNvPr id="7" name="Title 1"/>
          <p:cNvSpPr>
            <a:spLocks noGrp="1"/>
          </p:cNvSpPr>
          <p:nvPr>
            <p:ph type="ctrTitle" hasCustomPrompt="1"/>
          </p:nvPr>
        </p:nvSpPr>
        <p:spPr bwMode="gray">
          <a:xfrm>
            <a:off x="841494" y="2090734"/>
            <a:ext cx="7644384" cy="2377574"/>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Lab:, Demo:, Knowledge Check, or Summary</a:t>
            </a:r>
          </a:p>
        </p:txBody>
      </p:sp>
      <p:pic>
        <p:nvPicPr>
          <p:cNvPr id="5" name="Picture 4" descr="HWU_main_logo 2016.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51835" y="5777949"/>
            <a:ext cx="2060575" cy="2101686"/>
          </a:xfrm>
          <a:prstGeom prst="rect">
            <a:avLst/>
          </a:prstGeom>
        </p:spPr>
      </p:pic>
    </p:spTree>
    <p:extLst>
      <p:ext uri="{BB962C8B-B14F-4D97-AF65-F5344CB8AC3E}">
        <p14:creationId xmlns:p14="http://schemas.microsoft.com/office/powerpoint/2010/main" val="258454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heme" Target="../theme/theme2.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559" y="0"/>
            <a:ext cx="14643959" cy="8229599"/>
          </a:xfrm>
          <a:prstGeom prst="rect">
            <a:avLst/>
          </a:prstGeom>
        </p:spPr>
      </p:pic>
      <p:sp>
        <p:nvSpPr>
          <p:cNvPr id="2" name="Title Placeholder 1"/>
          <p:cNvSpPr>
            <a:spLocks noGrp="1"/>
          </p:cNvSpPr>
          <p:nvPr>
            <p:ph type="title"/>
          </p:nvPr>
        </p:nvSpPr>
        <p:spPr>
          <a:xfrm>
            <a:off x="841248" y="680057"/>
            <a:ext cx="13166725" cy="470898"/>
          </a:xfrm>
          <a:prstGeom prst="rect">
            <a:avLst/>
          </a:prstGeom>
        </p:spPr>
        <p:txBody>
          <a:bodyPr vert="horz" lIns="0" tIns="0" rIns="0" bIns="0" rtlCol="0" anchor="ctr"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841248" y="1746504"/>
            <a:ext cx="13166725" cy="797141"/>
          </a:xfrm>
          <a:prstGeom prst="rect">
            <a:avLst/>
          </a:prstGeom>
        </p:spPr>
        <p:txBody>
          <a:bodyPr vert="horz" lIns="0" tIns="0" rIns="0" bIns="0" rtlCol="0">
            <a:spAutoFit/>
          </a:bodyPr>
          <a:lstStyle/>
          <a:p>
            <a:pPr lvl="0"/>
            <a:r>
              <a:rPr lang="en-US" dirty="0"/>
              <a:t>Click to edit Master text styles</a:t>
            </a:r>
          </a:p>
          <a:p>
            <a:pPr lvl="1"/>
            <a:r>
              <a:rPr lang="en-US" dirty="0"/>
              <a:t>Second level</a:t>
            </a:r>
          </a:p>
        </p:txBody>
      </p:sp>
      <p:sp>
        <p:nvSpPr>
          <p:cNvPr id="9" name="TextBox 8"/>
          <p:cNvSpPr txBox="1"/>
          <p:nvPr/>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dirty="0">
              <a:solidFill>
                <a:schemeClr val="accent4">
                  <a:lumMod val="50000"/>
                </a:schemeClr>
              </a:solidFill>
            </a:endParaRPr>
          </a:p>
        </p:txBody>
      </p:sp>
      <p:sp>
        <p:nvSpPr>
          <p:cNvPr id="10" name="TextBox 9"/>
          <p:cNvSpPr txBox="1"/>
          <p:nvPr/>
        </p:nvSpPr>
        <p:spPr>
          <a:xfrm>
            <a:off x="1295400" y="7771768"/>
            <a:ext cx="2991203"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pic>
        <p:nvPicPr>
          <p:cNvPr id="8" name="Picture 7" descr="HWU_main_logo 2016.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908248" y="6855439"/>
            <a:ext cx="1004162" cy="1024196"/>
          </a:xfrm>
          <a:prstGeom prst="rect">
            <a:avLst/>
          </a:prstGeom>
        </p:spPr>
      </p:pic>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91" r:id="rId1"/>
    <p:sldLayoutId id="2147483785" r:id="rId2"/>
    <p:sldLayoutId id="2147483758" r:id="rId3"/>
    <p:sldLayoutId id="2147483793" r:id="rId4"/>
    <p:sldLayoutId id="2147483792" r:id="rId5"/>
    <p:sldLayoutId id="2147483794" r:id="rId6"/>
    <p:sldLayoutId id="2147483795" r:id="rId7"/>
    <p:sldLayoutId id="2147483788" r:id="rId8"/>
    <p:sldLayoutId id="2147483789" r:id="rId9"/>
    <p:sldLayoutId id="2147483743" r:id="rId10"/>
    <p:sldLayoutId id="2147483776" r:id="rId11"/>
    <p:sldLayoutId id="2147483784" r:id="rId12"/>
    <p:sldLayoutId id="2147483775" r:id="rId13"/>
    <p:sldLayoutId id="2147483778" r:id="rId14"/>
    <p:sldLayoutId id="2147483796" r:id="rId15"/>
    <p:sldLayoutId id="2147483797" r:id="rId16"/>
    <p:sldLayoutId id="2147483798" r:id="rId17"/>
    <p:sldLayoutId id="214748379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176160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88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4.xml"/><Relationship Id="rId1" Type="http://schemas.openxmlformats.org/officeDocument/2006/relationships/slideLayout" Target="../slideLayouts/slideLayout2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0.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8.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3.xml"/><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9.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0.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8.xml"/></Relationships>
</file>

<file path=ppt/slides/_rels/slide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7.xml"/><Relationship Id="rId1" Type="http://schemas.openxmlformats.org/officeDocument/2006/relationships/slideLayout" Target="../slideLayouts/slideLayout41.xml"/></Relationships>
</file>

<file path=ppt/slides/_rels/slide1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8.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1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9.xml"/><Relationship Id="rId1" Type="http://schemas.openxmlformats.org/officeDocument/2006/relationships/slideLayout" Target="../slideLayouts/slideLayout4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0.xml"/><Relationship Id="rId1" Type="http://schemas.openxmlformats.org/officeDocument/2006/relationships/slideLayout" Target="../slideLayouts/slideLayout4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41.xml"/></Relationships>
</file>

<file path=ppt/slides/_rels/slide1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4.xml"/><Relationship Id="rId1" Type="http://schemas.openxmlformats.org/officeDocument/2006/relationships/slideLayout" Target="../slideLayouts/slideLayout41.xml"/></Relationships>
</file>

<file path=ppt/slides/_rels/slide1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5.xml"/><Relationship Id="rId1" Type="http://schemas.openxmlformats.org/officeDocument/2006/relationships/slideLayout" Target="../slideLayouts/slideLayout41.xml"/></Relationships>
</file>

<file path=ppt/slides/_rels/slide1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6.xml"/><Relationship Id="rId1" Type="http://schemas.openxmlformats.org/officeDocument/2006/relationships/slideLayout" Target="../slideLayouts/slideLayout41.xml"/></Relationships>
</file>

<file path=ppt/slides/_rels/slide1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7.xml"/><Relationship Id="rId1" Type="http://schemas.openxmlformats.org/officeDocument/2006/relationships/slideLayout" Target="../slideLayouts/slideLayout41.xml"/></Relationships>
</file>

<file path=ppt/slides/_rels/slide1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8.xml"/><Relationship Id="rId1" Type="http://schemas.openxmlformats.org/officeDocument/2006/relationships/slideLayout" Target="../slideLayouts/slideLayout41.xml"/></Relationships>
</file>

<file path=ppt/slides/_rels/slide17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9.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0.xml"/><Relationship Id="rId1" Type="http://schemas.openxmlformats.org/officeDocument/2006/relationships/slideLayout" Target="../slideLayouts/slideLayout41.xml"/></Relationships>
</file>

<file path=ppt/slides/_rels/slide1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1.xml"/><Relationship Id="rId1" Type="http://schemas.openxmlformats.org/officeDocument/2006/relationships/slideLayout" Target="../slideLayouts/slideLayout41.xml"/></Relationships>
</file>

<file path=ppt/slides/_rels/slide1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2.xml"/><Relationship Id="rId1" Type="http://schemas.openxmlformats.org/officeDocument/2006/relationships/slideLayout" Target="../slideLayouts/slideLayout4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8.xml"/></Relationships>
</file>

<file path=ppt/slides/_rels/slide18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5.xml"/><Relationship Id="rId1" Type="http://schemas.openxmlformats.org/officeDocument/2006/relationships/slideLayout" Target="../slideLayouts/slideLayout41.xml"/><Relationship Id="rId4" Type="http://schemas.openxmlformats.org/officeDocument/2006/relationships/image" Target="../media/image43.png"/></Relationships>
</file>

<file path=ppt/slides/_rels/slide1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6.xml"/><Relationship Id="rId1" Type="http://schemas.openxmlformats.org/officeDocument/2006/relationships/slideLayout" Target="../slideLayouts/slideLayout41.xml"/></Relationships>
</file>

<file path=ppt/slides/_rels/slide1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7.xml"/><Relationship Id="rId1" Type="http://schemas.openxmlformats.org/officeDocument/2006/relationships/slideLayout" Target="../slideLayouts/slideLayout41.xml"/></Relationships>
</file>

<file path=ppt/slides/_rels/slide1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8.xml"/><Relationship Id="rId1" Type="http://schemas.openxmlformats.org/officeDocument/2006/relationships/slideLayout" Target="../slideLayouts/slideLayout41.xml"/></Relationships>
</file>

<file path=ppt/slides/_rels/slide1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9.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1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0.xml"/><Relationship Id="rId1" Type="http://schemas.openxmlformats.org/officeDocument/2006/relationships/slideLayout" Target="../slideLayouts/slideLayout41.xml"/></Relationships>
</file>

<file path=ppt/slides/_rels/slide1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1.xml"/><Relationship Id="rId1" Type="http://schemas.openxmlformats.org/officeDocument/2006/relationships/slideLayout" Target="../slideLayouts/slideLayout4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8.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0.xml"/></Relationships>
</file>

<file path=ppt/slides/_rels/slide1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7.xml"/><Relationship Id="rId1" Type="http://schemas.openxmlformats.org/officeDocument/2006/relationships/slideLayout" Target="../slideLayouts/slideLayout20.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0.xml"/><Relationship Id="rId1" Type="http://schemas.openxmlformats.org/officeDocument/2006/relationships/slideLayout" Target="../slideLayouts/slideLayout41.xml"/><Relationship Id="rId4" Type="http://schemas.openxmlformats.org/officeDocument/2006/relationships/image" Target="../media/image51.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8.xml"/></Relationships>
</file>

<file path=ppt/slides/_rels/slide20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203.xml"/><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4.xml"/><Relationship Id="rId1" Type="http://schemas.openxmlformats.org/officeDocument/2006/relationships/slideLayout" Target="../slideLayouts/slideLayout41.xml"/></Relationships>
</file>

<file path=ppt/slides/_rels/slide2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5.xml"/><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6.xml"/><Relationship Id="rId1" Type="http://schemas.openxmlformats.org/officeDocument/2006/relationships/slideLayout" Target="../slideLayouts/slideLayout41.xml"/><Relationship Id="rId4" Type="http://schemas.openxmlformats.org/officeDocument/2006/relationships/image" Target="../media/image61.png"/></Relationships>
</file>

<file path=ppt/slides/_rels/slide2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7.xml"/><Relationship Id="rId1" Type="http://schemas.openxmlformats.org/officeDocument/2006/relationships/slideLayout" Target="../slideLayouts/slideLayout41.xml"/><Relationship Id="rId4" Type="http://schemas.openxmlformats.org/officeDocument/2006/relationships/image" Target="../media/image62.png"/></Relationships>
</file>

<file path=ppt/slides/_rels/slide20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8.xml"/><Relationship Id="rId1" Type="http://schemas.openxmlformats.org/officeDocument/2006/relationships/slideLayout" Target="../slideLayouts/slideLayout41.xml"/></Relationships>
</file>

<file path=ppt/slides/_rels/slide20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09.xml"/><Relationship Id="rId1" Type="http://schemas.openxmlformats.org/officeDocument/2006/relationships/slideLayout" Target="../slideLayouts/slideLayout4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0.xml"/><Relationship Id="rId1" Type="http://schemas.openxmlformats.org/officeDocument/2006/relationships/slideLayout" Target="../slideLayouts/slideLayout41.xml"/><Relationship Id="rId6" Type="http://schemas.openxmlformats.org/officeDocument/2006/relationships/image" Target="../media/image71.png"/><Relationship Id="rId5" Type="http://schemas.openxmlformats.org/officeDocument/2006/relationships/image" Target="../media/image51.png"/><Relationship Id="rId4" Type="http://schemas.openxmlformats.org/officeDocument/2006/relationships/image" Target="../media/image70.png"/></Relationships>
</file>

<file path=ppt/slides/_rels/slide2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1.xml"/><Relationship Id="rId1" Type="http://schemas.openxmlformats.org/officeDocument/2006/relationships/slideLayout" Target="../slideLayouts/slideLayout41.xml"/><Relationship Id="rId5" Type="http://schemas.openxmlformats.org/officeDocument/2006/relationships/image" Target="../media/image74.png"/><Relationship Id="rId4" Type="http://schemas.openxmlformats.org/officeDocument/2006/relationships/image" Target="../media/image73.png"/></Relationships>
</file>

<file path=ppt/slides/_rels/slide2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2.xml"/><Relationship Id="rId1" Type="http://schemas.openxmlformats.org/officeDocument/2006/relationships/slideLayout" Target="../slideLayouts/slideLayout41.xml"/></Relationships>
</file>

<file path=ppt/slides/_rels/slide2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3.xml"/><Relationship Id="rId1" Type="http://schemas.openxmlformats.org/officeDocument/2006/relationships/slideLayout" Target="../slideLayouts/slideLayout4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8.xml"/></Relationships>
</file>

<file path=ppt/slides/_rels/slide2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5.xml"/><Relationship Id="rId1" Type="http://schemas.openxmlformats.org/officeDocument/2006/relationships/slideLayout" Target="../slideLayouts/slideLayout41.xml"/><Relationship Id="rId4" Type="http://schemas.openxmlformats.org/officeDocument/2006/relationships/image" Target="../media/image81.png"/></Relationships>
</file>

<file path=ppt/slides/_rels/slide2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6.xml"/><Relationship Id="rId1" Type="http://schemas.openxmlformats.org/officeDocument/2006/relationships/slideLayout" Target="../slideLayouts/slideLayout41.xml"/></Relationships>
</file>

<file path=ppt/slides/_rels/slide2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7.xml"/><Relationship Id="rId1" Type="http://schemas.openxmlformats.org/officeDocument/2006/relationships/slideLayout" Target="../slideLayouts/slideLayout41.xml"/></Relationships>
</file>

<file path=ppt/slides/_rels/slide2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8.xml"/><Relationship Id="rId1" Type="http://schemas.openxmlformats.org/officeDocument/2006/relationships/slideLayout" Target="../slideLayouts/slideLayout41.xml"/></Relationships>
</file>

<file path=ppt/slides/_rels/slide2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9.xml"/><Relationship Id="rId1" Type="http://schemas.openxmlformats.org/officeDocument/2006/relationships/slideLayout" Target="../slideLayouts/slideLayout41.xml"/><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0.xml"/><Relationship Id="rId1" Type="http://schemas.openxmlformats.org/officeDocument/2006/relationships/slideLayout" Target="../slideLayouts/slideLayout41.xml"/><Relationship Id="rId4" Type="http://schemas.openxmlformats.org/officeDocument/2006/relationships/image" Target="../media/image88.png"/></Relationships>
</file>

<file path=ppt/slides/_rels/slide2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1.xml"/><Relationship Id="rId1" Type="http://schemas.openxmlformats.org/officeDocument/2006/relationships/slideLayout" Target="../slideLayouts/slideLayout41.xml"/><Relationship Id="rId4" Type="http://schemas.openxmlformats.org/officeDocument/2006/relationships/image" Target="../media/image90.png"/></Relationships>
</file>

<file path=ppt/slides/_rels/slide2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2.xml"/><Relationship Id="rId1" Type="http://schemas.openxmlformats.org/officeDocument/2006/relationships/slideLayout" Target="../slideLayouts/slideLayout41.xml"/><Relationship Id="rId4" Type="http://schemas.openxmlformats.org/officeDocument/2006/relationships/image" Target="../media/image83.png"/></Relationships>
</file>

<file path=ppt/slides/_rels/slide2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3.xml"/><Relationship Id="rId1" Type="http://schemas.openxmlformats.org/officeDocument/2006/relationships/slideLayout" Target="../slideLayouts/slideLayout41.xml"/><Relationship Id="rId6" Type="http://schemas.openxmlformats.org/officeDocument/2006/relationships/image" Target="../media/image93.png"/><Relationship Id="rId5" Type="http://schemas.openxmlformats.org/officeDocument/2006/relationships/image" Target="../media/image79.png"/><Relationship Id="rId4" Type="http://schemas.openxmlformats.org/officeDocument/2006/relationships/image" Target="../media/image92.png"/></Relationships>
</file>

<file path=ppt/slides/_rels/slide22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224.xml"/><Relationship Id="rId1" Type="http://schemas.openxmlformats.org/officeDocument/2006/relationships/slideLayout" Target="../slideLayouts/slideLayout4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3.png"/></Relationships>
</file>

<file path=ppt/slides/_rels/slide2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5.xml"/><Relationship Id="rId1" Type="http://schemas.openxmlformats.org/officeDocument/2006/relationships/slideLayout" Target="../slideLayouts/slideLayout41.xml"/><Relationship Id="rId5" Type="http://schemas.openxmlformats.org/officeDocument/2006/relationships/image" Target="../media/image98.png"/><Relationship Id="rId4" Type="http://schemas.openxmlformats.org/officeDocument/2006/relationships/image" Target="../media/image94.png"/></Relationships>
</file>

<file path=ppt/slides/_rels/slide2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6.xml"/><Relationship Id="rId1" Type="http://schemas.openxmlformats.org/officeDocument/2006/relationships/slideLayout" Target="../slideLayouts/slideLayout41.xml"/><Relationship Id="rId5" Type="http://schemas.openxmlformats.org/officeDocument/2006/relationships/image" Target="../media/image100.png"/><Relationship Id="rId4" Type="http://schemas.openxmlformats.org/officeDocument/2006/relationships/image" Target="../media/image99.png"/></Relationships>
</file>

<file path=ppt/slides/_rels/slide2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7.xml"/><Relationship Id="rId1" Type="http://schemas.openxmlformats.org/officeDocument/2006/relationships/slideLayout" Target="../slideLayouts/slideLayout4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38.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0.xml"/></Relationships>
</file>

<file path=ppt/slides/_rels/slide2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3.xml"/><Relationship Id="rId1" Type="http://schemas.openxmlformats.org/officeDocument/2006/relationships/slideLayout" Target="../slideLayouts/slideLayout20.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4.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4.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0.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4.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0.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8.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0.xml"/></Relationships>
</file>

<file path=ppt/slides/_rels/slide2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5.xml"/><Relationship Id="rId1" Type="http://schemas.openxmlformats.org/officeDocument/2006/relationships/slideLayout" Target="../slideLayouts/slideLayout20.xml"/></Relationships>
</file>

<file path=ppt/slides/_rels/slide2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6.xml"/><Relationship Id="rId1" Type="http://schemas.openxmlformats.org/officeDocument/2006/relationships/slideLayout" Target="../slideLayouts/slideLayout20.xml"/></Relationships>
</file>

<file path=ppt/slides/_rels/slide2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47.xml"/><Relationship Id="rId1" Type="http://schemas.openxmlformats.org/officeDocument/2006/relationships/slideLayout" Target="../slideLayouts/slideLayout20.xml"/></Relationships>
</file>

<file path=ppt/slides/_rels/slide2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48.xml"/><Relationship Id="rId1" Type="http://schemas.openxmlformats.org/officeDocument/2006/relationships/slideLayout" Target="../slideLayouts/slideLayout20.xml"/></Relationships>
</file>

<file path=ppt/slides/_rels/slide2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50.xml"/><Relationship Id="rId1" Type="http://schemas.openxmlformats.org/officeDocument/2006/relationships/slideLayout" Target="../slideLayouts/slideLayout20.xml"/></Relationships>
</file>

<file path=ppt/slides/_rels/slide2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1.xml"/><Relationship Id="rId1" Type="http://schemas.openxmlformats.org/officeDocument/2006/relationships/slideLayout" Target="../slideLayouts/slideLayout20.xml"/></Relationships>
</file>

<file path=ppt/slides/_rels/slide2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2.xml"/><Relationship Id="rId1" Type="http://schemas.openxmlformats.org/officeDocument/2006/relationships/slideLayout" Target="../slideLayouts/slideLayout20.xml"/></Relationships>
</file>

<file path=ppt/slides/_rels/slide2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3.xml"/><Relationship Id="rId1" Type="http://schemas.openxmlformats.org/officeDocument/2006/relationships/slideLayout" Target="../slideLayouts/slideLayout20.xml"/></Relationships>
</file>

<file path=ppt/slides/_rels/slide2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54.xml"/><Relationship Id="rId1" Type="http://schemas.openxmlformats.org/officeDocument/2006/relationships/slideLayout" Target="../slideLayouts/slideLayout20.xml"/></Relationships>
</file>

<file path=ppt/slides/_rels/slide2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5.xml"/><Relationship Id="rId1" Type="http://schemas.openxmlformats.org/officeDocument/2006/relationships/slideLayout" Target="../slideLayouts/slideLayout20.xml"/></Relationships>
</file>

<file path=ppt/slides/_rels/slide2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56.xml"/><Relationship Id="rId1" Type="http://schemas.openxmlformats.org/officeDocument/2006/relationships/slideLayout" Target="../slideLayouts/slideLayout20.xml"/></Relationships>
</file>

<file path=ppt/slides/_rels/slide2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7.xml"/><Relationship Id="rId1" Type="http://schemas.openxmlformats.org/officeDocument/2006/relationships/slideLayout" Target="../slideLayouts/slideLayout20.xml"/></Relationships>
</file>

<file path=ppt/slides/_rels/slide2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8.xml"/><Relationship Id="rId1" Type="http://schemas.openxmlformats.org/officeDocument/2006/relationships/slideLayout" Target="../slideLayouts/slideLayout20.xml"/></Relationships>
</file>

<file path=ppt/slides/_rels/slide2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9.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0.xml"/><Relationship Id="rId1" Type="http://schemas.openxmlformats.org/officeDocument/2006/relationships/slideLayout" Target="../slideLayouts/slideLayout20.xml"/></Relationships>
</file>

<file path=ppt/slides/_rels/slide2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61.xml"/><Relationship Id="rId1" Type="http://schemas.openxmlformats.org/officeDocument/2006/relationships/slideLayout" Target="../slideLayouts/slideLayout20.xml"/></Relationships>
</file>

<file path=ppt/slides/_rels/slide2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2.xml"/><Relationship Id="rId1" Type="http://schemas.openxmlformats.org/officeDocument/2006/relationships/slideLayout" Target="../slideLayouts/slideLayout20.xml"/></Relationships>
</file>

<file path=ppt/slides/_rels/slide2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3.xml"/><Relationship Id="rId1" Type="http://schemas.openxmlformats.org/officeDocument/2006/relationships/slideLayout" Target="../slideLayouts/slideLayout20.xml"/></Relationships>
</file>

<file path=ppt/slides/_rels/slide2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4.xml"/><Relationship Id="rId1" Type="http://schemas.openxmlformats.org/officeDocument/2006/relationships/slideLayout" Target="../slideLayouts/slideLayout20.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38.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8.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4.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0.xml"/><Relationship Id="rId1" Type="http://schemas.openxmlformats.org/officeDocument/2006/relationships/slideLayout" Target="../slideLayouts/slideLayout20.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38.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0.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0.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3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0.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0.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40.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0.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39.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40.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0.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0.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0.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8.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0.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0.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4.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0.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0.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0.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0.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0.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8.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0.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0.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39.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0.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0.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0.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38.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0.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4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0.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0.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0.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0.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0.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0.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38.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0.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0.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3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4.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38.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0.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6.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7.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38.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0.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0.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0.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0.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0.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0.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8.xml"/></Relationships>
</file>

<file path=ppt/slides/_rels/slide3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4.xml"/><Relationship Id="rId1" Type="http://schemas.openxmlformats.org/officeDocument/2006/relationships/slideLayout" Target="../slideLayouts/slideLayout40.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0.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39.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39.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8.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0.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0.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8.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0.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4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0.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8.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38.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4.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0.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36.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0.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8.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0.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0.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0.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0.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0.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0.xml"/></Relationships>
</file>

<file path=ppt/slides/_rels/slide3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3.xml"/><Relationship Id="rId1" Type="http://schemas.openxmlformats.org/officeDocument/2006/relationships/slideLayout" Target="../slideLayouts/slideLayout20.xml"/></Relationships>
</file>

<file path=ppt/slides/_rels/slide3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4.xml"/><Relationship Id="rId1" Type="http://schemas.openxmlformats.org/officeDocument/2006/relationships/slideLayout" Target="../slideLayouts/slideLayout20.xml"/><Relationship Id="rId4" Type="http://schemas.openxmlformats.org/officeDocument/2006/relationships/image" Target="../media/image124.png"/></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0.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0.xml"/></Relationships>
</file>

<file path=ppt/slides/_rels/slide36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7.xml"/><Relationship Id="rId1" Type="http://schemas.openxmlformats.org/officeDocument/2006/relationships/slideLayout" Target="../slideLayouts/slideLayout20.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0.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0.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43.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43.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0.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38.xml"/></Relationships>
</file>

<file path=ppt/slides/_rels/slide3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5.xml"/><Relationship Id="rId1" Type="http://schemas.openxmlformats.org/officeDocument/2006/relationships/slideLayout" Target="../slideLayouts/slideLayout20.xml"/><Relationship Id="rId4" Type="http://schemas.openxmlformats.org/officeDocument/2006/relationships/image" Target="../media/image127.png"/></Relationships>
</file>

<file path=ppt/slides/_rels/slide3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6.xml"/><Relationship Id="rId1" Type="http://schemas.openxmlformats.org/officeDocument/2006/relationships/slideLayout" Target="../slideLayouts/slideLayout24.xml"/><Relationship Id="rId4" Type="http://schemas.openxmlformats.org/officeDocument/2006/relationships/image" Target="../media/image129.png"/></Relationships>
</file>

<file path=ppt/slides/_rels/slide3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7.xml"/><Relationship Id="rId1" Type="http://schemas.openxmlformats.org/officeDocument/2006/relationships/slideLayout" Target="../slideLayouts/slideLayout24.xml"/></Relationships>
</file>

<file path=ppt/slides/_rels/slide3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78.xml"/><Relationship Id="rId1" Type="http://schemas.openxmlformats.org/officeDocument/2006/relationships/slideLayout" Target="../slideLayouts/slideLayout24.xml"/></Relationships>
</file>

<file path=ppt/slides/_rels/slide3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9.xml"/><Relationship Id="rId1" Type="http://schemas.openxmlformats.org/officeDocument/2006/relationships/slideLayout" Target="../slideLayouts/slideLayout24.xml"/><Relationship Id="rId4" Type="http://schemas.openxmlformats.org/officeDocument/2006/relationships/image" Target="../media/image13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80.xml"/><Relationship Id="rId1" Type="http://schemas.openxmlformats.org/officeDocument/2006/relationships/slideLayout" Target="../slideLayouts/slideLayout24.xml"/><Relationship Id="rId4" Type="http://schemas.openxmlformats.org/officeDocument/2006/relationships/image" Target="../media/image135.png"/></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8.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38.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4.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38.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0.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5.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Enterprise Spark</a:t>
            </a:r>
          </a:p>
        </p:txBody>
      </p:sp>
      <p:sp>
        <p:nvSpPr>
          <p:cNvPr id="3" name="Subtitle 2"/>
          <p:cNvSpPr>
            <a:spLocks noGrp="1"/>
          </p:cNvSpPr>
          <p:nvPr>
            <p:ph type="subTitle" idx="1"/>
          </p:nvPr>
        </p:nvSpPr>
        <p:spPr/>
        <p:txBody>
          <a:bodyPr/>
          <a:lstStyle/>
          <a:p>
            <a:r>
              <a:rPr lang="en-US" dirty="0"/>
              <a:t>Au:- Amit S Khedkar</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781827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distros - HDP</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947" y="1821134"/>
            <a:ext cx="11538638" cy="4693609"/>
          </a:xfrm>
          <a:prstGeom prst="rect">
            <a:avLst/>
          </a:prstGeom>
          <a:ln>
            <a:solidFill>
              <a:schemeClr val="tx1"/>
            </a:solidFill>
          </a:ln>
        </p:spPr>
      </p:pic>
      <p:sp>
        <p:nvSpPr>
          <p:cNvPr id="5" name="TextBox 4">
            <a:extLst>
              <a:ext uri="{FF2B5EF4-FFF2-40B4-BE49-F238E27FC236}">
                <a16:creationId xmlns:a16="http://schemas.microsoft.com/office/drawing/2014/main" id="{8AE99D6F-901A-4F28-9721-1B8AE0FB43A5}"/>
              </a:ext>
            </a:extLst>
          </p:cNvPr>
          <p:cNvSpPr txBox="1"/>
          <p:nvPr/>
        </p:nvSpPr>
        <p:spPr>
          <a:xfrm>
            <a:off x="1844925" y="7562336"/>
            <a:ext cx="9078448" cy="430887"/>
          </a:xfrm>
          <a:prstGeom prst="rect">
            <a:avLst/>
          </a:prstGeom>
          <a:noFill/>
        </p:spPr>
        <p:txBody>
          <a:bodyPr wrap="square" rtlCol="0">
            <a:spAutoFit/>
          </a:bodyPr>
          <a:lstStyle/>
          <a:p>
            <a:r>
              <a:rPr lang="en-IN" dirty="0"/>
              <a:t>Ref – https://hortonworks.com/products/data-center/hdp/</a:t>
            </a:r>
          </a:p>
        </p:txBody>
      </p:sp>
    </p:spTree>
    <p:extLst>
      <p:ext uri="{BB962C8B-B14F-4D97-AF65-F5344CB8AC3E}">
        <p14:creationId xmlns:p14="http://schemas.microsoft.com/office/powerpoint/2010/main" val="1272673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mapValues</a:t>
            </a:r>
            <a:r>
              <a:rPr lang="en-US" dirty="0">
                <a:latin typeface="Courier New"/>
                <a:cs typeface="Courier New"/>
              </a:rPr>
              <a:t>()</a:t>
            </a:r>
          </a:p>
        </p:txBody>
      </p:sp>
      <p:sp>
        <p:nvSpPr>
          <p:cNvPr id="3" name="Content Placeholder 2"/>
          <p:cNvSpPr>
            <a:spLocks noGrp="1"/>
          </p:cNvSpPr>
          <p:nvPr>
            <p:ph idx="1"/>
          </p:nvPr>
        </p:nvSpPr>
        <p:spPr>
          <a:xfrm>
            <a:off x="841494" y="1752600"/>
            <a:ext cx="13167360" cy="3877985"/>
          </a:xfrm>
        </p:spPr>
        <p:txBody>
          <a:bodyPr>
            <a:normAutofit lnSpcReduction="10000"/>
          </a:bodyPr>
          <a:lstStyle/>
          <a:p>
            <a:r>
              <a:rPr lang="en-US" dirty="0"/>
              <a:t>Performs a function on Pair RDD values, leaving keys unchanged</a:t>
            </a:r>
          </a:p>
          <a:p>
            <a:pPr marL="0" indent="0">
              <a:buNone/>
            </a:pPr>
            <a:endParaRPr lang="en-US" dirty="0"/>
          </a:p>
          <a:p>
            <a:pPr marL="0" lvl="1" indent="0">
              <a:spcBef>
                <a:spcPts val="1800"/>
              </a:spcBef>
              <a:buClr>
                <a:schemeClr val="accent1"/>
              </a:buClr>
              <a:buSzPct val="7500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IN" dirty="0">
                <a:latin typeface="Courier New"/>
                <a:cs typeface="Courier New"/>
              </a:rPr>
              <a:t>List(</a:t>
            </a:r>
            <a:r>
              <a:rPr lang="tr-TR" dirty="0">
                <a:latin typeface="Courier New"/>
                <a:cs typeface="Courier New"/>
              </a:rPr>
              <a:t>(</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r>
              <a:rPr lang="en-IN" dirty="0">
                <a:latin typeface="Courier New"/>
                <a:cs typeface="Courier New"/>
              </a:rPr>
              <a:t>)</a:t>
            </a:r>
            <a:r>
              <a:rPr lang="tr-TR"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rddMapVals</a:t>
            </a:r>
            <a:r>
              <a:rPr lang="en-US" sz="2400" dirty="0">
                <a:latin typeface="Courier New"/>
                <a:cs typeface="Courier New"/>
              </a:rPr>
              <a:t> = </a:t>
            </a:r>
            <a:r>
              <a:rPr lang="en-US" sz="2400" dirty="0" err="1">
                <a:latin typeface="Courier New"/>
                <a:cs typeface="Courier New"/>
              </a:rPr>
              <a:t>zipWIRdd.mapValues</a:t>
            </a:r>
            <a:r>
              <a:rPr lang="en-US" sz="2400" dirty="0">
                <a:latin typeface="Courier New"/>
                <a:cs typeface="Courier New"/>
              </a:rPr>
              <a:t>(`</a:t>
            </a:r>
            <a:r>
              <a:rPr lang="en-US" sz="2400" dirty="0" err="1">
                <a:latin typeface="Courier New"/>
                <a:cs typeface="Courier New"/>
              </a:rPr>
              <a:t>val</a:t>
            </a:r>
            <a:r>
              <a:rPr lang="en-US" sz="2400" dirty="0">
                <a:latin typeface="Courier New"/>
                <a:cs typeface="Courier New"/>
              </a:rPr>
              <a:t>` =&gt; `</a:t>
            </a:r>
            <a:r>
              <a:rPr lang="en-US" sz="2400" dirty="0" err="1">
                <a:latin typeface="Courier New"/>
                <a:cs typeface="Courier New"/>
              </a:rPr>
              <a:t>val</a:t>
            </a:r>
            <a:r>
              <a:rPr lang="en-US" sz="2400" dirty="0">
                <a:latin typeface="Courier New"/>
                <a:cs typeface="Courier New"/>
              </a:rPr>
              <a:t>` + 1)</a:t>
            </a:r>
          </a:p>
          <a:p>
            <a:pPr marL="0" indent="0">
              <a:buNone/>
            </a:pPr>
            <a:r>
              <a:rPr lang="en-US" sz="2400" dirty="0">
                <a:latin typeface="Courier New"/>
                <a:cs typeface="Courier New"/>
              </a:rPr>
              <a:t>		</a:t>
            </a:r>
          </a:p>
          <a:p>
            <a:pPr marL="0" indent="0">
              <a:buNone/>
            </a:pPr>
            <a:r>
              <a:rPr lang="en-US" sz="2400" dirty="0">
                <a:latin typeface="Courier New"/>
                <a:cs typeface="Courier New"/>
              </a:rPr>
              <a:t>	</a:t>
            </a:r>
            <a:r>
              <a:rPr lang="en-US" sz="2400" dirty="0" err="1">
                <a:latin typeface="Courier New"/>
                <a:cs typeface="Courier New"/>
              </a:rPr>
              <a:t>rddMapVals.collect</a:t>
            </a:r>
            <a:r>
              <a:rPr lang="en-US" sz="2400" dirty="0">
                <a:latin typeface="Courier New"/>
                <a:cs typeface="Courier New"/>
              </a:rPr>
              <a:t>()</a:t>
            </a:r>
          </a:p>
          <a:p>
            <a:pPr marL="0" indent="0">
              <a:buNone/>
            </a:pPr>
            <a:r>
              <a:rPr lang="en-US" sz="2400" dirty="0">
                <a:latin typeface="Courier New"/>
                <a:cs typeface="Courier New"/>
              </a:rPr>
              <a:t>	</a:t>
            </a:r>
            <a:r>
              <a:rPr lang="tr-TR" sz="2400" dirty="0">
                <a:latin typeface="Courier New"/>
                <a:cs typeface="Courier New"/>
              </a:rPr>
              <a:t>[(</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1</a:t>
            </a:r>
            <a:r>
              <a:rPr lang="tr-TR" sz="2400" dirty="0">
                <a:latin typeface="Courier New"/>
                <a:cs typeface="Courier New"/>
              </a:rPr>
              <a:t>), (</a:t>
            </a:r>
            <a:r>
              <a:rPr lang="en-US" sz="2400" dirty="0">
                <a:latin typeface="Courier New"/>
                <a:cs typeface="Courier New"/>
              </a:rPr>
              <a:t>'A'</a:t>
            </a:r>
            <a:r>
              <a:rPr lang="tr-TR" sz="2400" dirty="0">
                <a:latin typeface="Courier New"/>
                <a:cs typeface="Courier New"/>
              </a:rPr>
              <a:t>, </a:t>
            </a:r>
            <a:r>
              <a:rPr lang="en-US" sz="2400" dirty="0">
                <a:latin typeface="Courier New"/>
                <a:cs typeface="Courier New"/>
              </a:rPr>
              <a:t>2</a:t>
            </a:r>
            <a:r>
              <a:rPr lang="tr-TR" sz="2400" dirty="0">
                <a:latin typeface="Courier New"/>
                <a:cs typeface="Courier New"/>
              </a:rPr>
              <a:t>), (</a:t>
            </a:r>
            <a:r>
              <a:rPr lang="en-US" sz="2400" dirty="0">
                <a:latin typeface="Courier New"/>
                <a:cs typeface="Courier New"/>
              </a:rPr>
              <a:t>'spoon'</a:t>
            </a:r>
            <a:r>
              <a:rPr lang="tr-TR" sz="2400" dirty="0">
                <a:latin typeface="Courier New"/>
                <a:cs typeface="Courier New"/>
              </a:rPr>
              <a:t>, </a:t>
            </a:r>
            <a:r>
              <a:rPr lang="en-US" sz="2400" dirty="0">
                <a:latin typeface="Courier New"/>
                <a:cs typeface="Courier New"/>
              </a:rPr>
              <a:t>3</a:t>
            </a:r>
            <a:r>
              <a:rPr lang="tr-TR" sz="2400" dirty="0">
                <a:latin typeface="Courier New"/>
                <a:cs typeface="Courier New"/>
              </a:rPr>
              <a:t>)]</a:t>
            </a:r>
            <a:endParaRPr lang="en-US" sz="2400" dirty="0">
              <a:latin typeface="Courier New"/>
              <a:cs typeface="Courier New"/>
            </a:endParaRPr>
          </a:p>
        </p:txBody>
      </p:sp>
    </p:spTree>
    <p:extLst>
      <p:ext uri="{BB962C8B-B14F-4D97-AF65-F5344CB8AC3E}">
        <p14:creationId xmlns:p14="http://schemas.microsoft.com/office/powerpoint/2010/main" val="155556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1445102" cy="1584960"/>
          </a:xfrm>
        </p:spPr>
        <p:txBody>
          <a:bodyPr/>
          <a:lstStyle/>
          <a:p>
            <a:r>
              <a:rPr lang="en-US" dirty="0">
                <a:latin typeface="Courier New"/>
                <a:cs typeface="Courier New"/>
              </a:rPr>
              <a:t>keys(), values(),</a:t>
            </a:r>
            <a:r>
              <a:rPr lang="en-US" dirty="0"/>
              <a:t>and</a:t>
            </a:r>
            <a:r>
              <a:rPr lang="en-US" dirty="0">
                <a:latin typeface="Courier New"/>
                <a:cs typeface="Courier New"/>
              </a:rPr>
              <a:t> </a:t>
            </a:r>
            <a:r>
              <a:rPr lang="en-US" dirty="0" err="1">
                <a:latin typeface="Courier New"/>
                <a:cs typeface="Courier New"/>
              </a:rPr>
              <a:t>sortByKey</a:t>
            </a:r>
            <a:r>
              <a:rPr lang="en-US" dirty="0">
                <a:latin typeface="Courier New"/>
                <a:cs typeface="Courier New"/>
              </a:rPr>
              <a:t>()</a:t>
            </a:r>
            <a:endParaRPr lang="en-US" dirty="0"/>
          </a:p>
        </p:txBody>
      </p:sp>
      <p:sp>
        <p:nvSpPr>
          <p:cNvPr id="3" name="Content Placeholder 2"/>
          <p:cNvSpPr>
            <a:spLocks noGrp="1"/>
          </p:cNvSpPr>
          <p:nvPr>
            <p:ph idx="1"/>
          </p:nvPr>
        </p:nvSpPr>
        <p:spPr>
          <a:xfrm>
            <a:off x="673543" y="1732430"/>
            <a:ext cx="13167360" cy="6484852"/>
          </a:xfrm>
        </p:spPr>
        <p:txBody>
          <a:bodyPr>
            <a:normAutofit lnSpcReduction="10000"/>
          </a:bodyPr>
          <a:lstStyle/>
          <a:p>
            <a:r>
              <a:rPr lang="en-US" dirty="0">
                <a:latin typeface="Courier New" panose="02070309020205020404" pitchFamily="49" charset="0"/>
                <a:cs typeface="Courier New" panose="02070309020205020404" pitchFamily="49" charset="0"/>
              </a:rPr>
              <a:t>keys() </a:t>
            </a:r>
            <a:r>
              <a:rPr lang="en-US" dirty="0"/>
              <a:t>- returns a list of just the keys </a:t>
            </a:r>
          </a:p>
          <a:p>
            <a:pPr marL="548640" lvl="1" indent="0">
              <a:buNone/>
            </a:pP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rddMapVals.keys.collect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Array('cat', 'A', 'spoon’)</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values() </a:t>
            </a:r>
            <a:r>
              <a:rPr lang="en-US" dirty="0"/>
              <a:t>- returns a list of just the values </a:t>
            </a:r>
          </a:p>
          <a:p>
            <a:pPr marL="548640" lvl="1" indent="0">
              <a:buNone/>
            </a:pP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rddMapVals.values.collect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Array(1, 2, 3)</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sortByKey</a:t>
            </a:r>
            <a:r>
              <a:rPr lang="en-US" dirty="0">
                <a:latin typeface="Courier New" panose="02070309020205020404" pitchFamily="49" charset="0"/>
                <a:cs typeface="Courier New" panose="02070309020205020404" pitchFamily="49" charset="0"/>
              </a:rPr>
              <a:t>(ascending=True/False)</a:t>
            </a:r>
          </a:p>
          <a:p>
            <a:pPr lvl="1"/>
            <a:r>
              <a:rPr lang="en-US" dirty="0"/>
              <a:t>"</a:t>
            </a:r>
            <a:r>
              <a:rPr lang="en-US" dirty="0">
                <a:latin typeface="Courier New" panose="02070309020205020404" pitchFamily="49" charset="0"/>
                <a:cs typeface="Courier New" panose="02070309020205020404" pitchFamily="49" charset="0"/>
              </a:rPr>
              <a:t>ascending=False</a:t>
            </a:r>
            <a:r>
              <a:rPr lang="en-US" dirty="0"/>
              <a:t>" sorts from largest to smallest; default is "</a:t>
            </a:r>
            <a:r>
              <a:rPr lang="en-US" dirty="0">
                <a:latin typeface="Courier New" panose="02070309020205020404" pitchFamily="49" charset="0"/>
                <a:cs typeface="Courier New" panose="02070309020205020404" pitchFamily="49" charset="0"/>
              </a:rPr>
              <a:t>ascending=True</a:t>
            </a:r>
            <a:r>
              <a:rPr lang="en-US" dirty="0"/>
              <a:t>"</a:t>
            </a:r>
          </a:p>
          <a:p>
            <a:pPr marL="548640" lvl="1" indent="0">
              <a:buNone/>
            </a:pP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rddMapVals.sortByKey</a:t>
            </a:r>
            <a:r>
              <a:rPr lang="en-US" dirty="0">
                <a:latin typeface="Courier New" panose="02070309020205020404" pitchFamily="49" charset="0"/>
                <a:cs typeface="Courier New" panose="02070309020205020404" pitchFamily="49" charset="0"/>
              </a:rPr>
              <a:t>().collect()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IN" dirty="0">
                <a:latin typeface="Courier New"/>
                <a:cs typeface="Courier New"/>
              </a:rPr>
              <a:t>Array(</a:t>
            </a:r>
            <a:r>
              <a:rPr lang="tr-TR" dirty="0">
                <a:latin typeface="Courier New"/>
                <a:cs typeface="Courier New"/>
              </a:rPr>
              <a:t>(</a:t>
            </a:r>
            <a:r>
              <a:rPr lang="en-US" dirty="0">
                <a:latin typeface="Courier New"/>
                <a:cs typeface="Courier New"/>
              </a:rPr>
              <a:t>'A'</a:t>
            </a:r>
            <a:r>
              <a:rPr lang="tr-TR" dirty="0">
                <a:latin typeface="Courier New"/>
                <a:cs typeface="Courier New"/>
              </a:rPr>
              <a:t>, </a:t>
            </a:r>
            <a:r>
              <a:rPr lang="en-US" dirty="0">
                <a:latin typeface="Courier New"/>
                <a:cs typeface="Courier New"/>
              </a:rPr>
              <a:t>2</a:t>
            </a:r>
            <a:r>
              <a:rPr lang="tr-TR" dirty="0">
                <a:latin typeface="Courier New"/>
                <a:cs typeface="Courier New"/>
              </a:rPr>
              <a:t>), (</a:t>
            </a:r>
            <a:r>
              <a:rPr lang="en-US" dirty="0">
                <a:latin typeface="Courier New"/>
                <a:cs typeface="Courier New"/>
              </a:rPr>
              <a:t>'cat'</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3</a:t>
            </a:r>
            <a:r>
              <a:rPr lang="tr-TR" dirty="0">
                <a:latin typeface="Courier New"/>
                <a:cs typeface="Courier New"/>
              </a:rPr>
              <a:t>)</a:t>
            </a:r>
            <a:r>
              <a:rPr lang="en-IN" dirty="0">
                <a:latin typeface="Courier New"/>
                <a:cs typeface="Courier New"/>
              </a:rPr>
              <a:t>)</a:t>
            </a:r>
            <a:endParaRPr lang="en-US"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91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Reorder Key-Value Pairs using </a:t>
            </a:r>
            <a:r>
              <a:rPr lang="en-US" dirty="0">
                <a:latin typeface="Courier New" panose="02070309020205020404" pitchFamily="49" charset="0"/>
                <a:cs typeface="Courier New" panose="02070309020205020404" pitchFamily="49" charset="0"/>
              </a:rPr>
              <a:t>map()</a:t>
            </a:r>
          </a:p>
        </p:txBody>
      </p:sp>
      <p:sp>
        <p:nvSpPr>
          <p:cNvPr id="3" name="Content Placeholder 2"/>
          <p:cNvSpPr>
            <a:spLocks noGrp="1"/>
          </p:cNvSpPr>
          <p:nvPr>
            <p:ph idx="1"/>
          </p:nvPr>
        </p:nvSpPr>
        <p:spPr>
          <a:xfrm>
            <a:off x="841494" y="1752600"/>
            <a:ext cx="13167360" cy="4773614"/>
          </a:xfrm>
        </p:spPr>
        <p:txBody>
          <a:bodyPr>
            <a:normAutofit lnSpcReduction="10000"/>
          </a:bodyPr>
          <a:lstStyle/>
          <a:p>
            <a:r>
              <a:rPr lang="en-US" dirty="0"/>
              <a:t>Use pattern matching to reorder placement of key-value pair elements in an RDD</a:t>
            </a:r>
            <a:br>
              <a:rPr lang="en-US" dirty="0"/>
            </a:br>
            <a:endParaRPr lang="en-US" dirty="0"/>
          </a:p>
          <a:p>
            <a:pPr marL="0" lvl="1" indent="0">
              <a:spcBef>
                <a:spcPts val="1800"/>
              </a:spcBef>
              <a:buClr>
                <a:schemeClr val="accent1"/>
              </a:buClr>
              <a:buSzPct val="75000"/>
              <a:buNone/>
            </a:pPr>
            <a:r>
              <a:rPr lang="tr-TR" sz="2400" dirty="0">
                <a:latin typeface="Courier New"/>
                <a:cs typeface="Courier New"/>
              </a:rPr>
              <a:t>	</a:t>
            </a:r>
            <a:r>
              <a:rPr lang="en-IN" sz="2400" dirty="0" err="1">
                <a:latin typeface="Courier New"/>
                <a:cs typeface="Courier New"/>
              </a:rPr>
              <a:t>val</a:t>
            </a:r>
            <a:r>
              <a:rPr lang="en-IN" sz="2400"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IN" dirty="0">
                <a:latin typeface="Courier New"/>
                <a:cs typeface="Courier New"/>
              </a:rPr>
              <a:t>List(</a:t>
            </a:r>
            <a:r>
              <a:rPr lang="tr-TR" dirty="0">
                <a:latin typeface="Courier New"/>
                <a:cs typeface="Courier New"/>
              </a:rPr>
              <a:t>(</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r>
              <a:rPr lang="en-IN" dirty="0">
                <a:latin typeface="Courier New"/>
                <a:cs typeface="Courier New"/>
              </a:rPr>
              <a:t>)</a:t>
            </a:r>
            <a:r>
              <a:rPr lang="tr-TR"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rddReorder</a:t>
            </a:r>
            <a:r>
              <a:rPr lang="en-US" sz="2400" dirty="0">
                <a:latin typeface="Courier New"/>
                <a:cs typeface="Courier New"/>
              </a:rPr>
              <a:t> = </a:t>
            </a:r>
            <a:r>
              <a:rPr lang="en-US" sz="2400" dirty="0" err="1">
                <a:latin typeface="Courier New"/>
                <a:cs typeface="Courier New"/>
              </a:rPr>
              <a:t>zipWIRdd.map</a:t>
            </a:r>
            <a:r>
              <a:rPr lang="en-US" sz="2400" dirty="0">
                <a:latin typeface="Courier New"/>
                <a:cs typeface="Courier New"/>
              </a:rPr>
              <a:t>{case (key, value) =&gt; (value, key)}</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rddReorder.collect</a:t>
            </a:r>
            <a:r>
              <a:rPr lang="en-US" sz="2400" dirty="0">
                <a:latin typeface="Courier New"/>
                <a:cs typeface="Courier New"/>
              </a:rPr>
              <a:t>()</a:t>
            </a:r>
          </a:p>
          <a:p>
            <a:pPr marL="0" indent="0">
              <a:buNone/>
            </a:pPr>
            <a:r>
              <a:rPr lang="en-US" sz="2400" dirty="0">
                <a:latin typeface="Courier New"/>
                <a:cs typeface="Courier New"/>
              </a:rPr>
              <a:t>	</a:t>
            </a:r>
            <a:r>
              <a:rPr lang="en-IN" sz="2400" dirty="0">
                <a:latin typeface="Courier New"/>
                <a:cs typeface="Courier New"/>
              </a:rPr>
              <a:t>Array(</a:t>
            </a:r>
            <a:r>
              <a:rPr lang="tr-TR" sz="2400" dirty="0">
                <a:latin typeface="Courier New"/>
                <a:cs typeface="Courier New"/>
              </a:rPr>
              <a:t>(</a:t>
            </a:r>
            <a:r>
              <a:rPr lang="en-US" sz="2400" dirty="0">
                <a:latin typeface="Courier New"/>
                <a:cs typeface="Courier New"/>
              </a:rPr>
              <a:t>0</a:t>
            </a:r>
            <a:r>
              <a:rPr lang="tr-TR" sz="2400" dirty="0">
                <a:latin typeface="Courier New"/>
                <a:cs typeface="Courier New"/>
              </a:rPr>
              <a:t>, </a:t>
            </a:r>
            <a:r>
              <a:rPr lang="en-US" sz="2400" dirty="0">
                <a:latin typeface="Courier New"/>
                <a:cs typeface="Courier New"/>
              </a:rPr>
              <a:t>'cat'</a:t>
            </a:r>
            <a:r>
              <a:rPr lang="tr-TR" sz="2400" dirty="0">
                <a:latin typeface="Courier New"/>
                <a:cs typeface="Courier New"/>
              </a:rPr>
              <a:t>), </a:t>
            </a:r>
            <a:r>
              <a:rPr lang="en-US" sz="2400" dirty="0">
                <a:latin typeface="Courier New"/>
                <a:cs typeface="Courier New"/>
              </a:rPr>
              <a:t>(1, 'A'), (2, 'spoon’)</a:t>
            </a:r>
            <a:r>
              <a:rPr lang="en-IN" sz="2400" dirty="0">
                <a:latin typeface="Courier New"/>
                <a:cs typeface="Courier New"/>
              </a:rPr>
              <a:t>)</a:t>
            </a:r>
            <a:endParaRPr lang="en-US" sz="2400" dirty="0">
              <a:latin typeface="Courier New"/>
              <a:cs typeface="Courier New"/>
            </a:endParaRPr>
          </a:p>
          <a:p>
            <a:pPr marL="0" indent="0">
              <a:buNone/>
            </a:pPr>
            <a:r>
              <a:rPr lang="en-US" sz="2400" dirty="0">
                <a:latin typeface="Courier New"/>
                <a:cs typeface="Courier New"/>
              </a:rPr>
              <a:t>	</a:t>
            </a:r>
          </a:p>
          <a:p>
            <a:endParaRPr lang="en-US" dirty="0"/>
          </a:p>
        </p:txBody>
      </p:sp>
    </p:spTree>
    <p:extLst>
      <p:ext uri="{BB962C8B-B14F-4D97-AF65-F5344CB8AC3E}">
        <p14:creationId xmlns:p14="http://schemas.microsoft.com/office/powerpoint/2010/main" val="268369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731520"/>
            <a:ext cx="13817600" cy="1584960"/>
          </a:xfrm>
        </p:spPr>
        <p:txBody>
          <a:bodyPr/>
          <a:lstStyle/>
          <a:p>
            <a:r>
              <a:rPr lang="en-US" dirty="0">
                <a:latin typeface="Courier New"/>
                <a:cs typeface="Courier New"/>
              </a:rPr>
              <a:t>lookup(), </a:t>
            </a:r>
            <a:r>
              <a:rPr lang="en-US" dirty="0" err="1">
                <a:latin typeface="Courier New"/>
                <a:cs typeface="Courier New"/>
              </a:rPr>
              <a:t>countByKey</a:t>
            </a:r>
            <a:r>
              <a:rPr lang="en-US" dirty="0">
                <a:latin typeface="Courier New"/>
                <a:cs typeface="Courier New"/>
              </a:rPr>
              <a:t>(),</a:t>
            </a:r>
            <a:r>
              <a:rPr lang="en-US" dirty="0"/>
              <a:t>and</a:t>
            </a:r>
            <a:r>
              <a:rPr lang="en-US" dirty="0">
                <a:latin typeface="Courier New"/>
                <a:cs typeface="Courier New"/>
              </a:rPr>
              <a:t> </a:t>
            </a:r>
            <a:r>
              <a:rPr lang="en-US" dirty="0" err="1">
                <a:latin typeface="Courier New"/>
                <a:cs typeface="Courier New"/>
              </a:rPr>
              <a:t>collectAsMap</a:t>
            </a:r>
            <a:r>
              <a:rPr lang="en-US" dirty="0">
                <a:latin typeface="Courier New"/>
                <a:cs typeface="Courier New"/>
              </a:rPr>
              <a:t>()</a:t>
            </a:r>
            <a:endParaRPr lang="en-US" dirty="0"/>
          </a:p>
        </p:txBody>
      </p:sp>
      <p:sp>
        <p:nvSpPr>
          <p:cNvPr id="3" name="Content Placeholder 2"/>
          <p:cNvSpPr>
            <a:spLocks noGrp="1"/>
          </p:cNvSpPr>
          <p:nvPr>
            <p:ph idx="1"/>
          </p:nvPr>
        </p:nvSpPr>
        <p:spPr>
          <a:xfrm>
            <a:off x="841494" y="1752600"/>
            <a:ext cx="13167360" cy="5921621"/>
          </a:xfrm>
        </p:spPr>
        <p:txBody>
          <a:bodyPr>
            <a:normAutofit fontScale="92500" lnSpcReduction="10000"/>
          </a:bodyPr>
          <a:lstStyle/>
          <a:p>
            <a:r>
              <a:rPr lang="en-US" dirty="0">
                <a:latin typeface="Courier New" panose="02070309020205020404" pitchFamily="49" charset="0"/>
                <a:cs typeface="Courier New" panose="02070309020205020404" pitchFamily="49" charset="0"/>
              </a:rPr>
              <a:t>lookup(key) </a:t>
            </a:r>
            <a:r>
              <a:rPr lang="en-US" dirty="0"/>
              <a:t>- returns a list containing all values for a given key</a:t>
            </a:r>
          </a:p>
          <a:p>
            <a:pPr marL="548640" lvl="1" indent="0">
              <a:buNone/>
            </a:pP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keyByRdd.lookup</a:t>
            </a:r>
            <a:r>
              <a:rPr lang="en-US" dirty="0">
                <a:latin typeface="Courier New" panose="02070309020205020404" pitchFamily="49" charset="0"/>
                <a:cs typeface="Courier New" panose="02070309020205020404" pitchFamily="49" charset="0"/>
              </a:rPr>
              <a:t>(2)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WrappedArray</a:t>
            </a:r>
            <a:r>
              <a:rPr lang="en-US" dirty="0">
                <a:latin typeface="Courier New" panose="02070309020205020404" pitchFamily="49" charset="0"/>
                <a:cs typeface="Courier New" panose="02070309020205020404" pitchFamily="49" charset="0"/>
              </a:rPr>
              <a:t>(7, 8)</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countByKey</a:t>
            </a:r>
            <a:r>
              <a:rPr lang="en-US" dirty="0">
                <a:latin typeface="Courier New" panose="02070309020205020404" pitchFamily="49" charset="0"/>
                <a:cs typeface="Courier New" panose="02070309020205020404" pitchFamily="49" charset="0"/>
              </a:rPr>
              <a:t>() </a:t>
            </a:r>
            <a:r>
              <a:rPr lang="en-US" dirty="0"/>
              <a:t>- counts the number times a key appears</a:t>
            </a:r>
          </a:p>
          <a:p>
            <a:pPr marL="548640" lvl="1" indent="0">
              <a:buNone/>
            </a:pPr>
            <a:br>
              <a:rPr lang="en-US" dirty="0">
                <a:cs typeface="Courier New" panose="02070309020205020404" pitchFamily="49" charset="0"/>
              </a:rPr>
            </a:b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keyByRdd.countByKey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Map(2-&gt;1, 3-&gt;1)</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collectAsMap</a:t>
            </a:r>
            <a:r>
              <a:rPr lang="en-US" dirty="0">
                <a:latin typeface="Courier New" panose="02070309020205020404" pitchFamily="49" charset="0"/>
                <a:cs typeface="Courier New" panose="02070309020205020404" pitchFamily="49" charset="0"/>
              </a:rPr>
              <a:t>() </a:t>
            </a:r>
            <a:r>
              <a:rPr lang="en-US" dirty="0"/>
              <a:t>- collects the result as a map</a:t>
            </a:r>
          </a:p>
          <a:p>
            <a:pPr lvl="1"/>
            <a:r>
              <a:rPr lang="en-US" dirty="0">
                <a:cs typeface="Courier New" panose="02070309020205020404" pitchFamily="49" charset="0"/>
              </a:rPr>
              <a:t>If multiple values exist for the same key only one will be returned</a:t>
            </a:r>
            <a:endParaRPr lang="en-US" dirty="0">
              <a:latin typeface="Courier New" panose="02070309020205020404" pitchFamily="49" charset="0"/>
              <a:cs typeface="Courier New" panose="02070309020205020404" pitchFamily="49" charset="0"/>
            </a:endParaRPr>
          </a:p>
          <a:p>
            <a:pPr marL="548640" lvl="1" indent="0">
              <a:buNone/>
            </a:pPr>
            <a:br>
              <a:rPr lang="en-US" dirty="0"/>
            </a:br>
            <a:r>
              <a:rPr lang="en-US" dirty="0"/>
              <a:t>		</a:t>
            </a:r>
            <a:r>
              <a:rPr lang="en-US" dirty="0" err="1">
                <a:latin typeface="Courier New" panose="02070309020205020404" pitchFamily="49" charset="0"/>
                <a:cs typeface="Courier New" panose="02070309020205020404" pitchFamily="49" charset="0"/>
              </a:rPr>
              <a:t>keyByRdd.collectAsMap</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Map(2-&gt;(7, 8), 3-&gt;(1, 2, 3))</a:t>
            </a:r>
          </a:p>
        </p:txBody>
      </p:sp>
    </p:spTree>
    <p:extLst>
      <p:ext uri="{BB962C8B-B14F-4D97-AF65-F5344CB8AC3E}">
        <p14:creationId xmlns:p14="http://schemas.microsoft.com/office/powerpoint/2010/main" val="172888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186" y="4395345"/>
            <a:ext cx="12854857" cy="1682573"/>
          </a:xfrm>
          <a:prstGeom prst="rect">
            <a:avLst/>
          </a:prstGeom>
        </p:spPr>
      </p:pic>
      <p:sp>
        <p:nvSpPr>
          <p:cNvPr id="15" name="Rectangle 14"/>
          <p:cNvSpPr/>
          <p:nvPr/>
        </p:nvSpPr>
        <p:spPr>
          <a:xfrm>
            <a:off x="6281530" y="3279914"/>
            <a:ext cx="4731027" cy="4870174"/>
          </a:xfrm>
          <a:prstGeom prst="rect">
            <a:avLst/>
          </a:prstGeom>
          <a:solidFill>
            <a:schemeClr val="tx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2" name="Title 1"/>
          <p:cNvSpPr>
            <a:spLocks noGrp="1"/>
          </p:cNvSpPr>
          <p:nvPr>
            <p:ph type="title"/>
          </p:nvPr>
        </p:nvSpPr>
        <p:spPr/>
        <p:txBody>
          <a:bodyPr/>
          <a:lstStyle/>
          <a:p>
            <a:r>
              <a:rPr lang="en-US" dirty="0" err="1">
                <a:latin typeface="Courier New"/>
                <a:cs typeface="Courier New"/>
              </a:rPr>
              <a:t>reduceByKey</a:t>
            </a:r>
            <a:r>
              <a:rPr lang="en-US" dirty="0">
                <a:latin typeface="Courier New"/>
                <a:cs typeface="Courier New"/>
              </a:rPr>
              <a:t>()</a:t>
            </a:r>
          </a:p>
        </p:txBody>
      </p:sp>
      <p:sp>
        <p:nvSpPr>
          <p:cNvPr id="3" name="Content Placeholder 2"/>
          <p:cNvSpPr>
            <a:spLocks noGrp="1"/>
          </p:cNvSpPr>
          <p:nvPr>
            <p:ph idx="1"/>
          </p:nvPr>
        </p:nvSpPr>
        <p:spPr>
          <a:xfrm>
            <a:off x="841494" y="1630807"/>
            <a:ext cx="13167360" cy="3143938"/>
          </a:xfrm>
        </p:spPr>
        <p:txBody>
          <a:bodyPr>
            <a:normAutofit lnSpcReduction="10000"/>
          </a:bodyPr>
          <a:lstStyle/>
          <a:p>
            <a:r>
              <a:rPr lang="en-US" dirty="0"/>
              <a:t>Performs a reduce operation on elements of a Pair RDD and runs a function on any elements that share a key</a:t>
            </a:r>
          </a:p>
          <a:p>
            <a:pPr marL="0" indent="0">
              <a:buNone/>
            </a:pPr>
            <a:endParaRPr lang="en-US" sz="100" dirty="0"/>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kvReduced</a:t>
            </a:r>
            <a:r>
              <a:rPr lang="en-US" sz="2400" dirty="0">
                <a:latin typeface="Courier New"/>
                <a:cs typeface="Courier New"/>
              </a:rPr>
              <a:t> = </a:t>
            </a:r>
            <a:r>
              <a:rPr lang="en-US" sz="2400" dirty="0" err="1">
                <a:latin typeface="Courier New"/>
                <a:cs typeface="Courier New"/>
              </a:rPr>
              <a:t>kvRdd.reduceByKey</a:t>
            </a:r>
            <a:r>
              <a:rPr lang="en-US" sz="2400" dirty="0">
                <a:latin typeface="Courier New"/>
                <a:cs typeface="Courier New"/>
              </a:rPr>
              <a:t>((</a:t>
            </a:r>
            <a:r>
              <a:rPr lang="en-US" sz="2400" dirty="0" err="1">
                <a:latin typeface="Courier New"/>
                <a:cs typeface="Courier New"/>
              </a:rPr>
              <a:t>a,b</a:t>
            </a:r>
            <a:r>
              <a:rPr lang="en-US" sz="2400" dirty="0">
                <a:latin typeface="Courier New"/>
                <a:cs typeface="Courier New"/>
              </a:rPr>
              <a:t>) =&gt; </a:t>
            </a:r>
            <a:r>
              <a:rPr lang="en-US" sz="2400" dirty="0" err="1">
                <a:latin typeface="Courier New"/>
                <a:cs typeface="Courier New"/>
              </a:rPr>
              <a:t>a+b</a:t>
            </a:r>
            <a:r>
              <a:rPr lang="en-US" sz="2400" dirty="0">
                <a:latin typeface="Courier New"/>
                <a:cs typeface="Courier New"/>
              </a:rPr>
              <a:t>)</a:t>
            </a:r>
          </a:p>
          <a:p>
            <a:pPr marL="0" indent="0">
              <a:buNone/>
            </a:pPr>
            <a:r>
              <a:rPr lang="en-US" sz="2400" dirty="0">
                <a:latin typeface="Courier New"/>
                <a:cs typeface="Courier New"/>
              </a:rPr>
              <a:t>	</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kvReduced.collect</a:t>
            </a:r>
            <a:r>
              <a:rPr lang="en-US" sz="2400" dirty="0">
                <a:latin typeface="Courier New"/>
                <a:cs typeface="Courier New"/>
              </a:rPr>
              <a:t>()</a:t>
            </a:r>
            <a:br>
              <a:rPr lang="en-US" sz="2400" dirty="0">
                <a:latin typeface="Courier New"/>
                <a:cs typeface="Courier New"/>
              </a:rPr>
            </a:br>
            <a:br>
              <a:rPr lang="en-US" sz="2400" dirty="0">
                <a:latin typeface="Courier New"/>
                <a:cs typeface="Courier New"/>
              </a:rPr>
            </a:br>
            <a:r>
              <a:rPr lang="en-US" sz="2400" dirty="0">
                <a:latin typeface="Courier New"/>
                <a:cs typeface="Courier New"/>
              </a:rPr>
              <a:t>	</a:t>
            </a:r>
          </a:p>
        </p:txBody>
      </p:sp>
      <p:grpSp>
        <p:nvGrpSpPr>
          <p:cNvPr id="25" name="Group 24"/>
          <p:cNvGrpSpPr/>
          <p:nvPr/>
        </p:nvGrpSpPr>
        <p:grpSpPr>
          <a:xfrm>
            <a:off x="6443152" y="3531923"/>
            <a:ext cx="1224819" cy="4533960"/>
            <a:chOff x="1043744" y="2700935"/>
            <a:chExt cx="1020417" cy="3778300"/>
          </a:xfrm>
          <a:solidFill>
            <a:schemeClr val="accent3"/>
          </a:solidFill>
        </p:grpSpPr>
        <p:grpSp>
          <p:nvGrpSpPr>
            <p:cNvPr id="26" name="Group 25"/>
            <p:cNvGrpSpPr/>
            <p:nvPr/>
          </p:nvGrpSpPr>
          <p:grpSpPr>
            <a:xfrm>
              <a:off x="1043744" y="2700935"/>
              <a:ext cx="1020417" cy="1078791"/>
              <a:chOff x="7719391" y="3353043"/>
              <a:chExt cx="3969026" cy="1605033"/>
            </a:xfrm>
            <a:grpFill/>
          </p:grpSpPr>
          <p:sp>
            <p:nvSpPr>
              <p:cNvPr id="40" name="TextBox 39"/>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(a, 1)</a:t>
                </a:r>
              </a:p>
            </p:txBody>
          </p:sp>
          <p:sp>
            <p:nvSpPr>
              <p:cNvPr id="41" name="TextBox 40"/>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(Mary, 1)</a:t>
                </a:r>
              </a:p>
            </p:txBody>
          </p:sp>
          <p:sp>
            <p:nvSpPr>
              <p:cNvPr id="42" name="TextBox 41"/>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(little, 1)</a:t>
                </a:r>
              </a:p>
            </p:txBody>
          </p:sp>
          <p:sp>
            <p:nvSpPr>
              <p:cNvPr id="43" name="TextBox 42"/>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(had, 1)</a:t>
                </a:r>
              </a:p>
            </p:txBody>
          </p:sp>
        </p:grpSp>
        <p:grpSp>
          <p:nvGrpSpPr>
            <p:cNvPr id="27" name="Group 26"/>
            <p:cNvGrpSpPr/>
            <p:nvPr/>
          </p:nvGrpSpPr>
          <p:grpSpPr>
            <a:xfrm>
              <a:off x="1043744" y="3781687"/>
              <a:ext cx="1020417" cy="543023"/>
              <a:chOff x="7719391" y="3353043"/>
              <a:chExt cx="3969026" cy="807913"/>
            </a:xfrm>
            <a:grpFill/>
          </p:grpSpPr>
          <p:sp>
            <p:nvSpPr>
              <p:cNvPr id="38" name="TextBox 37"/>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(lamb, 1)</a:t>
                </a:r>
              </a:p>
            </p:txBody>
          </p:sp>
          <p:sp>
            <p:nvSpPr>
              <p:cNvPr id="39" name="TextBox 38"/>
              <p:cNvSpPr txBox="1"/>
              <p:nvPr/>
            </p:nvSpPr>
            <p:spPr>
              <a:xfrm>
                <a:off x="7719391" y="3758248"/>
                <a:ext cx="3969026" cy="402708"/>
              </a:xfrm>
              <a:prstGeom prst="rect">
                <a:avLst/>
              </a:prstGeom>
              <a:solidFill>
                <a:srgbClr val="FFFFFF"/>
              </a:solidFill>
              <a:ln>
                <a:solidFill>
                  <a:schemeClr val="tx1"/>
                </a:solidFill>
              </a:ln>
            </p:spPr>
            <p:txBody>
              <a:bodyPr vert="horz" wrap="square" lIns="91440" tIns="91440" rIns="91440" bIns="91440" rtlCol="0" anchor="t">
                <a:noAutofit/>
              </a:bodyPr>
              <a:lstStyle/>
              <a:p>
                <a:pPr algn="ctr"/>
                <a:r>
                  <a:rPr lang="en-US" sz="1900" b="1" dirty="0"/>
                  <a:t>***</a:t>
                </a:r>
                <a:endParaRPr lang="en-US" sz="1300" b="1" dirty="0"/>
              </a:p>
            </p:txBody>
          </p:sp>
        </p:grpSp>
        <p:grpSp>
          <p:nvGrpSpPr>
            <p:cNvPr id="28" name="Group 27"/>
            <p:cNvGrpSpPr/>
            <p:nvPr/>
          </p:nvGrpSpPr>
          <p:grpSpPr>
            <a:xfrm>
              <a:off x="1043744" y="4321653"/>
              <a:ext cx="1020417" cy="1078791"/>
              <a:chOff x="7719391" y="3353043"/>
              <a:chExt cx="3969026" cy="1605033"/>
            </a:xfrm>
            <a:grpFill/>
          </p:grpSpPr>
          <p:sp>
            <p:nvSpPr>
              <p:cNvPr id="34" name="TextBox 33"/>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(The, 1)</a:t>
                </a:r>
              </a:p>
            </p:txBody>
          </p:sp>
          <p:sp>
            <p:nvSpPr>
              <p:cNvPr id="35" name="TextBox 34"/>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(Mary, 1)</a:t>
                </a:r>
              </a:p>
            </p:txBody>
          </p:sp>
          <p:sp>
            <p:nvSpPr>
              <p:cNvPr id="36" name="TextBox 35"/>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(lamb, 1)</a:t>
                </a:r>
              </a:p>
            </p:txBody>
          </p:sp>
          <p:sp>
            <p:nvSpPr>
              <p:cNvPr id="37" name="TextBox 36"/>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300" dirty="0">
                    <a:solidFill>
                      <a:srgbClr val="FFFFFF"/>
                    </a:solidFill>
                  </a:rPr>
                  <a:t>(went, 1)</a:t>
                </a:r>
              </a:p>
            </p:txBody>
          </p:sp>
        </p:grpSp>
        <p:grpSp>
          <p:nvGrpSpPr>
            <p:cNvPr id="29" name="Group 28"/>
            <p:cNvGrpSpPr/>
            <p:nvPr/>
          </p:nvGrpSpPr>
          <p:grpSpPr>
            <a:xfrm>
              <a:off x="1043744" y="5400444"/>
              <a:ext cx="1020417" cy="1078791"/>
              <a:chOff x="7719391" y="3353043"/>
              <a:chExt cx="3969026" cy="1605033"/>
            </a:xfrm>
            <a:grpFill/>
          </p:grpSpPr>
          <p:sp>
            <p:nvSpPr>
              <p:cNvPr id="30" name="TextBox 29"/>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(to, 1)</a:t>
                </a:r>
              </a:p>
            </p:txBody>
          </p:sp>
          <p:sp>
            <p:nvSpPr>
              <p:cNvPr id="31" name="TextBox 30"/>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(was, 1)</a:t>
                </a:r>
              </a:p>
            </p:txBody>
          </p:sp>
          <p:sp>
            <p:nvSpPr>
              <p:cNvPr id="32" name="TextBox 31"/>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solidFill>
                      <a:srgbClr val="FFFFFF"/>
                    </a:solidFill>
                  </a:rPr>
                  <a:t>(go, 1)</a:t>
                </a:r>
              </a:p>
            </p:txBody>
          </p:sp>
          <p:sp>
            <p:nvSpPr>
              <p:cNvPr id="33" name="TextBox 32"/>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300" dirty="0">
                    <a:solidFill>
                      <a:srgbClr val="FFFFFF"/>
                    </a:solidFill>
                  </a:rPr>
                  <a:t>(sure, 1)</a:t>
                </a:r>
              </a:p>
            </p:txBody>
          </p:sp>
        </p:grpSp>
      </p:grpSp>
      <p:grpSp>
        <p:nvGrpSpPr>
          <p:cNvPr id="44" name="Group 43"/>
          <p:cNvGrpSpPr/>
          <p:nvPr/>
        </p:nvGrpSpPr>
        <p:grpSpPr>
          <a:xfrm>
            <a:off x="9267366" y="4507767"/>
            <a:ext cx="1571046" cy="1107433"/>
            <a:chOff x="7719391" y="3353043"/>
            <a:chExt cx="3969026" cy="807913"/>
          </a:xfrm>
          <a:solidFill>
            <a:schemeClr val="accent1"/>
          </a:solidFill>
        </p:grpSpPr>
        <p:sp>
          <p:nvSpPr>
            <p:cNvPr id="45" name="TextBox 44"/>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chor="ctr">
              <a:noAutofit/>
            </a:bodyPr>
            <a:lstStyle/>
            <a:p>
              <a:pPr algn="ctr"/>
              <a:r>
                <a:rPr lang="en-US" sz="1700" b="1" dirty="0"/>
                <a:t>(Mary, 2)</a:t>
              </a:r>
            </a:p>
          </p:txBody>
        </p:sp>
        <p:sp>
          <p:nvSpPr>
            <p:cNvPr id="46" name="TextBox 45"/>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ctr">
              <a:noAutofit/>
            </a:bodyPr>
            <a:lstStyle/>
            <a:p>
              <a:pPr algn="ctr"/>
              <a:r>
                <a:rPr lang="en-US" sz="1700" b="1" dirty="0"/>
                <a:t>(lamb, 2)</a:t>
              </a:r>
            </a:p>
          </p:txBody>
        </p:sp>
      </p:grpSp>
      <p:cxnSp>
        <p:nvCxnSpPr>
          <p:cNvPr id="48" name="Straight Arrow Connector 47"/>
          <p:cNvCxnSpPr>
            <a:stCxn id="41" idx="3"/>
            <a:endCxn id="45" idx="1"/>
          </p:cNvCxnSpPr>
          <p:nvPr/>
        </p:nvCxnSpPr>
        <p:spPr>
          <a:xfrm>
            <a:off x="7667971" y="3694830"/>
            <a:ext cx="1599395" cy="1089796"/>
          </a:xfrm>
          <a:prstGeom prst="straightConnector1">
            <a:avLst/>
          </a:prstGeom>
          <a:ln w="381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5" idx="3"/>
            <a:endCxn id="45" idx="1"/>
          </p:cNvCxnSpPr>
          <p:nvPr/>
        </p:nvCxnSpPr>
        <p:spPr>
          <a:xfrm flipV="1">
            <a:off x="7667971" y="4784626"/>
            <a:ext cx="1599395" cy="855066"/>
          </a:xfrm>
          <a:prstGeom prst="straightConnector1">
            <a:avLst/>
          </a:prstGeom>
          <a:ln w="381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8" idx="3"/>
            <a:endCxn id="46" idx="1"/>
          </p:cNvCxnSpPr>
          <p:nvPr/>
        </p:nvCxnSpPr>
        <p:spPr>
          <a:xfrm>
            <a:off x="7667971" y="4991732"/>
            <a:ext cx="1599395" cy="347466"/>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36" idx="3"/>
            <a:endCxn id="46" idx="1"/>
          </p:cNvCxnSpPr>
          <p:nvPr/>
        </p:nvCxnSpPr>
        <p:spPr>
          <a:xfrm flipV="1">
            <a:off x="7667971" y="5339198"/>
            <a:ext cx="1599395" cy="1270911"/>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7863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groupByKey</a:t>
            </a:r>
            <a:r>
              <a:rPr lang="en-US" dirty="0">
                <a:latin typeface="Courier New"/>
                <a:cs typeface="Courier New"/>
              </a:rPr>
              <a:t>()</a:t>
            </a:r>
          </a:p>
        </p:txBody>
      </p:sp>
      <p:sp>
        <p:nvSpPr>
          <p:cNvPr id="3" name="Content Placeholder 2"/>
          <p:cNvSpPr>
            <a:spLocks noGrp="1"/>
          </p:cNvSpPr>
          <p:nvPr>
            <p:ph idx="1"/>
          </p:nvPr>
        </p:nvSpPr>
        <p:spPr>
          <a:xfrm>
            <a:off x="841494" y="1752600"/>
            <a:ext cx="13167360" cy="3791807"/>
          </a:xfrm>
        </p:spPr>
        <p:txBody>
          <a:bodyPr>
            <a:normAutofit fontScale="70000" lnSpcReduction="20000"/>
          </a:bodyPr>
          <a:lstStyle/>
          <a:p>
            <a:r>
              <a:rPr lang="en-US" dirty="0"/>
              <a:t>Returns an RDD with a grouping of values by key</a:t>
            </a:r>
          </a:p>
          <a:p>
            <a:pPr lvl="1"/>
            <a:r>
              <a:rPr lang="en-US" dirty="0"/>
              <a:t>Grouped values are returned as a single </a:t>
            </a:r>
            <a:r>
              <a:rPr lang="en-US" dirty="0" err="1"/>
              <a:t>iterable</a:t>
            </a:r>
            <a:r>
              <a:rPr lang="en-US" dirty="0"/>
              <a:t> object</a:t>
            </a:r>
          </a:p>
          <a:p>
            <a:pPr lvl="1"/>
            <a:r>
              <a:rPr lang="en-US" dirty="0"/>
              <a:t>Can be viewed by mapping the elements of the </a:t>
            </a:r>
            <a:r>
              <a:rPr lang="en-US" dirty="0" err="1"/>
              <a:t>iterable</a:t>
            </a:r>
            <a:r>
              <a:rPr lang="en-US" dirty="0"/>
              <a:t> object into a defined list</a:t>
            </a:r>
          </a:p>
          <a:p>
            <a:pPr marL="0" indent="0">
              <a:buNone/>
            </a:pP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kvGroupByKey</a:t>
            </a:r>
            <a:r>
              <a:rPr lang="en-US" sz="2400" dirty="0">
                <a:latin typeface="Courier New"/>
                <a:cs typeface="Courier New"/>
              </a:rPr>
              <a:t> = </a:t>
            </a:r>
            <a:r>
              <a:rPr lang="en-US" sz="2400" dirty="0" err="1">
                <a:latin typeface="Courier New"/>
                <a:cs typeface="Courier New"/>
              </a:rPr>
              <a:t>kvRdd.groupByKey</a:t>
            </a:r>
            <a:r>
              <a:rPr lang="en-US" sz="2400" dirty="0">
                <a:latin typeface="Courier New"/>
                <a:cs typeface="Courier New"/>
              </a:rPr>
              <a:t>().map(x =&gt; (x._1, x._2))</a:t>
            </a:r>
          </a:p>
          <a:p>
            <a:pPr marL="0" indent="0">
              <a:buNone/>
            </a:pPr>
            <a:r>
              <a:rPr lang="en-US" sz="2400" dirty="0">
                <a:latin typeface="Courier New"/>
                <a:cs typeface="Courier New"/>
              </a:rPr>
              <a:t>	</a:t>
            </a:r>
          </a:p>
          <a:p>
            <a:pPr marL="0" indent="0">
              <a:buNone/>
            </a:pPr>
            <a:r>
              <a:rPr lang="en-US" sz="2400" dirty="0">
                <a:latin typeface="Courier New"/>
                <a:cs typeface="Courier New"/>
              </a:rPr>
              <a:t>	</a:t>
            </a:r>
            <a:r>
              <a:rPr lang="en-US" sz="2400" dirty="0" err="1">
                <a:latin typeface="Courier New"/>
                <a:cs typeface="Courier New"/>
              </a:rPr>
              <a:t>kvGroupByKey.collect</a:t>
            </a:r>
            <a:r>
              <a:rPr lang="en-US" sz="2400" dirty="0">
                <a:latin typeface="Courier New"/>
                <a:cs typeface="Courier New"/>
              </a:rPr>
              <a:t>()</a:t>
            </a:r>
          </a:p>
          <a:p>
            <a:pPr marL="0" indent="0">
              <a:buNone/>
            </a:pPr>
            <a:r>
              <a:rPr lang="en-IN" dirty="0"/>
              <a:t>	res30: Array[(String, </a:t>
            </a:r>
            <a:r>
              <a:rPr lang="en-IN" dirty="0" err="1"/>
              <a:t>Iterable</a:t>
            </a:r>
            <a:r>
              <a:rPr lang="en-IN" dirty="0"/>
              <a:t>[</a:t>
            </a:r>
            <a:r>
              <a:rPr lang="en-IN" dirty="0" err="1"/>
              <a:t>Int</a:t>
            </a:r>
            <a:r>
              <a:rPr lang="en-IN" dirty="0"/>
              <a:t>])] = Array((,,</a:t>
            </a:r>
            <a:r>
              <a:rPr lang="en-IN" dirty="0" err="1"/>
              <a:t>CompactBuffer</a:t>
            </a:r>
            <a:r>
              <a:rPr lang="en-IN" dirty="0"/>
              <a:t>(1)), (</a:t>
            </a:r>
            <a:r>
              <a:rPr lang="en-IN" dirty="0" err="1"/>
              <a:t>white,CompactBuffer</a:t>
            </a:r>
            <a:r>
              <a:rPr lang="en-IN" dirty="0"/>
              <a:t>(1)), (</a:t>
            </a:r>
            <a:r>
              <a:rPr lang="en-IN" dirty="0" err="1"/>
              <a:t>a,CompactBuffer</a:t>
            </a:r>
            <a:r>
              <a:rPr lang="en-IN" dirty="0"/>
              <a:t>(1, 1)), (</a:t>
            </a:r>
            <a:r>
              <a:rPr lang="en-IN" dirty="0" err="1"/>
              <a:t>lamb,CompactBuffer</a:t>
            </a:r>
            <a:r>
              <a:rPr lang="en-IN" dirty="0"/>
              <a:t>(1, 1)), (</a:t>
            </a:r>
            <a:r>
              <a:rPr lang="en-IN" dirty="0" err="1"/>
              <a:t>little,CompactBuffer</a:t>
            </a:r>
            <a:r>
              <a:rPr lang="en-IN" dirty="0"/>
              <a:t>(1)), (</a:t>
            </a:r>
            <a:r>
              <a:rPr lang="en-IN" dirty="0" err="1"/>
              <a:t>had,CompactBuffer</a:t>
            </a:r>
            <a:r>
              <a:rPr lang="en-IN" dirty="0"/>
              <a:t>(1)), (</a:t>
            </a:r>
            <a:r>
              <a:rPr lang="en-IN" dirty="0" err="1"/>
              <a:t>of,CompactBuffer</a:t>
            </a:r>
            <a:r>
              <a:rPr lang="en-IN" dirty="0"/>
              <a:t>(1)), (</a:t>
            </a:r>
            <a:r>
              <a:rPr lang="en-IN" dirty="0" err="1"/>
              <a:t>Mary,CompactBuffer</a:t>
            </a:r>
            <a:r>
              <a:rPr lang="en-IN" dirty="0"/>
              <a:t>(1)), (</a:t>
            </a:r>
            <a:r>
              <a:rPr lang="en-IN" dirty="0" err="1"/>
              <a:t>color,CompactBuffer</a:t>
            </a:r>
            <a:r>
              <a:rPr lang="en-IN" dirty="0"/>
              <a:t>(1)))</a:t>
            </a:r>
            <a:endParaRPr lang="en-US" sz="2400" dirty="0">
              <a:latin typeface="Courier New"/>
              <a:cs typeface="Courier New"/>
            </a:endParaRPr>
          </a:p>
          <a:p>
            <a:pPr marL="0" indent="0">
              <a:buNone/>
            </a:pPr>
            <a:r>
              <a:rPr lang="en-US" sz="2400" dirty="0">
                <a:latin typeface="Courier New"/>
                <a:cs typeface="Courier New"/>
              </a:rPr>
              <a:t>	</a:t>
            </a:r>
          </a:p>
        </p:txBody>
      </p:sp>
      <p:sp>
        <p:nvSpPr>
          <p:cNvPr id="4" name="TextBox 3"/>
          <p:cNvSpPr txBox="1"/>
          <p:nvPr/>
        </p:nvSpPr>
        <p:spPr>
          <a:xfrm>
            <a:off x="2202873" y="6144474"/>
            <a:ext cx="10141527" cy="967247"/>
          </a:xfrm>
          <a:prstGeom prst="rect">
            <a:avLst/>
          </a:prstGeom>
          <a:solidFill>
            <a:schemeClr val="accent1"/>
          </a:solidFill>
        </p:spPr>
        <p:txBody>
          <a:bodyPr vert="horz" wrap="none" lIns="109746" tIns="109746" rIns="109746" bIns="109746" rtlCol="0" anchor="ctr" anchorCtr="0">
            <a:noAutofit/>
          </a:bodyPr>
          <a:lstStyle/>
          <a:p>
            <a:pPr algn="ctr"/>
            <a:r>
              <a:rPr lang="en-US" b="1" dirty="0">
                <a:solidFill>
                  <a:schemeClr val="tx2"/>
                </a:solidFill>
                <a:latin typeface="Arial"/>
              </a:rPr>
              <a:t>When desired output can be obtained by </a:t>
            </a:r>
            <a:r>
              <a:rPr lang="en-US" b="1" dirty="0" err="1">
                <a:solidFill>
                  <a:schemeClr val="tx2"/>
                </a:solidFill>
                <a:latin typeface="Arial"/>
              </a:rPr>
              <a:t>reduceByKey</a:t>
            </a:r>
            <a:r>
              <a:rPr lang="en-US" b="1" dirty="0">
                <a:solidFill>
                  <a:schemeClr val="tx2"/>
                </a:solidFill>
                <a:latin typeface="Arial"/>
              </a:rPr>
              <a:t>(), use that instead</a:t>
            </a:r>
          </a:p>
        </p:txBody>
      </p:sp>
    </p:spTree>
    <p:extLst>
      <p:ext uri="{BB962C8B-B14F-4D97-AF65-F5344CB8AC3E}">
        <p14:creationId xmlns:p14="http://schemas.microsoft.com/office/powerpoint/2010/main" val="211566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flatMapValues</a:t>
            </a:r>
            <a:r>
              <a:rPr lang="en-US" dirty="0">
                <a:latin typeface="Courier New"/>
                <a:cs typeface="Courier New"/>
              </a:rPr>
              <a:t>()</a:t>
            </a:r>
          </a:p>
        </p:txBody>
      </p:sp>
      <p:sp>
        <p:nvSpPr>
          <p:cNvPr id="3" name="Content Placeholder 2"/>
          <p:cNvSpPr>
            <a:spLocks noGrp="1"/>
          </p:cNvSpPr>
          <p:nvPr>
            <p:ph idx="1"/>
          </p:nvPr>
        </p:nvSpPr>
        <p:spPr>
          <a:xfrm>
            <a:off x="841494" y="1752600"/>
            <a:ext cx="13167360" cy="6124754"/>
          </a:xfrm>
        </p:spPr>
        <p:txBody>
          <a:bodyPr>
            <a:normAutofit fontScale="92500"/>
          </a:bodyPr>
          <a:lstStyle/>
          <a:p>
            <a:r>
              <a:rPr lang="en-US" dirty="0"/>
              <a:t>Performs a function on Pair RDD values, leaving keys unchanged, but flattens key-value pairs that contain multiple values</a:t>
            </a:r>
          </a:p>
          <a:p>
            <a:pPr lvl="1"/>
            <a:r>
              <a:rPr lang="en-US" dirty="0"/>
              <a:t>Essentially the opposite of the </a:t>
            </a:r>
            <a:r>
              <a:rPr lang="en-US" dirty="0" err="1">
                <a:latin typeface="Courier New" panose="02070309020205020404" pitchFamily="49" charset="0"/>
                <a:cs typeface="Courier New" panose="02070309020205020404" pitchFamily="49" charset="0"/>
              </a:rPr>
              <a:t>groupByKey</a:t>
            </a:r>
            <a:r>
              <a:rPr lang="en-US" dirty="0">
                <a:latin typeface="Courier New" panose="02070309020205020404" pitchFamily="49" charset="0"/>
                <a:cs typeface="Courier New" panose="02070309020205020404" pitchFamily="49" charset="0"/>
              </a:rPr>
              <a:t>()</a:t>
            </a:r>
            <a:r>
              <a:rPr lang="en-US" dirty="0"/>
              <a:t> example</a:t>
            </a:r>
          </a:p>
          <a:p>
            <a:pPr marL="0" indent="0">
              <a:buNone/>
            </a:pP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kvGroupByKey</a:t>
            </a:r>
            <a:r>
              <a:rPr lang="en-US" sz="2400" dirty="0">
                <a:latin typeface="Courier New"/>
                <a:cs typeface="Courier New"/>
              </a:rPr>
              <a:t> = </a:t>
            </a:r>
            <a:r>
              <a:rPr lang="en-US" sz="2400" dirty="0" err="1">
                <a:latin typeface="Courier New"/>
                <a:cs typeface="Courier New"/>
              </a:rPr>
              <a:t>kvRdd.groupByKey</a:t>
            </a:r>
            <a:r>
              <a:rPr lang="en-US" sz="2400" dirty="0">
                <a:latin typeface="Courier New"/>
                <a:cs typeface="Courier New"/>
              </a:rPr>
              <a:t>().map(x =&gt; (x._1, x._2))</a:t>
            </a:r>
          </a:p>
          <a:p>
            <a:pPr marL="0" indent="0">
              <a:buNone/>
            </a:pPr>
            <a:r>
              <a:rPr lang="en-US" sz="2400" dirty="0">
                <a:latin typeface="Courier New"/>
                <a:cs typeface="Courier New"/>
              </a:rPr>
              <a:t>	</a:t>
            </a:r>
            <a:r>
              <a:rPr lang="en-US" sz="2400" dirty="0" err="1">
                <a:latin typeface="Courier New"/>
                <a:cs typeface="Courier New"/>
              </a:rPr>
              <a:t>kvGroupByKey.collect</a:t>
            </a:r>
            <a:r>
              <a:rPr lang="en-US" sz="2400" dirty="0">
                <a:latin typeface="Courier New"/>
                <a:cs typeface="Courier New"/>
              </a:rPr>
              <a:t>()</a:t>
            </a:r>
          </a:p>
          <a:p>
            <a:pPr marL="0" indent="0">
              <a:buNone/>
            </a:pPr>
            <a:r>
              <a:rPr lang="en-US" sz="2400" dirty="0">
                <a:latin typeface="Courier New"/>
                <a:cs typeface="Courier New"/>
              </a:rPr>
              <a:t>	</a:t>
            </a:r>
            <a:r>
              <a:rPr lang="en-IN" sz="2400" dirty="0"/>
              <a:t> res30: Array[(String, </a:t>
            </a:r>
            <a:r>
              <a:rPr lang="en-IN" sz="2400" dirty="0" err="1"/>
              <a:t>Iterable</a:t>
            </a:r>
            <a:r>
              <a:rPr lang="en-IN" sz="2400" dirty="0"/>
              <a:t>[</a:t>
            </a:r>
            <a:r>
              <a:rPr lang="en-IN" sz="2400" dirty="0" err="1"/>
              <a:t>Int</a:t>
            </a:r>
            <a:r>
              <a:rPr lang="en-IN" sz="2400" dirty="0"/>
              <a:t>])] = Array((,,</a:t>
            </a:r>
            <a:r>
              <a:rPr lang="en-IN" sz="2400" dirty="0" err="1"/>
              <a:t>CompactBuffer</a:t>
            </a:r>
            <a:r>
              <a:rPr lang="en-IN" sz="2400" dirty="0"/>
              <a:t>(1)), (</a:t>
            </a:r>
            <a:r>
              <a:rPr lang="en-IN" sz="2400" dirty="0" err="1"/>
              <a:t>white,CompactBuffer</a:t>
            </a:r>
            <a:r>
              <a:rPr lang="en-IN" sz="2400" dirty="0"/>
              <a:t>(1)), (</a:t>
            </a:r>
            <a:r>
              <a:rPr lang="en-IN" sz="2400" dirty="0" err="1"/>
              <a:t>a,CompactBuffer</a:t>
            </a:r>
            <a:r>
              <a:rPr lang="en-IN" sz="2400" dirty="0"/>
              <a:t>(1, 1)), (</a:t>
            </a:r>
            <a:r>
              <a:rPr lang="en-IN" sz="2400" dirty="0" err="1"/>
              <a:t>lamb,CompactBuffer</a:t>
            </a:r>
            <a:r>
              <a:rPr lang="en-IN" sz="2400" dirty="0"/>
              <a:t>(1, 1)), (</a:t>
            </a:r>
            <a:r>
              <a:rPr lang="en-IN" sz="2400" dirty="0" err="1"/>
              <a:t>little,CompactBuffer</a:t>
            </a:r>
            <a:r>
              <a:rPr lang="en-IN" sz="2400" dirty="0"/>
              <a:t>(1)), (</a:t>
            </a:r>
            <a:r>
              <a:rPr lang="en-IN" sz="2400" dirty="0" err="1"/>
              <a:t>had,CompactBuffer</a:t>
            </a:r>
            <a:r>
              <a:rPr lang="en-IN" sz="2400" dirty="0"/>
              <a:t>(1)), (</a:t>
            </a:r>
            <a:r>
              <a:rPr lang="en-IN" sz="2400" dirty="0" err="1"/>
              <a:t>of,CompactBuffer</a:t>
            </a:r>
            <a:r>
              <a:rPr lang="en-IN" sz="2400" dirty="0"/>
              <a:t>(1)), (</a:t>
            </a:r>
            <a:r>
              <a:rPr lang="en-IN" sz="2400" dirty="0" err="1"/>
              <a:t>Mary,CompactBuffer</a:t>
            </a:r>
            <a:r>
              <a:rPr lang="en-IN" sz="2400" dirty="0"/>
              <a:t>(1)), (</a:t>
            </a:r>
            <a:r>
              <a:rPr lang="en-IN" sz="2400" dirty="0" err="1"/>
              <a:t>color,CompactBuffer</a:t>
            </a:r>
            <a:r>
              <a:rPr lang="en-IN" sz="2400" dirty="0"/>
              <a:t>(1)))</a:t>
            </a:r>
            <a:endParaRPr lang="en-US" sz="2400" dirty="0">
              <a:latin typeface="Courier New"/>
              <a:cs typeface="Courier New"/>
            </a:endParaRP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rddFlatMapVals</a:t>
            </a:r>
            <a:r>
              <a:rPr lang="en-US" sz="2400" dirty="0">
                <a:latin typeface="Courier New"/>
                <a:cs typeface="Courier New"/>
              </a:rPr>
              <a:t> = </a:t>
            </a:r>
            <a:r>
              <a:rPr lang="en-US" sz="2400" dirty="0" err="1">
                <a:latin typeface="Courier New"/>
                <a:cs typeface="Courier New"/>
              </a:rPr>
              <a:t>kvGroupByKey.flatMapValues</a:t>
            </a:r>
            <a:r>
              <a:rPr lang="en-US" sz="2400" dirty="0">
                <a:latin typeface="Courier New"/>
                <a:cs typeface="Courier New"/>
              </a:rPr>
              <a:t>(`</a:t>
            </a:r>
            <a:r>
              <a:rPr lang="en-US" sz="2400" dirty="0" err="1">
                <a:latin typeface="Courier New"/>
                <a:cs typeface="Courier New"/>
              </a:rPr>
              <a:t>val</a:t>
            </a:r>
            <a:r>
              <a:rPr lang="en-US" sz="2400" dirty="0">
                <a:latin typeface="Courier New"/>
                <a:cs typeface="Courier New"/>
              </a:rPr>
              <a:t>` =&gt; `</a:t>
            </a:r>
            <a:r>
              <a:rPr lang="en-US" sz="2400" dirty="0" err="1">
                <a:latin typeface="Courier New"/>
                <a:cs typeface="Courier New"/>
              </a:rPr>
              <a:t>val</a:t>
            </a:r>
            <a:r>
              <a:rPr lang="en-US" sz="2400"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rddFlatMapVals.collect</a:t>
            </a:r>
            <a:r>
              <a:rPr lang="en-US" sz="2400" dirty="0">
                <a:latin typeface="Courier New"/>
                <a:cs typeface="Courier New"/>
              </a:rPr>
              <a:t>()</a:t>
            </a:r>
            <a:br>
              <a:rPr lang="en-US" sz="2400" dirty="0">
                <a:latin typeface="Courier New"/>
                <a:cs typeface="Courier New"/>
              </a:rPr>
            </a:br>
            <a:r>
              <a:rPr lang="en-US" sz="2400" dirty="0">
                <a:latin typeface="Courier New"/>
                <a:cs typeface="Courier New"/>
              </a:rPr>
              <a:t>	</a:t>
            </a:r>
            <a:r>
              <a:rPr lang="en-IN" dirty="0"/>
              <a:t> </a:t>
            </a:r>
            <a:r>
              <a:rPr lang="en-IN" sz="2400" dirty="0"/>
              <a:t>res31: Array[(String, </a:t>
            </a:r>
            <a:r>
              <a:rPr lang="en-IN" sz="2400" dirty="0" err="1"/>
              <a:t>Int</a:t>
            </a:r>
            <a:r>
              <a:rPr lang="en-IN" sz="2400" dirty="0"/>
              <a:t>)] = Array((,,1), (white,1), (a,1), (a,1), (lamb,1), (lamb,1), (little,1), (had,1), (of,1), (Mary,1), (color,1))</a:t>
            </a:r>
            <a:endParaRPr lang="en-US" sz="2400" dirty="0"/>
          </a:p>
          <a:p>
            <a:pPr marL="0" indent="0">
              <a:buNone/>
            </a:pPr>
            <a:endParaRPr lang="en-US" sz="2400" dirty="0">
              <a:latin typeface="Courier New"/>
              <a:cs typeface="Courier New"/>
            </a:endParaRPr>
          </a:p>
        </p:txBody>
      </p:sp>
    </p:spTree>
    <p:extLst>
      <p:ext uri="{BB962C8B-B14F-4D97-AF65-F5344CB8AC3E}">
        <p14:creationId xmlns:p14="http://schemas.microsoft.com/office/powerpoint/2010/main" val="1228871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err="1">
                <a:latin typeface="Courier New"/>
                <a:cs typeface="Courier New"/>
              </a:rPr>
              <a:t>subtractByKey</a:t>
            </a:r>
            <a:r>
              <a:rPr lang="en-US" dirty="0">
                <a:latin typeface="Courier New"/>
                <a:cs typeface="Courier New"/>
              </a:rPr>
              <a:t>()</a:t>
            </a:r>
          </a:p>
        </p:txBody>
      </p:sp>
      <p:sp>
        <p:nvSpPr>
          <p:cNvPr id="3" name="Content Placeholder 2"/>
          <p:cNvSpPr>
            <a:spLocks noGrp="1"/>
          </p:cNvSpPr>
          <p:nvPr>
            <p:ph idx="1"/>
          </p:nvPr>
        </p:nvSpPr>
        <p:spPr>
          <a:xfrm>
            <a:off x="841494" y="1752600"/>
            <a:ext cx="13167360" cy="3462486"/>
          </a:xfrm>
        </p:spPr>
        <p:txBody>
          <a:bodyPr>
            <a:normAutofit fontScale="85000" lnSpcReduction="10000"/>
          </a:bodyPr>
          <a:lstStyle/>
          <a:p>
            <a:r>
              <a:rPr lang="en-US" dirty="0"/>
              <a:t>Returns key-value pairs containing keys in the source RDD not found in another RDD</a:t>
            </a:r>
          </a:p>
          <a:p>
            <a:pPr marL="480140" lvl="1" indent="0">
              <a:buNone/>
            </a:pPr>
            <a:endParaRPr lang="tr-TR" dirty="0">
              <a:latin typeface="Courier New"/>
              <a:cs typeface="Courier New"/>
            </a:endParaRPr>
          </a:p>
          <a:p>
            <a:pPr marL="480140" lvl="1" indent="0">
              <a:buNone/>
            </a:pPr>
            <a:r>
              <a:rPr lang="en-US" dirty="0" err="1">
                <a:latin typeface="Courier New"/>
                <a:cs typeface="Courier New"/>
              </a:rPr>
              <a:t>val</a:t>
            </a:r>
            <a:r>
              <a:rPr lang="en-US"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IN" dirty="0">
                <a:latin typeface="Courier New"/>
                <a:cs typeface="Courier New"/>
              </a:rPr>
              <a:t>List(</a:t>
            </a:r>
            <a:r>
              <a:rPr lang="tr-TR" dirty="0">
                <a:latin typeface="Courier New"/>
                <a:cs typeface="Courier New"/>
              </a:rPr>
              <a:t>(</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r>
              <a:rPr lang="en-IN" dirty="0">
                <a:latin typeface="Courier New"/>
                <a:cs typeface="Courier New"/>
              </a:rPr>
              <a:t>)</a:t>
            </a:r>
            <a:r>
              <a:rPr lang="tr-TR" dirty="0">
                <a:latin typeface="Courier New"/>
                <a:cs typeface="Courier New"/>
              </a:rPr>
              <a:t>)</a:t>
            </a:r>
          </a:p>
          <a:p>
            <a:pPr marL="480140" lvl="1" indent="0">
              <a:buNone/>
            </a:pPr>
            <a:r>
              <a:rPr lang="fr-FR" dirty="0">
                <a:latin typeface="Courier New"/>
                <a:cs typeface="Courier New"/>
              </a:rPr>
              <a:t>val </a:t>
            </a:r>
            <a:r>
              <a:rPr lang="fr-FR" dirty="0" err="1">
                <a:latin typeface="Courier New"/>
                <a:cs typeface="Courier New"/>
              </a:rPr>
              <a:t>rddSong</a:t>
            </a:r>
            <a:r>
              <a:rPr lang="fr-FR" dirty="0">
                <a:latin typeface="Courier New"/>
                <a:cs typeface="Courier New"/>
              </a:rPr>
              <a:t> = </a:t>
            </a:r>
            <a:r>
              <a:rPr lang="fr-FR" dirty="0" err="1">
                <a:latin typeface="Courier New"/>
                <a:cs typeface="Courier New"/>
              </a:rPr>
              <a:t>sc.parallelize</a:t>
            </a:r>
            <a:r>
              <a:rPr lang="fr-FR" dirty="0">
                <a:latin typeface="Courier New"/>
                <a:cs typeface="Courier New"/>
              </a:rPr>
              <a:t>(List(("cat", 7), ("</a:t>
            </a:r>
            <a:r>
              <a:rPr lang="fr-FR" dirty="0" err="1">
                <a:latin typeface="Courier New"/>
                <a:cs typeface="Courier New"/>
              </a:rPr>
              <a:t>cradle</a:t>
            </a:r>
            <a:r>
              <a:rPr lang="fr-FR" dirty="0">
                <a:latin typeface="Courier New"/>
                <a:cs typeface="Courier New"/>
              </a:rPr>
              <a:t>", 9), ("</a:t>
            </a:r>
            <a:r>
              <a:rPr lang="fr-FR" dirty="0" err="1">
                <a:latin typeface="Courier New"/>
                <a:cs typeface="Courier New"/>
              </a:rPr>
              <a:t>spoon</a:t>
            </a:r>
            <a:r>
              <a:rPr lang="fr-FR" dirty="0">
                <a:latin typeface="Courier New"/>
                <a:cs typeface="Courier New"/>
              </a:rPr>
              <a:t>", 4)))</a:t>
            </a:r>
          </a:p>
          <a:p>
            <a:pPr marL="480140" lvl="1" indent="0">
              <a:buNone/>
            </a:pPr>
            <a:endParaRPr lang="fr-FR" dirty="0">
              <a:latin typeface="Courier New"/>
              <a:cs typeface="Courier New"/>
            </a:endParaRPr>
          </a:p>
          <a:p>
            <a:pPr marL="480140" lvl="1" indent="0">
              <a:buNone/>
            </a:pPr>
            <a:r>
              <a:rPr lang="fr-FR" dirty="0" err="1">
                <a:latin typeface="Courier New"/>
                <a:cs typeface="Courier New"/>
              </a:rPr>
              <a:t>rddSong.subtractByKey</a:t>
            </a:r>
            <a:r>
              <a:rPr lang="fr-FR" dirty="0">
                <a:latin typeface="Courier New"/>
                <a:cs typeface="Courier New"/>
              </a:rPr>
              <a:t>(</a:t>
            </a:r>
            <a:r>
              <a:rPr lang="fr-FR" dirty="0" err="1">
                <a:latin typeface="Courier New"/>
                <a:cs typeface="Courier New"/>
              </a:rPr>
              <a:t>zipWIRdd</a:t>
            </a:r>
            <a:r>
              <a:rPr lang="fr-FR" dirty="0">
                <a:latin typeface="Courier New"/>
                <a:cs typeface="Courier New"/>
              </a:rPr>
              <a:t>).collect()</a:t>
            </a:r>
          </a:p>
          <a:p>
            <a:pPr marL="480140" lvl="1" indent="0">
              <a:buNone/>
            </a:pPr>
            <a:r>
              <a:rPr lang="fr-FR" dirty="0" err="1">
                <a:latin typeface="Courier New"/>
                <a:cs typeface="Courier New"/>
              </a:rPr>
              <a:t>Array</a:t>
            </a:r>
            <a:r>
              <a:rPr lang="fr-FR" dirty="0">
                <a:latin typeface="Courier New"/>
                <a:cs typeface="Courier New"/>
              </a:rPr>
              <a:t>('</a:t>
            </a:r>
            <a:r>
              <a:rPr lang="fr-FR" dirty="0" err="1">
                <a:latin typeface="Courier New"/>
                <a:cs typeface="Courier New"/>
              </a:rPr>
              <a:t>cradle</a:t>
            </a:r>
            <a:r>
              <a:rPr lang="fr-FR" dirty="0">
                <a:latin typeface="Courier New"/>
                <a:cs typeface="Courier New"/>
              </a:rPr>
              <a:t>', 9)</a:t>
            </a:r>
            <a:endParaRPr lang="en-US" dirty="0">
              <a:latin typeface="Courier New"/>
              <a:cs typeface="Courier New"/>
            </a:endParaRPr>
          </a:p>
          <a:p>
            <a:pPr marL="0" indent="0">
              <a:buNone/>
            </a:pPr>
            <a:endParaRPr lang="en-US" dirty="0"/>
          </a:p>
        </p:txBody>
      </p:sp>
      <p:sp>
        <p:nvSpPr>
          <p:cNvPr id="4" name="TextBox 3"/>
          <p:cNvSpPr txBox="1"/>
          <p:nvPr/>
        </p:nvSpPr>
        <p:spPr>
          <a:xfrm>
            <a:off x="2202873" y="5215086"/>
            <a:ext cx="10141527" cy="967247"/>
          </a:xfrm>
          <a:prstGeom prst="rect">
            <a:avLst/>
          </a:prstGeom>
          <a:solidFill>
            <a:schemeClr val="accent1"/>
          </a:solidFill>
        </p:spPr>
        <p:txBody>
          <a:bodyPr vert="horz" wrap="none" lIns="109746" tIns="109746" rIns="109746" bIns="109746" rtlCol="0" anchor="ctr" anchorCtr="0">
            <a:noAutofit/>
          </a:bodyPr>
          <a:lstStyle/>
          <a:p>
            <a:pPr algn="ctr"/>
            <a:r>
              <a:rPr lang="en-US" b="1" dirty="0">
                <a:solidFill>
                  <a:schemeClr val="tx2"/>
                </a:solidFill>
                <a:latin typeface="Arial"/>
              </a:rPr>
              <a:t>('A', 1) is not returned because it does not exist in the source RDD</a:t>
            </a:r>
          </a:p>
        </p:txBody>
      </p:sp>
    </p:spTree>
    <p:extLst>
      <p:ext uri="{BB962C8B-B14F-4D97-AF65-F5344CB8AC3E}">
        <p14:creationId xmlns:p14="http://schemas.microsoft.com/office/powerpoint/2010/main" val="3583859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 Joins</a:t>
            </a:r>
          </a:p>
        </p:txBody>
      </p:sp>
      <p:sp>
        <p:nvSpPr>
          <p:cNvPr id="3" name="Content Placeholder 2"/>
          <p:cNvSpPr>
            <a:spLocks noGrp="1"/>
          </p:cNvSpPr>
          <p:nvPr>
            <p:ph idx="1"/>
          </p:nvPr>
        </p:nvSpPr>
        <p:spPr>
          <a:xfrm>
            <a:off x="841494" y="1752600"/>
            <a:ext cx="13167360" cy="3693319"/>
          </a:xfrm>
        </p:spPr>
        <p:txBody>
          <a:bodyPr>
            <a:normAutofit fontScale="92500" lnSpcReduction="10000"/>
          </a:bodyPr>
          <a:lstStyle/>
          <a:p>
            <a:r>
              <a:rPr lang="en-US" dirty="0"/>
              <a:t>All joins types are supported: inner ("</a:t>
            </a:r>
            <a:r>
              <a:rPr lang="en-US" dirty="0">
                <a:latin typeface="Courier New" panose="02070309020205020404" pitchFamily="49" charset="0"/>
                <a:cs typeface="Courier New" panose="02070309020205020404" pitchFamily="49" charset="0"/>
              </a:rPr>
              <a:t>join</a:t>
            </a:r>
            <a:r>
              <a:rPr lang="en-US" dirty="0"/>
              <a:t>"), full outer, left outer, right outer</a:t>
            </a:r>
          </a:p>
          <a:p>
            <a:pPr marL="480140" lvl="1" indent="0">
              <a:buNone/>
            </a:pPr>
            <a:endParaRPr lang="en-US" dirty="0">
              <a:latin typeface="Courier New"/>
              <a:cs typeface="Courier New"/>
            </a:endParaRPr>
          </a:p>
          <a:p>
            <a:pPr marL="480140" lvl="1" indent="0">
              <a:buNone/>
            </a:pPr>
            <a:r>
              <a:rPr lang="en-US" dirty="0" err="1">
                <a:latin typeface="Courier New"/>
                <a:cs typeface="Courier New"/>
              </a:rPr>
              <a:t>val</a:t>
            </a:r>
            <a:r>
              <a:rPr lang="en-US" dirty="0">
                <a:latin typeface="Courier New"/>
                <a:cs typeface="Courier New"/>
              </a:rPr>
              <a:t> </a:t>
            </a:r>
            <a:r>
              <a:rPr lang="en-US" dirty="0" err="1">
                <a:latin typeface="Courier New"/>
                <a:cs typeface="Courier New"/>
              </a:rPr>
              <a:t>zipWIRdd</a:t>
            </a:r>
            <a:r>
              <a:rPr lang="en-US" dirty="0">
                <a:latin typeface="Courier New"/>
                <a:cs typeface="Courier New"/>
              </a:rPr>
              <a:t> </a:t>
            </a:r>
            <a:r>
              <a:rPr lang="tr-TR" dirty="0">
                <a:latin typeface="Courier New"/>
                <a:cs typeface="Courier New"/>
              </a:rPr>
              <a:t>= sc.parallelize(</a:t>
            </a:r>
            <a:r>
              <a:rPr lang="en-IN" dirty="0">
                <a:latin typeface="Courier New"/>
                <a:cs typeface="Courier New"/>
              </a:rPr>
              <a:t>Array(</a:t>
            </a:r>
            <a:r>
              <a:rPr lang="tr-TR" dirty="0">
                <a:latin typeface="Courier New"/>
                <a:cs typeface="Courier New"/>
              </a:rPr>
              <a:t>(</a:t>
            </a:r>
            <a:r>
              <a:rPr lang="en-US" dirty="0">
                <a:latin typeface="Courier New"/>
                <a:cs typeface="Courier New"/>
              </a:rPr>
              <a:t>"cat"</a:t>
            </a:r>
            <a:r>
              <a:rPr lang="tr-TR" dirty="0">
                <a:latin typeface="Courier New"/>
                <a:cs typeface="Courier New"/>
              </a:rPr>
              <a:t>, </a:t>
            </a:r>
            <a:r>
              <a:rPr lang="en-US" dirty="0">
                <a:latin typeface="Courier New"/>
                <a:cs typeface="Courier New"/>
              </a:rPr>
              <a:t>0</a:t>
            </a:r>
            <a:r>
              <a:rPr lang="tr-TR" dirty="0">
                <a:latin typeface="Courier New"/>
                <a:cs typeface="Courier New"/>
              </a:rPr>
              <a:t>), (</a:t>
            </a:r>
            <a:r>
              <a:rPr lang="en-US" dirty="0">
                <a:latin typeface="Courier New"/>
                <a:cs typeface="Courier New"/>
              </a:rPr>
              <a:t>"A"</a:t>
            </a:r>
            <a:r>
              <a:rPr lang="tr-TR" dirty="0">
                <a:latin typeface="Courier New"/>
                <a:cs typeface="Courier New"/>
              </a:rPr>
              <a:t>, </a:t>
            </a:r>
            <a:r>
              <a:rPr lang="en-US" dirty="0">
                <a:latin typeface="Courier New"/>
                <a:cs typeface="Courier New"/>
              </a:rPr>
              <a:t>1</a:t>
            </a:r>
            <a:r>
              <a:rPr lang="tr-TR" dirty="0">
                <a:latin typeface="Courier New"/>
                <a:cs typeface="Courier New"/>
              </a:rPr>
              <a:t>), (</a:t>
            </a:r>
            <a:r>
              <a:rPr lang="en-US" dirty="0">
                <a:latin typeface="Courier New"/>
                <a:cs typeface="Courier New"/>
              </a:rPr>
              <a:t>"spoon"</a:t>
            </a:r>
            <a:r>
              <a:rPr lang="tr-TR" dirty="0">
                <a:latin typeface="Courier New"/>
                <a:cs typeface="Courier New"/>
              </a:rPr>
              <a:t>, </a:t>
            </a:r>
            <a:r>
              <a:rPr lang="en-US" dirty="0">
                <a:latin typeface="Courier New"/>
                <a:cs typeface="Courier New"/>
              </a:rPr>
              <a:t>2</a:t>
            </a:r>
            <a:r>
              <a:rPr lang="tr-TR" dirty="0">
                <a:latin typeface="Courier New"/>
                <a:cs typeface="Courier New"/>
              </a:rPr>
              <a:t>)</a:t>
            </a:r>
            <a:r>
              <a:rPr lang="en-IN" dirty="0">
                <a:latin typeface="Courier New"/>
                <a:cs typeface="Courier New"/>
              </a:rPr>
              <a:t>)</a:t>
            </a:r>
            <a:r>
              <a:rPr lang="tr-TR" dirty="0">
                <a:latin typeface="Courier New"/>
                <a:cs typeface="Courier New"/>
              </a:rPr>
              <a:t>)</a:t>
            </a:r>
          </a:p>
          <a:p>
            <a:pPr marL="480140" lvl="1" indent="0">
              <a:buNone/>
            </a:pPr>
            <a:r>
              <a:rPr lang="fr-FR" dirty="0">
                <a:latin typeface="Courier New"/>
                <a:cs typeface="Courier New"/>
              </a:rPr>
              <a:t>val </a:t>
            </a:r>
            <a:r>
              <a:rPr lang="fr-FR" dirty="0" err="1">
                <a:latin typeface="Courier New"/>
                <a:cs typeface="Courier New"/>
              </a:rPr>
              <a:t>rddSong</a:t>
            </a:r>
            <a:r>
              <a:rPr lang="fr-FR" dirty="0">
                <a:latin typeface="Courier New"/>
                <a:cs typeface="Courier New"/>
              </a:rPr>
              <a:t> = </a:t>
            </a:r>
            <a:r>
              <a:rPr lang="fr-FR" dirty="0" err="1">
                <a:latin typeface="Courier New"/>
                <a:cs typeface="Courier New"/>
              </a:rPr>
              <a:t>sc.parallelize</a:t>
            </a:r>
            <a:r>
              <a:rPr lang="fr-FR" dirty="0">
                <a:latin typeface="Courier New"/>
                <a:cs typeface="Courier New"/>
              </a:rPr>
              <a:t>(</a:t>
            </a:r>
            <a:r>
              <a:rPr lang="fr-FR" dirty="0" err="1">
                <a:latin typeface="Courier New"/>
                <a:cs typeface="Courier New"/>
              </a:rPr>
              <a:t>Array</a:t>
            </a:r>
            <a:r>
              <a:rPr lang="fr-FR" dirty="0">
                <a:latin typeface="Courier New"/>
                <a:cs typeface="Courier New"/>
              </a:rPr>
              <a:t>(("cat", 7), ("</a:t>
            </a:r>
            <a:r>
              <a:rPr lang="fr-FR" dirty="0" err="1">
                <a:latin typeface="Courier New"/>
                <a:cs typeface="Courier New"/>
              </a:rPr>
              <a:t>cradle</a:t>
            </a:r>
            <a:r>
              <a:rPr lang="fr-FR" dirty="0">
                <a:latin typeface="Courier New"/>
                <a:cs typeface="Courier New"/>
              </a:rPr>
              <a:t>", 9), ("</a:t>
            </a:r>
            <a:r>
              <a:rPr lang="fr-FR" dirty="0" err="1">
                <a:latin typeface="Courier New"/>
                <a:cs typeface="Courier New"/>
              </a:rPr>
              <a:t>spoon</a:t>
            </a:r>
            <a:r>
              <a:rPr lang="fr-FR" dirty="0">
                <a:latin typeface="Courier New"/>
                <a:cs typeface="Courier New"/>
              </a:rPr>
              <a:t>", 4)))</a:t>
            </a:r>
            <a:endParaRPr lang="en-US" sz="2400" dirty="0">
              <a:latin typeface="Courier New"/>
              <a:cs typeface="Courier New"/>
            </a:endParaRPr>
          </a:p>
          <a:p>
            <a:pPr marL="0" indent="0">
              <a:buNone/>
            </a:pP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rddSong.leftOuterJoin</a:t>
            </a:r>
            <a:r>
              <a:rPr lang="en-US" sz="2400" dirty="0">
                <a:latin typeface="Courier New"/>
                <a:cs typeface="Courier New"/>
              </a:rPr>
              <a:t>(</a:t>
            </a:r>
            <a:r>
              <a:rPr lang="en-US" sz="2400" dirty="0" err="1">
                <a:latin typeface="Courier New"/>
                <a:cs typeface="Courier New"/>
              </a:rPr>
              <a:t>zipWIRdd</a:t>
            </a:r>
            <a:r>
              <a:rPr lang="en-US" sz="2400" dirty="0">
                <a:latin typeface="Courier New"/>
                <a:cs typeface="Courier New"/>
              </a:rPr>
              <a:t>).collect()</a:t>
            </a:r>
          </a:p>
          <a:p>
            <a:pPr marL="0" indent="0">
              <a:buNone/>
            </a:pPr>
            <a:r>
              <a:rPr lang="en-US" sz="2400" dirty="0">
                <a:latin typeface="Courier New"/>
                <a:cs typeface="Courier New"/>
              </a:rPr>
              <a:t>	</a:t>
            </a:r>
            <a:r>
              <a:rPr lang="en-IN" sz="2400" dirty="0">
                <a:latin typeface="Courier New"/>
                <a:cs typeface="Courier New"/>
              </a:rPr>
              <a:t> res33: Array[(String, (</a:t>
            </a:r>
            <a:r>
              <a:rPr lang="en-IN" sz="2400" dirty="0" err="1">
                <a:latin typeface="Courier New"/>
                <a:cs typeface="Courier New"/>
              </a:rPr>
              <a:t>Int</a:t>
            </a:r>
            <a:r>
              <a:rPr lang="en-IN" sz="2400" dirty="0">
                <a:latin typeface="Courier New"/>
                <a:cs typeface="Courier New"/>
              </a:rPr>
              <a:t>, Option[</a:t>
            </a:r>
            <a:r>
              <a:rPr lang="en-IN" sz="2400" dirty="0" err="1">
                <a:latin typeface="Courier New"/>
                <a:cs typeface="Courier New"/>
              </a:rPr>
              <a:t>Int</a:t>
            </a:r>
            <a:r>
              <a:rPr lang="en-IN" sz="2400" dirty="0">
                <a:latin typeface="Courier New"/>
                <a:cs typeface="Courier New"/>
              </a:rPr>
              <a:t>]))] = Array((spoon,(4,Some(2))), (cat,(7,Some(0))), (cradle,(9,None)))</a:t>
            </a:r>
            <a:endParaRPr lang="en-US" sz="2400" dirty="0">
              <a:latin typeface="Courier New"/>
              <a:cs typeface="Courier New"/>
            </a:endParaRPr>
          </a:p>
        </p:txBody>
      </p:sp>
    </p:spTree>
    <p:extLst>
      <p:ext uri="{BB962C8B-B14F-4D97-AF65-F5344CB8AC3E}">
        <p14:creationId xmlns:p14="http://schemas.microsoft.com/office/powerpoint/2010/main" val="2119840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Functions: Spark Documentation</a:t>
            </a:r>
          </a:p>
        </p:txBody>
      </p:sp>
      <p:sp>
        <p:nvSpPr>
          <p:cNvPr id="3" name="Content Placeholder 2"/>
          <p:cNvSpPr>
            <a:spLocks noGrp="1"/>
          </p:cNvSpPr>
          <p:nvPr>
            <p:ph idx="1"/>
          </p:nvPr>
        </p:nvSpPr>
        <p:spPr>
          <a:xfrm>
            <a:off x="841494" y="1752600"/>
            <a:ext cx="13167360" cy="2212913"/>
          </a:xfrm>
        </p:spPr>
        <p:txBody>
          <a:bodyPr>
            <a:normAutofit fontScale="92500" lnSpcReduction="20000"/>
          </a:bodyPr>
          <a:lstStyle/>
          <a:p>
            <a:r>
              <a:rPr lang="en-US" dirty="0">
                <a:latin typeface="Courier New"/>
                <a:cs typeface="Courier New"/>
              </a:rPr>
              <a:t>http://spark.apache.org/docs/&lt;version&gt;/api/</a:t>
            </a:r>
            <a:br>
              <a:rPr lang="en-US" dirty="0">
                <a:latin typeface="Courier New"/>
                <a:cs typeface="Courier New"/>
              </a:rPr>
            </a:br>
            <a:endParaRPr lang="en-US" dirty="0">
              <a:latin typeface="Courier New"/>
              <a:cs typeface="Courier New"/>
            </a:endParaRPr>
          </a:p>
          <a:p>
            <a:r>
              <a:rPr lang="en-US" dirty="0"/>
              <a:t>Version options</a:t>
            </a:r>
          </a:p>
          <a:p>
            <a:pPr lvl="1"/>
            <a:r>
              <a:rPr lang="en-US" dirty="0"/>
              <a:t>Official version number, such as "1.4.0" or "1.6.1"</a:t>
            </a:r>
          </a:p>
          <a:p>
            <a:pPr lvl="1"/>
            <a:r>
              <a:rPr lang="en-US" dirty="0"/>
              <a:t>"latest" for the newest release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809" y="3965513"/>
            <a:ext cx="5859202" cy="3717004"/>
          </a:xfrm>
          <a:prstGeom prst="rect">
            <a:avLst/>
          </a:prstGeom>
          <a:ln>
            <a:solidFill>
              <a:schemeClr val="tx1"/>
            </a:solidFill>
          </a:ln>
        </p:spPr>
      </p:pic>
    </p:spTree>
    <p:extLst>
      <p:ext uri="{BB962C8B-B14F-4D97-AF65-F5344CB8AC3E}">
        <p14:creationId xmlns:p14="http://schemas.microsoft.com/office/powerpoint/2010/main" val="275014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Management and Operations Frameworks</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1304386156"/>
              </p:ext>
            </p:extLst>
          </p:nvPr>
        </p:nvGraphicFramePr>
        <p:xfrm>
          <a:off x="321282" y="2090402"/>
          <a:ext cx="13166981" cy="1895856"/>
        </p:xfrm>
        <a:graphic>
          <a:graphicData uri="http://schemas.openxmlformats.org/drawingml/2006/table">
            <a:tbl>
              <a:tblPr firstRow="1" bandRow="1">
                <a:tableStyleId>{5C22544A-7EE6-4342-B048-85BDC9FD1C3A}</a:tableStyleId>
              </a:tblPr>
              <a:tblGrid>
                <a:gridCol w="3254612">
                  <a:extLst>
                    <a:ext uri="{9D8B030D-6E8A-4147-A177-3AD203B41FA5}">
                      <a16:colId xmlns:a16="http://schemas.microsoft.com/office/drawing/2014/main" val="20000"/>
                    </a:ext>
                  </a:extLst>
                </a:gridCol>
                <a:gridCol w="9912369">
                  <a:extLst>
                    <a:ext uri="{9D8B030D-6E8A-4147-A177-3AD203B41FA5}">
                      <a16:colId xmlns:a16="http://schemas.microsoft.com/office/drawing/2014/main" val="20001"/>
                    </a:ext>
                  </a:extLst>
                </a:gridCol>
              </a:tblGrid>
              <a:tr h="504749">
                <a:tc>
                  <a:txBody>
                    <a:bodyPr/>
                    <a:lstStyle/>
                    <a:p>
                      <a:r>
                        <a:rPr lang="en-US" sz="2600" dirty="0"/>
                        <a:t>Framework</a:t>
                      </a:r>
                    </a:p>
                  </a:txBody>
                  <a:tcPr marL="109757" marR="109757" marT="54864" marB="54864"/>
                </a:tc>
                <a:tc>
                  <a:txBody>
                    <a:bodyPr/>
                    <a:lstStyle/>
                    <a:p>
                      <a:r>
                        <a:rPr lang="en-US" sz="2600" dirty="0"/>
                        <a:t>Description</a:t>
                      </a:r>
                    </a:p>
                  </a:txBody>
                  <a:tcPr marL="109757" marR="109757" marT="54864" marB="54864"/>
                </a:tc>
                <a:extLst>
                  <a:ext uri="{0D108BD9-81ED-4DB2-BD59-A6C34878D82A}">
                    <a16:rowId xmlns:a16="http://schemas.microsoft.com/office/drawing/2014/main" val="10000"/>
                  </a:ext>
                </a:extLst>
              </a:tr>
              <a:tr h="694944">
                <a:tc>
                  <a:txBody>
                    <a:bodyPr/>
                    <a:lstStyle/>
                    <a:p>
                      <a:r>
                        <a:rPr lang="en-US" sz="1900" dirty="0"/>
                        <a:t>Hadoop Distributed File System (HDFS)</a:t>
                      </a:r>
                    </a:p>
                  </a:txBody>
                  <a:tcPr marL="109757" marR="109757" marT="54864" marB="54864"/>
                </a:tc>
                <a:tc>
                  <a:txBody>
                    <a:bodyPr/>
                    <a:lstStyle/>
                    <a:p>
                      <a:r>
                        <a:rPr lang="en-US" sz="1900" dirty="0"/>
                        <a:t>A Java-based,</a:t>
                      </a:r>
                      <a:r>
                        <a:rPr lang="en-US" sz="1900" baseline="0" dirty="0"/>
                        <a:t> </a:t>
                      </a:r>
                      <a:r>
                        <a:rPr lang="en-US" sz="1900" dirty="0"/>
                        <a:t>distributed file system that provides scalable, reliable, high-throughput access to application</a:t>
                      </a:r>
                      <a:r>
                        <a:rPr lang="en-US" sz="1900" baseline="0" dirty="0"/>
                        <a:t> data stored across commodity servers</a:t>
                      </a:r>
                      <a:endParaRPr lang="en-US" sz="1900" dirty="0"/>
                    </a:p>
                  </a:txBody>
                  <a:tcPr marL="109757" marR="109757" marT="54864" marB="54864"/>
                </a:tc>
                <a:extLst>
                  <a:ext uri="{0D108BD9-81ED-4DB2-BD59-A6C34878D82A}">
                    <a16:rowId xmlns:a16="http://schemas.microsoft.com/office/drawing/2014/main" val="10001"/>
                  </a:ext>
                </a:extLst>
              </a:tr>
              <a:tr h="694944">
                <a:tc>
                  <a:txBody>
                    <a:bodyPr/>
                    <a:lstStyle/>
                    <a:p>
                      <a:r>
                        <a:rPr lang="en-US" sz="1900" dirty="0"/>
                        <a:t>Yet Another Resource Negotiator (YARN)</a:t>
                      </a:r>
                    </a:p>
                  </a:txBody>
                  <a:tcPr marL="109757" marR="109757" marT="54864" marB="54864"/>
                </a:tc>
                <a:tc>
                  <a:txBody>
                    <a:bodyPr/>
                    <a:lstStyle/>
                    <a:p>
                      <a:r>
                        <a:rPr lang="en-US" sz="1900" dirty="0"/>
                        <a:t>A framework for cluster</a:t>
                      </a:r>
                      <a:r>
                        <a:rPr lang="en-US" sz="1900" baseline="0" dirty="0"/>
                        <a:t> resource management and job scheduling</a:t>
                      </a:r>
                      <a:endParaRPr lang="en-US" sz="1900" dirty="0"/>
                    </a:p>
                  </a:txBody>
                  <a:tcPr marL="109757" marR="109757" marT="54864" marB="54864"/>
                </a:tc>
                <a:extLst>
                  <a:ext uri="{0D108BD9-81ED-4DB2-BD59-A6C34878D82A}">
                    <a16:rowId xmlns:a16="http://schemas.microsoft.com/office/drawing/2014/main" val="10002"/>
                  </a:ext>
                </a:extLst>
              </a:tr>
            </a:tbl>
          </a:graphicData>
        </a:graphic>
      </p:graphicFrame>
      <p:graphicFrame>
        <p:nvGraphicFramePr>
          <p:cNvPr id="7" name="Content Placeholder 5"/>
          <p:cNvGraphicFramePr>
            <a:graphicFrameLocks/>
          </p:cNvGraphicFramePr>
          <p:nvPr>
            <p:extLst>
              <p:ext uri="{D42A27DB-BD31-4B8C-83A1-F6EECF244321}">
                <p14:modId xmlns:p14="http://schemas.microsoft.com/office/powerpoint/2010/main" val="1034076515"/>
              </p:ext>
            </p:extLst>
          </p:nvPr>
        </p:nvGraphicFramePr>
        <p:xfrm>
          <a:off x="312191" y="4042396"/>
          <a:ext cx="13166980" cy="2286000"/>
        </p:xfrm>
        <a:graphic>
          <a:graphicData uri="http://schemas.openxmlformats.org/drawingml/2006/table">
            <a:tbl>
              <a:tblPr firstRow="1" bandRow="1">
                <a:tableStyleId>{5C22544A-7EE6-4342-B048-85BDC9FD1C3A}</a:tableStyleId>
              </a:tblPr>
              <a:tblGrid>
                <a:gridCol w="2486745">
                  <a:extLst>
                    <a:ext uri="{9D8B030D-6E8A-4147-A177-3AD203B41FA5}">
                      <a16:colId xmlns:a16="http://schemas.microsoft.com/office/drawing/2014/main" val="20000"/>
                    </a:ext>
                  </a:extLst>
                </a:gridCol>
                <a:gridCol w="10680235">
                  <a:extLst>
                    <a:ext uri="{9D8B030D-6E8A-4147-A177-3AD203B41FA5}">
                      <a16:colId xmlns:a16="http://schemas.microsoft.com/office/drawing/2014/main" val="20001"/>
                    </a:ext>
                  </a:extLst>
                </a:gridCol>
              </a:tblGrid>
              <a:tr h="504749">
                <a:tc>
                  <a:txBody>
                    <a:bodyPr/>
                    <a:lstStyle/>
                    <a:p>
                      <a:r>
                        <a:rPr lang="en-US" sz="2600" dirty="0"/>
                        <a:t>Framework</a:t>
                      </a:r>
                    </a:p>
                  </a:txBody>
                  <a:tcPr marL="109757" marR="109757" marT="54864" marB="54864"/>
                </a:tc>
                <a:tc>
                  <a:txBody>
                    <a:bodyPr/>
                    <a:lstStyle/>
                    <a:p>
                      <a:r>
                        <a:rPr lang="en-US" sz="2600" dirty="0"/>
                        <a:t>Description</a:t>
                      </a:r>
                    </a:p>
                  </a:txBody>
                  <a:tcPr marL="109757" marR="109757" marT="54864" marB="54864"/>
                </a:tc>
                <a:extLst>
                  <a:ext uri="{0D108BD9-81ED-4DB2-BD59-A6C34878D82A}">
                    <a16:rowId xmlns:a16="http://schemas.microsoft.com/office/drawing/2014/main" val="10000"/>
                  </a:ext>
                </a:extLst>
              </a:tr>
              <a:tr h="445008">
                <a:tc>
                  <a:txBody>
                    <a:bodyPr/>
                    <a:lstStyle/>
                    <a:p>
                      <a:r>
                        <a:rPr lang="en-US" sz="1900" dirty="0"/>
                        <a:t>Ambari</a:t>
                      </a:r>
                    </a:p>
                  </a:txBody>
                  <a:tcPr marL="109757" marR="109757" marT="54864" marB="54864"/>
                </a:tc>
                <a:tc>
                  <a:txBody>
                    <a:bodyPr/>
                    <a:lstStyle/>
                    <a:p>
                      <a:r>
                        <a:rPr lang="en-US" sz="1900" dirty="0"/>
                        <a:t>A Web-based framework</a:t>
                      </a:r>
                      <a:r>
                        <a:rPr lang="en-US" sz="1900" baseline="0" dirty="0"/>
                        <a:t> for provisioning, managing, and monitoring Hadoop clusters</a:t>
                      </a:r>
                      <a:endParaRPr lang="en-US" sz="1900" dirty="0"/>
                    </a:p>
                  </a:txBody>
                  <a:tcPr marL="109757" marR="109757" marT="54864" marB="54864"/>
                </a:tc>
                <a:extLst>
                  <a:ext uri="{0D108BD9-81ED-4DB2-BD59-A6C34878D82A}">
                    <a16:rowId xmlns:a16="http://schemas.microsoft.com/office/drawing/2014/main" val="10001"/>
                  </a:ext>
                </a:extLst>
              </a:tr>
              <a:tr h="445008">
                <a:tc>
                  <a:txBody>
                    <a:bodyPr/>
                    <a:lstStyle/>
                    <a:p>
                      <a:r>
                        <a:rPr lang="en-US" sz="1900" dirty="0"/>
                        <a:t>ZooKeeper</a:t>
                      </a:r>
                    </a:p>
                  </a:txBody>
                  <a:tcPr marL="109757" marR="109757" marT="54864" marB="54864"/>
                </a:tc>
                <a:tc>
                  <a:txBody>
                    <a:bodyPr/>
                    <a:lstStyle/>
                    <a:p>
                      <a:r>
                        <a:rPr lang="en-US" sz="1900" dirty="0"/>
                        <a:t>A high-performance</a:t>
                      </a:r>
                      <a:r>
                        <a:rPr lang="en-US" sz="1900" baseline="0" dirty="0"/>
                        <a:t> coordination service for distributed applications</a:t>
                      </a:r>
                      <a:endParaRPr lang="en-US" sz="1900" dirty="0"/>
                    </a:p>
                  </a:txBody>
                  <a:tcPr marL="109757" marR="109757" marT="54864" marB="54864"/>
                </a:tc>
                <a:extLst>
                  <a:ext uri="{0D108BD9-81ED-4DB2-BD59-A6C34878D82A}">
                    <a16:rowId xmlns:a16="http://schemas.microsoft.com/office/drawing/2014/main" val="10002"/>
                  </a:ext>
                </a:extLst>
              </a:tr>
              <a:tr h="445008">
                <a:tc>
                  <a:txBody>
                    <a:bodyPr/>
                    <a:lstStyle/>
                    <a:p>
                      <a:r>
                        <a:rPr lang="en-US" sz="1900" dirty="0"/>
                        <a:t>Cloudbreak</a:t>
                      </a:r>
                    </a:p>
                  </a:txBody>
                  <a:tcPr marL="109757" marR="109757" marT="54864" marB="54864"/>
                </a:tc>
                <a:tc>
                  <a:txBody>
                    <a:bodyPr/>
                    <a:lstStyle/>
                    <a:p>
                      <a:r>
                        <a:rPr lang="en-US" sz="1900" dirty="0"/>
                        <a:t>A tool for provisioning and managing Hadoop clusters in the cloud</a:t>
                      </a:r>
                    </a:p>
                  </a:txBody>
                  <a:tcPr marL="109757" marR="109757" marT="54864" marB="54864"/>
                </a:tc>
                <a:extLst>
                  <a:ext uri="{0D108BD9-81ED-4DB2-BD59-A6C34878D82A}">
                    <a16:rowId xmlns:a16="http://schemas.microsoft.com/office/drawing/2014/main" val="10003"/>
                  </a:ext>
                </a:extLst>
              </a:tr>
              <a:tr h="445008">
                <a:tc>
                  <a:txBody>
                    <a:bodyPr/>
                    <a:lstStyle/>
                    <a:p>
                      <a:r>
                        <a:rPr lang="en-US" sz="1900" dirty="0"/>
                        <a:t>Oozie</a:t>
                      </a:r>
                    </a:p>
                  </a:txBody>
                  <a:tcPr marL="109757" marR="109757" marT="54864" marB="54864"/>
                </a:tc>
                <a:tc>
                  <a:txBody>
                    <a:bodyPr/>
                    <a:lstStyle/>
                    <a:p>
                      <a:r>
                        <a:rPr lang="en-US" sz="1900" dirty="0"/>
                        <a:t>A server-based workflow engine</a:t>
                      </a:r>
                      <a:r>
                        <a:rPr lang="en-US" sz="1900" baseline="0" dirty="0"/>
                        <a:t> used to execute Hadoop jobs</a:t>
                      </a:r>
                      <a:endParaRPr lang="en-US" sz="1900" dirty="0"/>
                    </a:p>
                  </a:txBody>
                  <a:tcPr marL="109757" marR="109757" marT="54864" marB="54864"/>
                </a:tc>
                <a:extLst>
                  <a:ext uri="{0D108BD9-81ED-4DB2-BD59-A6C34878D82A}">
                    <a16:rowId xmlns:a16="http://schemas.microsoft.com/office/drawing/2014/main" val="10004"/>
                  </a:ext>
                </a:extLst>
              </a:tr>
            </a:tbl>
          </a:graphicData>
        </a:graphic>
      </p:graphicFrame>
      <p:sp>
        <p:nvSpPr>
          <p:cNvPr id="5" name="TextBox 4"/>
          <p:cNvSpPr txBox="1"/>
          <p:nvPr/>
        </p:nvSpPr>
        <p:spPr>
          <a:xfrm>
            <a:off x="4053097" y="6588198"/>
            <a:ext cx="6377148" cy="1180640"/>
          </a:xfrm>
          <a:prstGeom prst="rect">
            <a:avLst/>
          </a:prstGeom>
          <a:ln>
            <a:solidFill>
              <a:srgbClr val="FF0000"/>
            </a:solidFill>
          </a:ln>
        </p:spPr>
        <p:txBody>
          <a:bodyPr vert="horz" wrap="square" lIns="109746" tIns="109746" rIns="109746" bIns="109746" rtlCol="0" anchor="ctr" anchorCtr="1">
            <a:noAutofit/>
          </a:bodyPr>
          <a:lstStyle/>
          <a:p>
            <a:r>
              <a:rPr lang="en-US" dirty="0">
                <a:solidFill>
                  <a:srgbClr val="FF0000"/>
                </a:solidFill>
              </a:rPr>
              <a:t>These brief descriptions are provided for quick convenience. More detailed descriptions are available online</a:t>
            </a:r>
          </a:p>
        </p:txBody>
      </p:sp>
    </p:spTree>
    <p:extLst>
      <p:ext uri="{BB962C8B-B14F-4D97-AF65-F5344CB8AC3E}">
        <p14:creationId xmlns:p14="http://schemas.microsoft.com/office/powerpoint/2010/main" val="388687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91723"/>
            <a:ext cx="9507047" cy="1576585"/>
          </a:xfrm>
        </p:spPr>
        <p:txBody>
          <a:bodyPr/>
          <a:lstStyle/>
          <a:p>
            <a:r>
              <a:rPr lang="en-US" dirty="0"/>
              <a:t>Lab: Create and Manipulate Pair RDDs</a:t>
            </a:r>
          </a:p>
        </p:txBody>
      </p:sp>
    </p:spTree>
    <p:extLst>
      <p:ext uri="{BB962C8B-B14F-4D97-AF65-F5344CB8AC3E}">
        <p14:creationId xmlns:p14="http://schemas.microsoft.com/office/powerpoint/2010/main" val="303405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381224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1862409" y="1619042"/>
            <a:ext cx="10969625" cy="4957762"/>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514350" indent="-514350">
              <a:buFont typeface="+mj-lt"/>
              <a:buAutoNum type="arabicPeriod"/>
            </a:pPr>
            <a:r>
              <a:rPr lang="en-US" dirty="0">
                <a:latin typeface="Arial"/>
                <a:cs typeface="Arial"/>
              </a:rPr>
              <a:t>An RDD that contains elements made up of key-value pairs is sometimes referred to as a _________________.</a:t>
            </a:r>
          </a:p>
          <a:p>
            <a:pPr marL="514350" indent="-514350">
              <a:buFont typeface="+mj-lt"/>
              <a:buAutoNum type="arabicPeriod"/>
            </a:pPr>
            <a:r>
              <a:rPr lang="en-US" dirty="0">
                <a:latin typeface="Arial"/>
                <a:cs typeface="Arial"/>
              </a:rPr>
              <a:t>Name two functions that can be used to create a Pair RDD.</a:t>
            </a:r>
          </a:p>
          <a:p>
            <a:pPr marL="514350" indent="-514350">
              <a:buFont typeface="+mj-lt"/>
              <a:buAutoNum type="arabicPeriod"/>
            </a:pPr>
            <a:r>
              <a:rPr lang="en-US" dirty="0">
                <a:latin typeface="Arial"/>
                <a:cs typeface="Arial"/>
              </a:rPr>
              <a:t>True or False: A key can have a value that is actually a list of many values.</a:t>
            </a:r>
          </a:p>
          <a:p>
            <a:pPr marL="514350" indent="-514350">
              <a:buFont typeface="+mj-lt"/>
              <a:buAutoNum type="arabicPeriod"/>
            </a:pPr>
            <a:r>
              <a:rPr lang="en-US" dirty="0">
                <a:latin typeface="Arial"/>
                <a:cs typeface="Arial"/>
              </a:rPr>
              <a:t>Since </a:t>
            </a:r>
            <a:r>
              <a:rPr lang="en-US" dirty="0" err="1">
                <a:latin typeface="Courier New" panose="02070309020205020404" pitchFamily="49" charset="0"/>
                <a:cs typeface="Courier New" panose="02070309020205020404" pitchFamily="49" charset="0"/>
              </a:rPr>
              <a:t>sortByKey</a:t>
            </a:r>
            <a:r>
              <a:rPr lang="en-US" dirty="0">
                <a:latin typeface="Courier New" panose="02070309020205020404" pitchFamily="49" charset="0"/>
                <a:cs typeface="Courier New" panose="02070309020205020404" pitchFamily="49" charset="0"/>
              </a:rPr>
              <a:t>()</a:t>
            </a:r>
            <a:r>
              <a:rPr lang="en-US" dirty="0">
                <a:latin typeface="Arial"/>
                <a:cs typeface="Arial"/>
              </a:rPr>
              <a:t> only sorts by key, and there is no equivalent function to sort by values, how could you go about getting your Pair RDD sorted alphanumerically by value?</a:t>
            </a:r>
          </a:p>
          <a:p>
            <a:pPr marL="514350" indent="-514350">
              <a:buFont typeface="+mj-lt"/>
              <a:buAutoNum type="arabicPeriod"/>
            </a:pPr>
            <a:r>
              <a:rPr lang="en-US" dirty="0">
                <a:latin typeface="Arial"/>
                <a:cs typeface="Arial"/>
              </a:rPr>
              <a:t>You determine either </a:t>
            </a:r>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 </a:t>
            </a:r>
            <a:r>
              <a:rPr lang="en-US" dirty="0">
                <a:latin typeface="Arial"/>
                <a:cs typeface="Arial"/>
              </a:rPr>
              <a:t>or </a:t>
            </a:r>
            <a:r>
              <a:rPr lang="en-US" dirty="0" err="1">
                <a:latin typeface="Courier New" panose="02070309020205020404" pitchFamily="49" charset="0"/>
                <a:cs typeface="Courier New" panose="02070309020205020404" pitchFamily="49" charset="0"/>
              </a:rPr>
              <a:t>groupByKey</a:t>
            </a:r>
            <a:r>
              <a:rPr lang="en-US" dirty="0">
                <a:latin typeface="Courier New" panose="02070309020205020404" pitchFamily="49" charset="0"/>
                <a:cs typeface="Courier New" panose="02070309020205020404" pitchFamily="49" charset="0"/>
              </a:rPr>
              <a:t>()</a:t>
            </a:r>
            <a:r>
              <a:rPr lang="en-US" dirty="0">
                <a:latin typeface="Arial"/>
                <a:cs typeface="Arial"/>
              </a:rPr>
              <a:t> could be used in your program to get the same results. Which one should you choose?</a:t>
            </a:r>
          </a:p>
          <a:p>
            <a:pPr marL="514350" indent="-514350">
              <a:buFont typeface="+mj-lt"/>
              <a:buAutoNum type="arabicPeriod"/>
            </a:pPr>
            <a:r>
              <a:rPr lang="en-US" dirty="0">
                <a:latin typeface="Arial"/>
                <a:cs typeface="Arial"/>
              </a:rPr>
              <a:t>How can you use </a:t>
            </a:r>
            <a:r>
              <a:rPr lang="en-US" dirty="0" err="1">
                <a:latin typeface="Courier New" panose="02070309020205020404" pitchFamily="49" charset="0"/>
                <a:cs typeface="Courier New" panose="02070309020205020404" pitchFamily="49" charset="0"/>
              </a:rPr>
              <a:t>subtractByKey</a:t>
            </a:r>
            <a:r>
              <a:rPr lang="en-US" dirty="0">
                <a:latin typeface="Courier New" panose="02070309020205020404" pitchFamily="49" charset="0"/>
                <a:cs typeface="Courier New" panose="02070309020205020404" pitchFamily="49" charset="0"/>
              </a:rPr>
              <a:t>() </a:t>
            </a:r>
            <a:r>
              <a:rPr lang="en-US" dirty="0">
                <a:latin typeface="Arial"/>
                <a:cs typeface="Arial"/>
              </a:rPr>
              <a:t>to determine *all* of the unique keys across two RDDs?</a:t>
            </a:r>
          </a:p>
        </p:txBody>
      </p:sp>
    </p:spTree>
    <p:extLst>
      <p:ext uri="{BB962C8B-B14F-4D97-AF65-F5344CB8AC3E}">
        <p14:creationId xmlns:p14="http://schemas.microsoft.com/office/powerpoint/2010/main" val="2746042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1565864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752600"/>
            <a:ext cx="13167360" cy="3176254"/>
          </a:xfrm>
        </p:spPr>
        <p:txBody>
          <a:bodyPr>
            <a:normAutofit lnSpcReduction="10000"/>
          </a:bodyPr>
          <a:lstStyle/>
          <a:p>
            <a:r>
              <a:rPr lang="en-US" dirty="0"/>
              <a:t>Pair RDDs contain elements made up of key-value pairs</a:t>
            </a:r>
          </a:p>
          <a:p>
            <a:r>
              <a:rPr lang="en-US" dirty="0"/>
              <a:t>Common functions used to create Pair RDDs include </a:t>
            </a:r>
            <a:r>
              <a:rPr lang="en-US" dirty="0">
                <a:latin typeface="Courier New" panose="02070309020205020404" pitchFamily="49" charset="0"/>
                <a:cs typeface="Courier New" panose="02070309020205020404" pitchFamily="49" charset="0"/>
              </a:rPr>
              <a:t>map(), </a:t>
            </a:r>
            <a:r>
              <a:rPr lang="en-US" dirty="0" err="1">
                <a:latin typeface="Courier New" panose="02070309020205020404" pitchFamily="49" charset="0"/>
                <a:cs typeface="Courier New" panose="02070309020205020404" pitchFamily="49" charset="0"/>
              </a:rPr>
              <a:t>keyBy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zipWithIndex</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and </a:t>
            </a:r>
            <a:r>
              <a:rPr lang="en-US" dirty="0">
                <a:latin typeface="Courier New" panose="02070309020205020404" pitchFamily="49" charset="0"/>
                <a:cs typeface="Courier New" panose="02070309020205020404" pitchFamily="49" charset="0"/>
              </a:rPr>
              <a:t>zip()</a:t>
            </a:r>
          </a:p>
          <a:p>
            <a:r>
              <a:rPr lang="en-US" dirty="0"/>
              <a:t>Common functions used with Pair RDDs include </a:t>
            </a:r>
            <a:r>
              <a:rPr lang="en-US" dirty="0" err="1">
                <a:latin typeface="Courier New" panose="02070309020205020404" pitchFamily="49" charset="0"/>
                <a:cs typeface="Courier New" panose="02070309020205020404" pitchFamily="49" charset="0"/>
              </a:rPr>
              <a:t>mapValues</a:t>
            </a:r>
            <a:r>
              <a:rPr lang="en-US" dirty="0">
                <a:latin typeface="Courier New" panose="02070309020205020404" pitchFamily="49" charset="0"/>
                <a:cs typeface="Courier New" panose="02070309020205020404" pitchFamily="49" charset="0"/>
              </a:rPr>
              <a:t>(), keys(), values(), </a:t>
            </a:r>
            <a:r>
              <a:rPr lang="en-US" dirty="0" err="1">
                <a:latin typeface="Courier New" panose="02070309020205020404" pitchFamily="49" charset="0"/>
                <a:cs typeface="Courier New" panose="02070309020205020404" pitchFamily="49" charset="0"/>
              </a:rPr>
              <a:t>sortByKey</a:t>
            </a:r>
            <a:r>
              <a:rPr lang="en-US" dirty="0">
                <a:latin typeface="Courier New" panose="02070309020205020404" pitchFamily="49" charset="0"/>
                <a:cs typeface="Courier New" panose="02070309020205020404" pitchFamily="49" charset="0"/>
              </a:rPr>
              <a:t>(),  lookup(), </a:t>
            </a:r>
            <a:r>
              <a:rPr lang="en-US" dirty="0" err="1">
                <a:latin typeface="Courier New" panose="02070309020205020404" pitchFamily="49" charset="0"/>
                <a:cs typeface="Courier New" panose="02070309020205020404" pitchFamily="49" charset="0"/>
              </a:rPr>
              <a:t>countByKey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collectAsMap</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groupByKey</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flatMapValues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subtractByKey</a:t>
            </a:r>
            <a:r>
              <a:rPr lang="en-US" dirty="0">
                <a:latin typeface="Courier New" panose="02070309020205020404" pitchFamily="49" charset="0"/>
                <a:cs typeface="Courier New" panose="02070309020205020404" pitchFamily="49" charset="0"/>
              </a:rPr>
              <a:t>(),</a:t>
            </a:r>
            <a:r>
              <a:rPr lang="en-US" dirty="0"/>
              <a:t> and various join types. </a:t>
            </a:r>
          </a:p>
        </p:txBody>
      </p:sp>
    </p:spTree>
    <p:extLst>
      <p:ext uri="{BB962C8B-B14F-4D97-AF65-F5344CB8AC3E}">
        <p14:creationId xmlns:p14="http://schemas.microsoft.com/office/powerpoint/2010/main" val="2013445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115</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1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858970"/>
          </a:xfrm>
        </p:spPr>
        <p:txBody>
          <a:bodyPr/>
          <a:lstStyle/>
          <a:p>
            <a:pPr>
              <a:spcBef>
                <a:spcPts val="775"/>
              </a:spcBef>
            </a:pPr>
            <a:r>
              <a:rPr lang="en-US" dirty="0">
                <a:latin typeface="Arial" charset="0"/>
                <a:ea typeface="ヒラギノ角ゴ Pro W3" charset="0"/>
                <a:cs typeface="ヒラギノ角ゴ Pro W3" charset="0"/>
              </a:rPr>
              <a:t>Describe Spark Streaming</a:t>
            </a:r>
          </a:p>
          <a:p>
            <a:pPr>
              <a:spcBef>
                <a:spcPts val="775"/>
              </a:spcBef>
            </a:pPr>
            <a:r>
              <a:rPr lang="en-US" dirty="0">
                <a:latin typeface="Arial" charset="0"/>
                <a:ea typeface="ヒラギノ角ゴ Pro W3" charset="0"/>
                <a:cs typeface="ヒラギノ角ゴ Pro W3" charset="0"/>
              </a:rPr>
              <a:t>Create and view basic data streams </a:t>
            </a:r>
          </a:p>
          <a:p>
            <a:pPr>
              <a:spcBef>
                <a:spcPts val="775"/>
              </a:spcBef>
            </a:pPr>
            <a:r>
              <a:rPr lang="en-US" dirty="0">
                <a:latin typeface="Arial" charset="0"/>
                <a:ea typeface="ヒラギノ角ゴ Pro W3" charset="0"/>
                <a:cs typeface="ヒラギノ角ゴ Pro W3" charset="0"/>
              </a:rPr>
              <a:t>Perform basic transformations on streaming data</a:t>
            </a:r>
          </a:p>
          <a:p>
            <a:pPr>
              <a:spcBef>
                <a:spcPts val="775"/>
              </a:spcBef>
            </a:pPr>
            <a:r>
              <a:rPr lang="en-US" dirty="0">
                <a:latin typeface="Arial" charset="0"/>
                <a:ea typeface="ヒラギノ角ゴ Pro W3" charset="0"/>
                <a:cs typeface="ヒラギノ角ゴ Pro W3" charset="0"/>
              </a:rPr>
              <a:t>Utilize window transformations on streaming data</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417788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243285" cy="1592744"/>
          </a:xfrm>
        </p:spPr>
        <p:txBody>
          <a:bodyPr/>
          <a:lstStyle/>
          <a:p>
            <a:r>
              <a:rPr lang="en-US" dirty="0"/>
              <a:t>Spark Streaming Overview</a:t>
            </a:r>
          </a:p>
        </p:txBody>
      </p:sp>
    </p:spTree>
    <p:extLst>
      <p:ext uri="{BB962C8B-B14F-4D97-AF65-F5344CB8AC3E}">
        <p14:creationId xmlns:p14="http://schemas.microsoft.com/office/powerpoint/2010/main" val="100617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t>What is Spark Streaming?</a:t>
            </a:r>
          </a:p>
        </p:txBody>
      </p:sp>
      <p:sp>
        <p:nvSpPr>
          <p:cNvPr id="31746" name="Content Placeholder 2"/>
          <p:cNvSpPr>
            <a:spLocks noGrp="1"/>
          </p:cNvSpPr>
          <p:nvPr>
            <p:ph idx="1"/>
          </p:nvPr>
        </p:nvSpPr>
        <p:spPr>
          <a:xfrm>
            <a:off x="841494" y="1752600"/>
            <a:ext cx="13167360" cy="1625060"/>
          </a:xfrm>
        </p:spPr>
        <p:txBody>
          <a:bodyPr>
            <a:normAutofit fontScale="92500" lnSpcReduction="10000"/>
          </a:bodyPr>
          <a:lstStyle/>
          <a:p>
            <a:r>
              <a:rPr lang="en-US" dirty="0"/>
              <a:t>Implements a receiver and specialized RDDs called DStreams on top of Spark</a:t>
            </a:r>
          </a:p>
          <a:p>
            <a:r>
              <a:rPr lang="en-US" dirty="0"/>
              <a:t>Enables micro-batch processing of live streaming data</a:t>
            </a:r>
          </a:p>
          <a:p>
            <a:r>
              <a:rPr lang="en-US" dirty="0"/>
              <a:t>Allows for additional ROI on Spark platform investment</a:t>
            </a:r>
          </a:p>
        </p:txBody>
      </p:sp>
      <p:sp>
        <p:nvSpPr>
          <p:cNvPr id="4" name="Right Arrow 3"/>
          <p:cNvSpPr/>
          <p:nvPr/>
        </p:nvSpPr>
        <p:spPr>
          <a:xfrm rot="1299691">
            <a:off x="1432224" y="4049115"/>
            <a:ext cx="2015641" cy="723353"/>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rgbClr val="FFFFFF"/>
              </a:solidFill>
            </a:endParaRPr>
          </a:p>
        </p:txBody>
      </p:sp>
      <p:cxnSp>
        <p:nvCxnSpPr>
          <p:cNvPr id="5" name="Straight Arrow Connector 4"/>
          <p:cNvCxnSpPr>
            <a:stCxn id="9" idx="2"/>
            <a:endCxn id="15" idx="1"/>
          </p:cNvCxnSpPr>
          <p:nvPr/>
        </p:nvCxnSpPr>
        <p:spPr>
          <a:xfrm flipV="1">
            <a:off x="5628100" y="4736060"/>
            <a:ext cx="609759" cy="684463"/>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9" idx="2"/>
            <a:endCxn id="16" idx="1"/>
          </p:cNvCxnSpPr>
          <p:nvPr/>
        </p:nvCxnSpPr>
        <p:spPr>
          <a:xfrm flipV="1">
            <a:off x="5628100" y="5406280"/>
            <a:ext cx="576640" cy="14243"/>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2"/>
            <a:endCxn id="17" idx="1"/>
          </p:cNvCxnSpPr>
          <p:nvPr/>
        </p:nvCxnSpPr>
        <p:spPr>
          <a:xfrm>
            <a:off x="5628100" y="5420523"/>
            <a:ext cx="576640" cy="612002"/>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402480" y="4744354"/>
            <a:ext cx="2225620" cy="1352339"/>
            <a:chOff x="2438400" y="2824235"/>
            <a:chExt cx="1854200" cy="2019300"/>
          </a:xfrm>
        </p:grpSpPr>
        <p:sp>
          <p:nvSpPr>
            <p:cNvPr id="9" name="Flowchart: Manual Operation 8"/>
            <p:cNvSpPr/>
            <p:nvPr/>
          </p:nvSpPr>
          <p:spPr>
            <a:xfrm rot="16200000">
              <a:off x="2355850" y="2906785"/>
              <a:ext cx="2019300" cy="1854199"/>
            </a:xfrm>
            <a:prstGeom prst="flowChartManualOperati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10" name="TextBox 9"/>
            <p:cNvSpPr txBox="1"/>
            <p:nvPr/>
          </p:nvSpPr>
          <p:spPr>
            <a:xfrm>
              <a:off x="2438401" y="3543426"/>
              <a:ext cx="1854199" cy="618893"/>
            </a:xfrm>
            <a:prstGeom prst="rect">
              <a:avLst/>
            </a:prstGeom>
          </p:spPr>
          <p:txBody>
            <a:bodyPr vert="horz" wrap="square" lIns="91440" tIns="91440" rIns="91440" bIns="91440" rtlCol="0" anchor="ctr">
              <a:noAutofit/>
            </a:bodyPr>
            <a:lstStyle/>
            <a:p>
              <a:pPr algn="ctr"/>
              <a:r>
                <a:rPr lang="en-US" sz="3400" dirty="0">
                  <a:solidFill>
                    <a:schemeClr val="tx2"/>
                  </a:solidFill>
                </a:rPr>
                <a:t>Receiver</a:t>
              </a:r>
            </a:p>
          </p:txBody>
        </p:sp>
      </p:grpSp>
      <p:sp>
        <p:nvSpPr>
          <p:cNvPr id="11" name="Rounded Rectangle 10"/>
          <p:cNvSpPr/>
          <p:nvPr/>
        </p:nvSpPr>
        <p:spPr>
          <a:xfrm>
            <a:off x="8158599" y="4290030"/>
            <a:ext cx="2652451" cy="2286442"/>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3400" dirty="0">
                <a:solidFill>
                  <a:srgbClr val="FFFFFF"/>
                </a:solidFill>
              </a:rPr>
              <a:t>Spark Core</a:t>
            </a:r>
          </a:p>
        </p:txBody>
      </p:sp>
      <p:cxnSp>
        <p:nvCxnSpPr>
          <p:cNvPr id="12" name="Straight Arrow Connector 11"/>
          <p:cNvCxnSpPr/>
          <p:nvPr/>
        </p:nvCxnSpPr>
        <p:spPr>
          <a:xfrm flipV="1">
            <a:off x="7548840" y="4695715"/>
            <a:ext cx="609759" cy="1"/>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7548840" y="5349654"/>
            <a:ext cx="609759" cy="7398"/>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548840" y="5957871"/>
            <a:ext cx="609759" cy="7398"/>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Flowchart: Multidocument 14"/>
          <p:cNvSpPr/>
          <p:nvPr/>
        </p:nvSpPr>
        <p:spPr>
          <a:xfrm>
            <a:off x="6237859" y="4425298"/>
            <a:ext cx="1377219"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a:t>
            </a:r>
            <a:endParaRPr lang="en-US" b="1" dirty="0">
              <a:solidFill>
                <a:srgbClr val="FFFFFF"/>
              </a:solidFill>
            </a:endParaRPr>
          </a:p>
        </p:txBody>
      </p:sp>
      <p:sp>
        <p:nvSpPr>
          <p:cNvPr id="16" name="Flowchart: Multidocument 15"/>
          <p:cNvSpPr/>
          <p:nvPr/>
        </p:nvSpPr>
        <p:spPr>
          <a:xfrm>
            <a:off x="6204740" y="5095518"/>
            <a:ext cx="1377219"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a:t>
            </a:r>
            <a:endParaRPr lang="en-US" b="1" dirty="0">
              <a:solidFill>
                <a:srgbClr val="FFFFFF"/>
              </a:solidFill>
            </a:endParaRPr>
          </a:p>
        </p:txBody>
      </p:sp>
      <p:sp>
        <p:nvSpPr>
          <p:cNvPr id="17" name="Flowchart: Multidocument 16"/>
          <p:cNvSpPr/>
          <p:nvPr/>
        </p:nvSpPr>
        <p:spPr>
          <a:xfrm>
            <a:off x="6204740" y="5721763"/>
            <a:ext cx="1377219"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a:t>
            </a:r>
            <a:endParaRPr lang="en-US" b="1" dirty="0">
              <a:solidFill>
                <a:srgbClr val="FFFFFF"/>
              </a:solidFill>
            </a:endParaRPr>
          </a:p>
        </p:txBody>
      </p:sp>
      <p:sp>
        <p:nvSpPr>
          <p:cNvPr id="18" name="Right Arrow 17"/>
          <p:cNvSpPr/>
          <p:nvPr/>
        </p:nvSpPr>
        <p:spPr>
          <a:xfrm>
            <a:off x="10856781" y="4855584"/>
            <a:ext cx="1478665" cy="1160585"/>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dirty="0">
                <a:solidFill>
                  <a:srgbClr val="FFFFFF"/>
                </a:solidFill>
              </a:rPr>
              <a:t>Output</a:t>
            </a:r>
          </a:p>
        </p:txBody>
      </p:sp>
      <p:sp>
        <p:nvSpPr>
          <p:cNvPr id="22" name="TextBox 21"/>
          <p:cNvSpPr txBox="1"/>
          <p:nvPr/>
        </p:nvSpPr>
        <p:spPr>
          <a:xfrm>
            <a:off x="5217074" y="7471641"/>
            <a:ext cx="3689041" cy="1097280"/>
          </a:xfrm>
          <a:prstGeom prst="rect">
            <a:avLst/>
          </a:prstGeom>
        </p:spPr>
        <p:txBody>
          <a:bodyPr vert="horz" wrap="none" lIns="109746" tIns="109746" rIns="109746" bIns="109746" rtlCol="0">
            <a:noAutofit/>
          </a:bodyPr>
          <a:lstStyle/>
          <a:p>
            <a:r>
              <a:rPr lang="en-US" sz="3400" b="1" dirty="0"/>
              <a:t>Spark Streaming</a:t>
            </a:r>
          </a:p>
        </p:txBody>
      </p:sp>
      <p:sp>
        <p:nvSpPr>
          <p:cNvPr id="23" name="Right Arrow 22"/>
          <p:cNvSpPr/>
          <p:nvPr/>
        </p:nvSpPr>
        <p:spPr>
          <a:xfrm>
            <a:off x="841494" y="4871238"/>
            <a:ext cx="2560987" cy="1160585"/>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dirty="0">
                <a:solidFill>
                  <a:srgbClr val="FFFFFF"/>
                </a:solidFill>
              </a:rPr>
              <a:t>Streaming Data</a:t>
            </a:r>
          </a:p>
        </p:txBody>
      </p:sp>
      <p:sp>
        <p:nvSpPr>
          <p:cNvPr id="24" name="Right Arrow 23"/>
          <p:cNvSpPr/>
          <p:nvPr/>
        </p:nvSpPr>
        <p:spPr>
          <a:xfrm rot="20495332">
            <a:off x="1431911" y="6075286"/>
            <a:ext cx="2015641" cy="723353"/>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rgbClr val="FFFFFF"/>
              </a:solidFill>
            </a:endParaRPr>
          </a:p>
        </p:txBody>
      </p:sp>
      <p:sp>
        <p:nvSpPr>
          <p:cNvPr id="21" name="Left Brace 20"/>
          <p:cNvSpPr/>
          <p:nvPr/>
        </p:nvSpPr>
        <p:spPr>
          <a:xfrm rot="16200000">
            <a:off x="6565455" y="3180312"/>
            <a:ext cx="1128354" cy="7454302"/>
          </a:xfrm>
          <a:prstGeom prst="leftBrac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spTree>
    <p:extLst>
      <p:ext uri="{BB962C8B-B14F-4D97-AF65-F5344CB8AC3E}">
        <p14:creationId xmlns:p14="http://schemas.microsoft.com/office/powerpoint/2010/main" val="2289311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7706" y="681635"/>
            <a:ext cx="13167360" cy="470898"/>
          </a:xfrm>
        </p:spPr>
        <p:txBody>
          <a:bodyPr>
            <a:normAutofit fontScale="90000"/>
          </a:bodyPr>
          <a:lstStyle/>
          <a:p>
            <a:r>
              <a:rPr lang="en-US" dirty="0"/>
              <a:t>DStreams</a:t>
            </a:r>
          </a:p>
        </p:txBody>
      </p:sp>
      <p:sp>
        <p:nvSpPr>
          <p:cNvPr id="3" name="Content Placeholder 2"/>
          <p:cNvSpPr>
            <a:spLocks noGrp="1"/>
          </p:cNvSpPr>
          <p:nvPr>
            <p:ph idx="1"/>
          </p:nvPr>
        </p:nvSpPr>
        <p:spPr>
          <a:xfrm>
            <a:off x="841494" y="1752600"/>
            <a:ext cx="13167360" cy="1206484"/>
          </a:xfrm>
        </p:spPr>
        <p:txBody>
          <a:bodyPr/>
          <a:lstStyle/>
          <a:p>
            <a:r>
              <a:rPr lang="en-US" dirty="0"/>
              <a:t>Batches of input data created at regular time intervals</a:t>
            </a:r>
          </a:p>
          <a:p>
            <a:pPr lvl="1"/>
            <a:r>
              <a:rPr lang="en-US" dirty="0"/>
              <a:t>Micro-batching as opposed to true streaming</a:t>
            </a:r>
          </a:p>
          <a:p>
            <a:pPr lvl="1"/>
            <a:endParaRPr lang="en-US" dirty="0"/>
          </a:p>
        </p:txBody>
      </p:sp>
      <p:sp>
        <p:nvSpPr>
          <p:cNvPr id="4" name="Right Arrow 3"/>
          <p:cNvSpPr/>
          <p:nvPr/>
        </p:nvSpPr>
        <p:spPr>
          <a:xfrm>
            <a:off x="1685524" y="3755659"/>
            <a:ext cx="4862826" cy="1621590"/>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dirty="0">
                <a:solidFill>
                  <a:srgbClr val="FFFFFF"/>
                </a:solidFill>
              </a:rPr>
              <a:t>Data Stream: A, B, C, D, E, F, G,</a:t>
            </a:r>
          </a:p>
          <a:p>
            <a:pPr algn="l"/>
            <a:r>
              <a:rPr lang="en-US" dirty="0">
                <a:solidFill>
                  <a:srgbClr val="FFFFFF"/>
                </a:solidFill>
              </a:rPr>
              <a:t>                      H, I, J, K, L, M, N, O </a:t>
            </a:r>
          </a:p>
        </p:txBody>
      </p:sp>
      <p:cxnSp>
        <p:nvCxnSpPr>
          <p:cNvPr id="5" name="Straight Arrow Connector 4"/>
          <p:cNvCxnSpPr>
            <a:stCxn id="9" idx="2"/>
            <a:endCxn id="11" idx="1"/>
          </p:cNvCxnSpPr>
          <p:nvPr/>
        </p:nvCxnSpPr>
        <p:spPr>
          <a:xfrm flipV="1">
            <a:off x="8773971" y="3103862"/>
            <a:ext cx="1265250" cy="1416765"/>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a:stCxn id="9" idx="2"/>
            <a:endCxn id="12" idx="1"/>
          </p:cNvCxnSpPr>
          <p:nvPr/>
        </p:nvCxnSpPr>
        <p:spPr>
          <a:xfrm flipV="1">
            <a:off x="8773971" y="4515212"/>
            <a:ext cx="1265250" cy="5415"/>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2"/>
            <a:endCxn id="13" idx="1"/>
          </p:cNvCxnSpPr>
          <p:nvPr/>
        </p:nvCxnSpPr>
        <p:spPr>
          <a:xfrm>
            <a:off x="8773971" y="4520627"/>
            <a:ext cx="1265248" cy="1406483"/>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6548351" y="3742574"/>
            <a:ext cx="2225620" cy="1556107"/>
            <a:chOff x="2438400" y="2824235"/>
            <a:chExt cx="1854200" cy="2019300"/>
          </a:xfrm>
        </p:grpSpPr>
        <p:sp>
          <p:nvSpPr>
            <p:cNvPr id="9" name="Flowchart: Manual Operation 8"/>
            <p:cNvSpPr/>
            <p:nvPr/>
          </p:nvSpPr>
          <p:spPr>
            <a:xfrm rot="16200000">
              <a:off x="2355850" y="2906785"/>
              <a:ext cx="2019300" cy="1854199"/>
            </a:xfrm>
            <a:prstGeom prst="flowChartManualOperati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10" name="TextBox 9"/>
            <p:cNvSpPr txBox="1"/>
            <p:nvPr/>
          </p:nvSpPr>
          <p:spPr>
            <a:xfrm>
              <a:off x="2438401" y="3543426"/>
              <a:ext cx="1854199" cy="618893"/>
            </a:xfrm>
            <a:prstGeom prst="rect">
              <a:avLst/>
            </a:prstGeom>
          </p:spPr>
          <p:txBody>
            <a:bodyPr vert="horz" wrap="square" lIns="91440" tIns="91440" rIns="91440" bIns="91440" rtlCol="0" anchor="ctr">
              <a:noAutofit/>
            </a:bodyPr>
            <a:lstStyle/>
            <a:p>
              <a:pPr algn="ctr"/>
              <a:r>
                <a:rPr lang="en-US" sz="3400" dirty="0">
                  <a:solidFill>
                    <a:schemeClr val="tx2"/>
                  </a:solidFill>
                </a:rPr>
                <a:t>Receiver</a:t>
              </a:r>
            </a:p>
          </p:txBody>
        </p:sp>
      </p:grpSp>
      <p:sp>
        <p:nvSpPr>
          <p:cNvPr id="11" name="Flowchart: Multidocument 10"/>
          <p:cNvSpPr/>
          <p:nvPr/>
        </p:nvSpPr>
        <p:spPr>
          <a:xfrm>
            <a:off x="10039221" y="2554001"/>
            <a:ext cx="2667696" cy="1099722"/>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rgbClr val="FFFFFF"/>
                </a:solidFill>
              </a:rPr>
              <a:t>DStream t=5</a:t>
            </a:r>
          </a:p>
          <a:p>
            <a:pPr algn="l"/>
            <a:r>
              <a:rPr lang="en-US" b="1" dirty="0">
                <a:solidFill>
                  <a:srgbClr val="FFFFFF"/>
                </a:solidFill>
              </a:rPr>
              <a:t>A, B, C, D, E</a:t>
            </a:r>
            <a:endParaRPr lang="en-US" sz="2900" b="1" dirty="0">
              <a:solidFill>
                <a:srgbClr val="FFFFFF"/>
              </a:solidFill>
            </a:endParaRPr>
          </a:p>
        </p:txBody>
      </p:sp>
      <p:sp>
        <p:nvSpPr>
          <p:cNvPr id="12" name="Flowchart: Multidocument 11"/>
          <p:cNvSpPr/>
          <p:nvPr/>
        </p:nvSpPr>
        <p:spPr>
          <a:xfrm>
            <a:off x="10039221" y="3965351"/>
            <a:ext cx="2667696" cy="1099722"/>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rgbClr val="FFFFFF"/>
                </a:solidFill>
              </a:rPr>
              <a:t>DStream t=10</a:t>
            </a:r>
          </a:p>
          <a:p>
            <a:pPr algn="l"/>
            <a:r>
              <a:rPr lang="en-US" b="1" dirty="0">
                <a:solidFill>
                  <a:srgbClr val="FFFFFF"/>
                </a:solidFill>
              </a:rPr>
              <a:t>F, G, H, I, J</a:t>
            </a:r>
            <a:endParaRPr lang="en-US" sz="2900" b="1" dirty="0">
              <a:solidFill>
                <a:srgbClr val="FFFFFF"/>
              </a:solidFill>
            </a:endParaRPr>
          </a:p>
        </p:txBody>
      </p:sp>
      <p:sp>
        <p:nvSpPr>
          <p:cNvPr id="13" name="Flowchart: Multidocument 12"/>
          <p:cNvSpPr/>
          <p:nvPr/>
        </p:nvSpPr>
        <p:spPr>
          <a:xfrm>
            <a:off x="10039219" y="5377249"/>
            <a:ext cx="2667696" cy="1099722"/>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rgbClr val="FFFFFF"/>
                </a:solidFill>
              </a:rPr>
              <a:t>DStream t=15</a:t>
            </a:r>
          </a:p>
          <a:p>
            <a:pPr algn="l"/>
            <a:r>
              <a:rPr lang="en-US" b="1" dirty="0">
                <a:solidFill>
                  <a:srgbClr val="FFFFFF"/>
                </a:solidFill>
              </a:rPr>
              <a:t>K, L, M, N, O</a:t>
            </a:r>
            <a:endParaRPr lang="en-US" sz="2900" b="1" dirty="0">
              <a:solidFill>
                <a:srgbClr val="FFFFFF"/>
              </a:solidFill>
            </a:endParaRPr>
          </a:p>
        </p:txBody>
      </p:sp>
    </p:spTree>
    <p:extLst>
      <p:ext uri="{BB962C8B-B14F-4D97-AF65-F5344CB8AC3E}">
        <p14:creationId xmlns:p14="http://schemas.microsoft.com/office/powerpoint/2010/main" val="262887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Access Frameworks</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797883231"/>
              </p:ext>
            </p:extLst>
          </p:nvPr>
        </p:nvGraphicFramePr>
        <p:xfrm>
          <a:off x="444852" y="1558925"/>
          <a:ext cx="11137985" cy="5467604"/>
        </p:xfrm>
        <a:graphic>
          <a:graphicData uri="http://schemas.openxmlformats.org/drawingml/2006/table">
            <a:tbl>
              <a:tblPr firstRow="1" bandRow="1">
                <a:tableStyleId>{5C22544A-7EE6-4342-B048-85BDC9FD1C3A}</a:tableStyleId>
              </a:tblPr>
              <a:tblGrid>
                <a:gridCol w="2103544">
                  <a:extLst>
                    <a:ext uri="{9D8B030D-6E8A-4147-A177-3AD203B41FA5}">
                      <a16:colId xmlns:a16="http://schemas.microsoft.com/office/drawing/2014/main" val="20000"/>
                    </a:ext>
                  </a:extLst>
                </a:gridCol>
                <a:gridCol w="9034441">
                  <a:extLst>
                    <a:ext uri="{9D8B030D-6E8A-4147-A177-3AD203B41FA5}">
                      <a16:colId xmlns:a16="http://schemas.microsoft.com/office/drawing/2014/main" val="20001"/>
                    </a:ext>
                  </a:extLst>
                </a:gridCol>
              </a:tblGrid>
              <a:tr h="457017">
                <a:tc>
                  <a:txBody>
                    <a:bodyPr/>
                    <a:lstStyle/>
                    <a:p>
                      <a:r>
                        <a:rPr lang="en-US" sz="2400" dirty="0"/>
                        <a:t>Framework</a:t>
                      </a:r>
                    </a:p>
                  </a:txBody>
                  <a:tcPr marL="99138" marR="99138" marT="49556" marB="49556"/>
                </a:tc>
                <a:tc>
                  <a:txBody>
                    <a:bodyPr/>
                    <a:lstStyle/>
                    <a:p>
                      <a:r>
                        <a:rPr lang="en-US" sz="2400" dirty="0"/>
                        <a:t>Description</a:t>
                      </a:r>
                    </a:p>
                  </a:txBody>
                  <a:tcPr marL="99138" marR="99138" marT="49556" marB="49556"/>
                </a:tc>
                <a:extLst>
                  <a:ext uri="{0D108BD9-81ED-4DB2-BD59-A6C34878D82A}">
                    <a16:rowId xmlns:a16="http://schemas.microsoft.com/office/drawing/2014/main" val="10000"/>
                  </a:ext>
                </a:extLst>
              </a:tr>
              <a:tr h="401954">
                <a:tc>
                  <a:txBody>
                    <a:bodyPr/>
                    <a:lstStyle/>
                    <a:p>
                      <a:r>
                        <a:rPr lang="en-US" sz="1800" dirty="0"/>
                        <a:t>Pig</a:t>
                      </a:r>
                    </a:p>
                  </a:txBody>
                  <a:tcPr marL="99138" marR="99138" marT="49556" marB="49556"/>
                </a:tc>
                <a:tc>
                  <a:txBody>
                    <a:bodyPr/>
                    <a:lstStyle/>
                    <a:p>
                      <a:r>
                        <a:rPr lang="en-US" sz="1800" dirty="0"/>
                        <a:t>A high-level platform for extracting,</a:t>
                      </a:r>
                      <a:r>
                        <a:rPr lang="en-US" sz="1800" baseline="0" dirty="0"/>
                        <a:t> </a:t>
                      </a:r>
                      <a:r>
                        <a:rPr lang="en-US" sz="1800" dirty="0"/>
                        <a:t>transforming, or analyzing large datasets</a:t>
                      </a:r>
                    </a:p>
                  </a:txBody>
                  <a:tcPr marL="99138" marR="99138" marT="49556" marB="49556"/>
                </a:tc>
                <a:extLst>
                  <a:ext uri="{0D108BD9-81ED-4DB2-BD59-A6C34878D82A}">
                    <a16:rowId xmlns:a16="http://schemas.microsoft.com/office/drawing/2014/main" val="10001"/>
                  </a:ext>
                </a:extLst>
              </a:tr>
              <a:tr h="401954">
                <a:tc>
                  <a:txBody>
                    <a:bodyPr/>
                    <a:lstStyle/>
                    <a:p>
                      <a:r>
                        <a:rPr lang="en-US" sz="1800" dirty="0"/>
                        <a:t>Hive</a:t>
                      </a:r>
                    </a:p>
                  </a:txBody>
                  <a:tcPr marL="99138" marR="99138" marT="49556" marB="49556"/>
                </a:tc>
                <a:tc>
                  <a:txBody>
                    <a:bodyPr/>
                    <a:lstStyle/>
                    <a:p>
                      <a:r>
                        <a:rPr lang="en-US" sz="1800" dirty="0"/>
                        <a:t>A data warehouse infrastructure that supports </a:t>
                      </a:r>
                      <a:r>
                        <a:rPr lang="en-US" sz="1800" baseline="0" dirty="0"/>
                        <a:t>ad hoc SQL queries</a:t>
                      </a:r>
                      <a:endParaRPr lang="en-US" sz="1800" dirty="0"/>
                    </a:p>
                  </a:txBody>
                  <a:tcPr marL="99138" marR="99138" marT="49556" marB="49556"/>
                </a:tc>
                <a:extLst>
                  <a:ext uri="{0D108BD9-81ED-4DB2-BD59-A6C34878D82A}">
                    <a16:rowId xmlns:a16="http://schemas.microsoft.com/office/drawing/2014/main" val="10002"/>
                  </a:ext>
                </a:extLst>
              </a:tr>
              <a:tr h="627709">
                <a:tc>
                  <a:txBody>
                    <a:bodyPr/>
                    <a:lstStyle/>
                    <a:p>
                      <a:r>
                        <a:rPr lang="en-US" sz="1800" dirty="0"/>
                        <a:t>HCatalog</a:t>
                      </a:r>
                    </a:p>
                  </a:txBody>
                  <a:tcPr marL="99138" marR="99138" marT="49556" marB="49556"/>
                </a:tc>
                <a:tc>
                  <a:txBody>
                    <a:bodyPr/>
                    <a:lstStyle/>
                    <a:p>
                      <a:r>
                        <a:rPr lang="en-US" sz="1800" dirty="0"/>
                        <a:t>A table information, schema, and metadata management layer supporting Hive</a:t>
                      </a:r>
                      <a:r>
                        <a:rPr lang="en-US" sz="1800" baseline="0" dirty="0"/>
                        <a:t>, Pig, MapReduce, and Tez processing</a:t>
                      </a:r>
                      <a:endParaRPr lang="en-US" sz="1800" dirty="0"/>
                    </a:p>
                  </a:txBody>
                  <a:tcPr marL="99138" marR="99138" marT="49556" marB="49556"/>
                </a:tc>
                <a:extLst>
                  <a:ext uri="{0D108BD9-81ED-4DB2-BD59-A6C34878D82A}">
                    <a16:rowId xmlns:a16="http://schemas.microsoft.com/office/drawing/2014/main" val="10003"/>
                  </a:ext>
                </a:extLst>
              </a:tr>
              <a:tr h="627709">
                <a:tc>
                  <a:txBody>
                    <a:bodyPr/>
                    <a:lstStyle/>
                    <a:p>
                      <a:r>
                        <a:rPr lang="en-US" sz="1800" dirty="0"/>
                        <a:t>Cascading</a:t>
                      </a:r>
                    </a:p>
                  </a:txBody>
                  <a:tcPr marL="99138" marR="99138" marT="49556" marB="49556"/>
                </a:tc>
                <a:tc>
                  <a:txBody>
                    <a:bodyPr/>
                    <a:lstStyle/>
                    <a:p>
                      <a:r>
                        <a:rPr lang="en-US" sz="1800" dirty="0"/>
                        <a:t>An application</a:t>
                      </a:r>
                      <a:r>
                        <a:rPr lang="en-US" sz="1800" baseline="0" dirty="0"/>
                        <a:t> development framework for building data applications, abstracting the details of complex MapReduce programming</a:t>
                      </a:r>
                      <a:endParaRPr lang="en-US" sz="1800" dirty="0"/>
                    </a:p>
                  </a:txBody>
                  <a:tcPr marL="99138" marR="99138" marT="49556" marB="49556"/>
                </a:tc>
                <a:extLst>
                  <a:ext uri="{0D108BD9-81ED-4DB2-BD59-A6C34878D82A}">
                    <a16:rowId xmlns:a16="http://schemas.microsoft.com/office/drawing/2014/main" val="10004"/>
                  </a:ext>
                </a:extLst>
              </a:tr>
              <a:tr h="401954">
                <a:tc>
                  <a:txBody>
                    <a:bodyPr/>
                    <a:lstStyle/>
                    <a:p>
                      <a:r>
                        <a:rPr lang="en-US" sz="1800" dirty="0"/>
                        <a:t>HBase</a:t>
                      </a:r>
                    </a:p>
                  </a:txBody>
                  <a:tcPr marL="99138" marR="99138" marT="49556" marB="49556"/>
                </a:tc>
                <a:tc>
                  <a:txBody>
                    <a:bodyPr/>
                    <a:lstStyle/>
                    <a:p>
                      <a:r>
                        <a:rPr lang="en-US" sz="1800" dirty="0"/>
                        <a:t>A scalable, distributed</a:t>
                      </a:r>
                      <a:r>
                        <a:rPr lang="en-US" sz="1800" baseline="0" dirty="0"/>
                        <a:t> NoSQL database that supports structured data storage for large tables</a:t>
                      </a:r>
                      <a:endParaRPr lang="en-US" sz="1800" dirty="0"/>
                    </a:p>
                  </a:txBody>
                  <a:tcPr marL="99138" marR="99138" marT="49556" marB="49556"/>
                </a:tc>
                <a:extLst>
                  <a:ext uri="{0D108BD9-81ED-4DB2-BD59-A6C34878D82A}">
                    <a16:rowId xmlns:a16="http://schemas.microsoft.com/office/drawing/2014/main" val="10005"/>
                  </a:ext>
                </a:extLst>
              </a:tr>
              <a:tr h="401954">
                <a:tc>
                  <a:txBody>
                    <a:bodyPr/>
                    <a:lstStyle/>
                    <a:p>
                      <a:r>
                        <a:rPr lang="en-US" sz="1800" dirty="0"/>
                        <a:t>Phoenix</a:t>
                      </a:r>
                    </a:p>
                  </a:txBody>
                  <a:tcPr marL="99138" marR="99138" marT="49556" marB="49556"/>
                </a:tc>
                <a:tc>
                  <a:txBody>
                    <a:bodyPr/>
                    <a:lstStyle/>
                    <a:p>
                      <a:r>
                        <a:rPr lang="en-US" sz="1800" dirty="0"/>
                        <a:t>A client-side SQL layer</a:t>
                      </a:r>
                      <a:r>
                        <a:rPr lang="en-US" sz="1800" baseline="0" dirty="0"/>
                        <a:t> over HBase that provides low-latency access to HBase data</a:t>
                      </a:r>
                      <a:endParaRPr lang="en-US" sz="1800" dirty="0"/>
                    </a:p>
                  </a:txBody>
                  <a:tcPr marL="99138" marR="99138" marT="49556" marB="49556"/>
                </a:tc>
                <a:extLst>
                  <a:ext uri="{0D108BD9-81ED-4DB2-BD59-A6C34878D82A}">
                    <a16:rowId xmlns:a16="http://schemas.microsoft.com/office/drawing/2014/main" val="10006"/>
                  </a:ext>
                </a:extLst>
              </a:tr>
              <a:tr h="401954">
                <a:tc>
                  <a:txBody>
                    <a:bodyPr/>
                    <a:lstStyle/>
                    <a:p>
                      <a:r>
                        <a:rPr lang="en-US" sz="1800" dirty="0"/>
                        <a:t>Accumulo</a:t>
                      </a:r>
                    </a:p>
                  </a:txBody>
                  <a:tcPr marL="99138" marR="99138" marT="49556" marB="49556"/>
                </a:tc>
                <a:tc>
                  <a:txBody>
                    <a:bodyPr/>
                    <a:lstStyle/>
                    <a:p>
                      <a:r>
                        <a:rPr lang="en-US" sz="1800" dirty="0"/>
                        <a:t>A low-latency, large table data storage and retrieval system with cell-level security</a:t>
                      </a:r>
                    </a:p>
                  </a:txBody>
                  <a:tcPr marL="99138" marR="99138" marT="49556" marB="49556"/>
                </a:tc>
                <a:extLst>
                  <a:ext uri="{0D108BD9-81ED-4DB2-BD59-A6C34878D82A}">
                    <a16:rowId xmlns:a16="http://schemas.microsoft.com/office/drawing/2014/main" val="10007"/>
                  </a:ext>
                </a:extLst>
              </a:tr>
              <a:tr h="401954">
                <a:tc>
                  <a:txBody>
                    <a:bodyPr/>
                    <a:lstStyle/>
                    <a:p>
                      <a:r>
                        <a:rPr lang="en-US" sz="1800" dirty="0"/>
                        <a:t>Storm</a:t>
                      </a:r>
                    </a:p>
                  </a:txBody>
                  <a:tcPr marL="99138" marR="99138" marT="49556" marB="49556"/>
                </a:tc>
                <a:tc>
                  <a:txBody>
                    <a:bodyPr/>
                    <a:lstStyle/>
                    <a:p>
                      <a:r>
                        <a:rPr lang="en-US" sz="1800" dirty="0"/>
                        <a:t>A distributed</a:t>
                      </a:r>
                      <a:r>
                        <a:rPr lang="en-US" sz="1800" baseline="0" dirty="0"/>
                        <a:t> computation system for processing continuous streams of real-time data</a:t>
                      </a:r>
                      <a:endParaRPr lang="en-US" sz="1800" dirty="0"/>
                    </a:p>
                  </a:txBody>
                  <a:tcPr marL="99138" marR="99138" marT="49556" marB="49556"/>
                </a:tc>
                <a:extLst>
                  <a:ext uri="{0D108BD9-81ED-4DB2-BD59-A6C34878D82A}">
                    <a16:rowId xmlns:a16="http://schemas.microsoft.com/office/drawing/2014/main" val="10008"/>
                  </a:ext>
                </a:extLst>
              </a:tr>
              <a:tr h="401954">
                <a:tc>
                  <a:txBody>
                    <a:bodyPr/>
                    <a:lstStyle/>
                    <a:p>
                      <a:r>
                        <a:rPr lang="en-US" sz="1800" dirty="0"/>
                        <a:t>Solr</a:t>
                      </a:r>
                    </a:p>
                  </a:txBody>
                  <a:tcPr marL="99138" marR="99138" marT="49556" marB="49556"/>
                </a:tc>
                <a:tc>
                  <a:txBody>
                    <a:bodyPr/>
                    <a:lstStyle/>
                    <a:p>
                      <a:r>
                        <a:rPr lang="en-US" sz="1800" dirty="0"/>
                        <a:t>A distributed search</a:t>
                      </a:r>
                      <a:r>
                        <a:rPr lang="en-US" sz="1800" baseline="0" dirty="0"/>
                        <a:t> platform capable of indexing petabytes of data</a:t>
                      </a:r>
                      <a:endParaRPr lang="en-US" sz="1800" dirty="0"/>
                    </a:p>
                  </a:txBody>
                  <a:tcPr marL="99138" marR="99138" marT="49556" marB="49556"/>
                </a:tc>
                <a:extLst>
                  <a:ext uri="{0D108BD9-81ED-4DB2-BD59-A6C34878D82A}">
                    <a16:rowId xmlns:a16="http://schemas.microsoft.com/office/drawing/2014/main" val="10009"/>
                  </a:ext>
                </a:extLst>
              </a:tr>
              <a:tr h="627709">
                <a:tc>
                  <a:txBody>
                    <a:bodyPr/>
                    <a:lstStyle/>
                    <a:p>
                      <a:r>
                        <a:rPr lang="en-US" sz="1800" dirty="0"/>
                        <a:t>Spark</a:t>
                      </a:r>
                    </a:p>
                  </a:txBody>
                  <a:tcPr marL="99138" marR="99138" marT="49556" marB="49556"/>
                </a:tc>
                <a:tc>
                  <a:txBody>
                    <a:bodyPr/>
                    <a:lstStyle/>
                    <a:p>
                      <a:r>
                        <a:rPr lang="en-US" sz="1800" dirty="0"/>
                        <a:t>A</a:t>
                      </a:r>
                      <a:r>
                        <a:rPr lang="en-US" sz="1800" baseline="0" dirty="0"/>
                        <a:t> fast, general purpose processing engine use to build and run sophisticated SQL, streaming, machine learning, or graphics applications.</a:t>
                      </a:r>
                      <a:endParaRPr lang="en-US" sz="1800" dirty="0"/>
                    </a:p>
                  </a:txBody>
                  <a:tcPr marL="99138" marR="99138" marT="49556" marB="49556"/>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021970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DStream vs. RDD</a:t>
            </a:r>
          </a:p>
        </p:txBody>
      </p:sp>
      <p:sp>
        <p:nvSpPr>
          <p:cNvPr id="3" name="Content Placeholder 2"/>
          <p:cNvSpPr>
            <a:spLocks noGrp="1"/>
          </p:cNvSpPr>
          <p:nvPr>
            <p:ph idx="1"/>
          </p:nvPr>
        </p:nvSpPr>
        <p:spPr>
          <a:xfrm>
            <a:off x="841494" y="1752600"/>
            <a:ext cx="13167360" cy="3062377"/>
          </a:xfrm>
        </p:spPr>
        <p:txBody>
          <a:bodyPr>
            <a:normAutofit fontScale="92500" lnSpcReduction="10000"/>
          </a:bodyPr>
          <a:lstStyle/>
          <a:p>
            <a:r>
              <a:rPr lang="en-US" dirty="0"/>
              <a:t>DStreams contain data and physically exist in memory from moment of creation</a:t>
            </a:r>
          </a:p>
          <a:p>
            <a:pPr lvl="1"/>
            <a:r>
              <a:rPr lang="en-US" dirty="0"/>
              <a:t>Normal RDDs are just sets of instructions until an action is performed</a:t>
            </a:r>
          </a:p>
          <a:p>
            <a:pPr lvl="1"/>
            <a:endParaRPr lang="en-US" dirty="0"/>
          </a:p>
          <a:p>
            <a:r>
              <a:rPr lang="en-US" dirty="0"/>
              <a:t>By default, DStreams are deleted after processing</a:t>
            </a:r>
          </a:p>
          <a:p>
            <a:endParaRPr lang="en-US" dirty="0"/>
          </a:p>
          <a:p>
            <a:r>
              <a:rPr lang="en-US" dirty="0"/>
              <a:t>Outputs vs. Actions</a:t>
            </a:r>
          </a:p>
        </p:txBody>
      </p:sp>
    </p:spTree>
    <p:extLst>
      <p:ext uri="{BB962C8B-B14F-4D97-AF65-F5344CB8AC3E}">
        <p14:creationId xmlns:p14="http://schemas.microsoft.com/office/powerpoint/2010/main" val="8589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DStream Replication</a:t>
            </a:r>
          </a:p>
        </p:txBody>
      </p:sp>
      <p:sp>
        <p:nvSpPr>
          <p:cNvPr id="3" name="Content Placeholder 2"/>
          <p:cNvSpPr>
            <a:spLocks noGrp="1"/>
          </p:cNvSpPr>
          <p:nvPr>
            <p:ph idx="1"/>
          </p:nvPr>
        </p:nvSpPr>
        <p:spPr>
          <a:xfrm>
            <a:off x="841494" y="1491615"/>
            <a:ext cx="13167360" cy="1006429"/>
          </a:xfrm>
        </p:spPr>
        <p:txBody>
          <a:bodyPr/>
          <a:lstStyle/>
          <a:p>
            <a:pPr eaLnBrk="1" hangingPunct="1">
              <a:defRPr/>
            </a:pPr>
            <a:r>
              <a:rPr lang="en-US" dirty="0"/>
              <a:t>Receiver duplicates data to two executors by default</a:t>
            </a:r>
          </a:p>
          <a:p>
            <a:pPr marL="0" indent="0">
              <a:buNone/>
              <a:defRPr/>
            </a:pPr>
            <a:endParaRPr lang="en-US" dirty="0"/>
          </a:p>
        </p:txBody>
      </p:sp>
      <p:sp>
        <p:nvSpPr>
          <p:cNvPr id="17" name="Rounded Rectangle 16"/>
          <p:cNvSpPr/>
          <p:nvPr/>
        </p:nvSpPr>
        <p:spPr>
          <a:xfrm>
            <a:off x="3411895" y="4555254"/>
            <a:ext cx="6094957" cy="1995482"/>
          </a:xfrm>
          <a:prstGeom prst="roundRect">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chemeClr val="bg1"/>
                </a:solidFill>
              </a:rPr>
              <a:t>Executor 2</a:t>
            </a:r>
          </a:p>
        </p:txBody>
      </p:sp>
      <p:sp>
        <p:nvSpPr>
          <p:cNvPr id="4" name="Rounded Rectangle 3"/>
          <p:cNvSpPr/>
          <p:nvPr/>
        </p:nvSpPr>
        <p:spPr>
          <a:xfrm>
            <a:off x="3411895" y="2498044"/>
            <a:ext cx="6094957" cy="1995482"/>
          </a:xfrm>
          <a:prstGeom prst="roundRect">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chemeClr val="bg1"/>
                </a:solidFill>
              </a:rPr>
              <a:t>Executor 1</a:t>
            </a:r>
          </a:p>
        </p:txBody>
      </p:sp>
      <p:cxnSp>
        <p:nvCxnSpPr>
          <p:cNvPr id="6" name="Straight Arrow Connector 5"/>
          <p:cNvCxnSpPr>
            <a:stCxn id="9" idx="2"/>
            <a:endCxn id="11" idx="1"/>
          </p:cNvCxnSpPr>
          <p:nvPr/>
        </p:nvCxnSpPr>
        <p:spPr>
          <a:xfrm flipV="1">
            <a:off x="5283933" y="3746648"/>
            <a:ext cx="2301976" cy="23636"/>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9" idx="2"/>
            <a:endCxn id="12" idx="1"/>
          </p:cNvCxnSpPr>
          <p:nvPr/>
        </p:nvCxnSpPr>
        <p:spPr>
          <a:xfrm>
            <a:off x="5283933" y="3770284"/>
            <a:ext cx="2301976" cy="1975904"/>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835756" y="3323592"/>
            <a:ext cx="1448177" cy="893387"/>
            <a:chOff x="2438400" y="2824235"/>
            <a:chExt cx="1854200" cy="2019300"/>
          </a:xfrm>
        </p:grpSpPr>
        <p:sp>
          <p:nvSpPr>
            <p:cNvPr id="9" name="Flowchart: Manual Operation 8"/>
            <p:cNvSpPr/>
            <p:nvPr/>
          </p:nvSpPr>
          <p:spPr>
            <a:xfrm rot="16200000">
              <a:off x="2355850" y="2906785"/>
              <a:ext cx="2019300" cy="1854199"/>
            </a:xfrm>
            <a:prstGeom prst="flowChartManualOperati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10" name="TextBox 9"/>
            <p:cNvSpPr txBox="1"/>
            <p:nvPr/>
          </p:nvSpPr>
          <p:spPr>
            <a:xfrm>
              <a:off x="2438401" y="3543426"/>
              <a:ext cx="1854199" cy="618893"/>
            </a:xfrm>
            <a:prstGeom prst="rect">
              <a:avLst/>
            </a:prstGeom>
          </p:spPr>
          <p:txBody>
            <a:bodyPr vert="horz" wrap="square" lIns="91440" tIns="91440" rIns="91440" bIns="91440" rtlCol="0" anchor="ctr">
              <a:noAutofit/>
            </a:bodyPr>
            <a:lstStyle/>
            <a:p>
              <a:pPr algn="ctr"/>
              <a:r>
                <a:rPr lang="en-US" dirty="0">
                  <a:solidFill>
                    <a:schemeClr val="tx2"/>
                  </a:solidFill>
                </a:rPr>
                <a:t>Receiver</a:t>
              </a:r>
            </a:p>
          </p:txBody>
        </p:sp>
      </p:grpSp>
      <p:sp>
        <p:nvSpPr>
          <p:cNvPr id="11" name="Flowchart: Multidocument 10"/>
          <p:cNvSpPr/>
          <p:nvPr/>
        </p:nvSpPr>
        <p:spPr>
          <a:xfrm>
            <a:off x="7585909" y="3435886"/>
            <a:ext cx="1448176"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chemeClr val="tx2"/>
                </a:solidFill>
              </a:rPr>
              <a:t>DStream1</a:t>
            </a:r>
            <a:endParaRPr lang="en-US" b="1" dirty="0">
              <a:solidFill>
                <a:schemeClr val="tx2"/>
              </a:solidFill>
            </a:endParaRPr>
          </a:p>
        </p:txBody>
      </p:sp>
      <p:sp>
        <p:nvSpPr>
          <p:cNvPr id="12" name="Flowchart: Multidocument 11"/>
          <p:cNvSpPr/>
          <p:nvPr/>
        </p:nvSpPr>
        <p:spPr>
          <a:xfrm>
            <a:off x="7585909" y="5435426"/>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chemeClr val="tx2"/>
                </a:solidFill>
              </a:rPr>
              <a:t>DStream1</a:t>
            </a:r>
            <a:endParaRPr lang="en-US" b="1" dirty="0">
              <a:solidFill>
                <a:schemeClr val="tx2"/>
              </a:solidFill>
            </a:endParaRPr>
          </a:p>
        </p:txBody>
      </p:sp>
    </p:spTree>
    <p:extLst>
      <p:ext uri="{BB962C8B-B14F-4D97-AF65-F5344CB8AC3E}">
        <p14:creationId xmlns:p14="http://schemas.microsoft.com/office/powerpoint/2010/main" val="957807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Receiver Availability</a:t>
            </a:r>
          </a:p>
        </p:txBody>
      </p:sp>
      <p:sp>
        <p:nvSpPr>
          <p:cNvPr id="3" name="Content Placeholder 2"/>
          <p:cNvSpPr>
            <a:spLocks noGrp="1"/>
          </p:cNvSpPr>
          <p:nvPr>
            <p:ph idx="1"/>
          </p:nvPr>
        </p:nvSpPr>
        <p:spPr>
          <a:xfrm>
            <a:off x="841494" y="1491615"/>
            <a:ext cx="13167360" cy="1006429"/>
          </a:xfrm>
        </p:spPr>
        <p:txBody>
          <a:bodyPr/>
          <a:lstStyle/>
          <a:p>
            <a:pPr eaLnBrk="1" hangingPunct="1">
              <a:defRPr/>
            </a:pPr>
            <a:r>
              <a:rPr lang="en-US" dirty="0"/>
              <a:t>If an executor with a receiver goes down, it will be restarted in another executor</a:t>
            </a:r>
          </a:p>
          <a:p>
            <a:pPr marL="0" indent="0">
              <a:buNone/>
              <a:defRPr/>
            </a:pPr>
            <a:endParaRPr lang="en-US" dirty="0"/>
          </a:p>
        </p:txBody>
      </p:sp>
      <p:sp>
        <p:nvSpPr>
          <p:cNvPr id="13" name="Rounded Rectangle 12"/>
          <p:cNvSpPr/>
          <p:nvPr/>
        </p:nvSpPr>
        <p:spPr>
          <a:xfrm>
            <a:off x="3773658" y="4307901"/>
            <a:ext cx="6094957" cy="1670703"/>
          </a:xfrm>
          <a:prstGeom prst="roundRect">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chemeClr val="bg1"/>
                </a:solidFill>
              </a:rPr>
              <a:t>Executor 2</a:t>
            </a:r>
          </a:p>
        </p:txBody>
      </p:sp>
      <p:sp>
        <p:nvSpPr>
          <p:cNvPr id="14" name="Rounded Rectangle 13"/>
          <p:cNvSpPr/>
          <p:nvPr/>
        </p:nvSpPr>
        <p:spPr>
          <a:xfrm>
            <a:off x="3773658" y="2389882"/>
            <a:ext cx="6094957" cy="1670703"/>
          </a:xfrm>
          <a:prstGeom prst="roundRect">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chemeClr val="bg1"/>
                </a:solidFill>
              </a:rPr>
              <a:t>Executor 1</a:t>
            </a:r>
          </a:p>
        </p:txBody>
      </p:sp>
      <p:cxnSp>
        <p:nvCxnSpPr>
          <p:cNvPr id="15" name="Straight Arrow Connector 14"/>
          <p:cNvCxnSpPr>
            <a:stCxn id="19" idx="2"/>
            <a:endCxn id="21" idx="1"/>
          </p:cNvCxnSpPr>
          <p:nvPr/>
        </p:nvCxnSpPr>
        <p:spPr>
          <a:xfrm>
            <a:off x="5645696" y="3461133"/>
            <a:ext cx="2301975" cy="20763"/>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9" idx="2"/>
          </p:cNvCxnSpPr>
          <p:nvPr/>
        </p:nvCxnSpPr>
        <p:spPr>
          <a:xfrm>
            <a:off x="5645696" y="3461133"/>
            <a:ext cx="2301976" cy="2016598"/>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4197519" y="3094137"/>
            <a:ext cx="1448177" cy="733995"/>
            <a:chOff x="2438400" y="2824235"/>
            <a:chExt cx="1854200" cy="2019300"/>
          </a:xfrm>
        </p:grpSpPr>
        <p:sp>
          <p:nvSpPr>
            <p:cNvPr id="19" name="Flowchart: Manual Operation 18"/>
            <p:cNvSpPr/>
            <p:nvPr/>
          </p:nvSpPr>
          <p:spPr>
            <a:xfrm rot="16200000">
              <a:off x="2355850" y="2906785"/>
              <a:ext cx="2019300" cy="1854199"/>
            </a:xfrm>
            <a:prstGeom prst="flowChartManualOperati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20" name="TextBox 19"/>
            <p:cNvSpPr txBox="1"/>
            <p:nvPr/>
          </p:nvSpPr>
          <p:spPr>
            <a:xfrm>
              <a:off x="2438401" y="3543426"/>
              <a:ext cx="1854199" cy="618893"/>
            </a:xfrm>
            <a:prstGeom prst="rect">
              <a:avLst/>
            </a:prstGeom>
          </p:spPr>
          <p:txBody>
            <a:bodyPr vert="horz" wrap="square" lIns="91440" tIns="91440" rIns="91440" bIns="91440" rtlCol="0" anchor="ctr">
              <a:noAutofit/>
            </a:bodyPr>
            <a:lstStyle/>
            <a:p>
              <a:pPr algn="ctr"/>
              <a:r>
                <a:rPr lang="en-US" dirty="0">
                  <a:solidFill>
                    <a:schemeClr val="tx2"/>
                  </a:solidFill>
                </a:rPr>
                <a:t>Receiver</a:t>
              </a:r>
            </a:p>
          </p:txBody>
        </p:sp>
      </p:grpSp>
      <p:sp>
        <p:nvSpPr>
          <p:cNvPr id="21" name="Flowchart: Multidocument 20"/>
          <p:cNvSpPr/>
          <p:nvPr/>
        </p:nvSpPr>
        <p:spPr>
          <a:xfrm>
            <a:off x="7947671" y="3171134"/>
            <a:ext cx="1448176"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chemeClr val="tx2"/>
                </a:solidFill>
              </a:rPr>
              <a:t>DStream1</a:t>
            </a:r>
            <a:endParaRPr lang="en-US" b="1" dirty="0">
              <a:solidFill>
                <a:schemeClr val="tx2"/>
              </a:solidFill>
            </a:endParaRPr>
          </a:p>
        </p:txBody>
      </p:sp>
      <p:sp>
        <p:nvSpPr>
          <p:cNvPr id="22" name="Flowchart: Multidocument 21"/>
          <p:cNvSpPr/>
          <p:nvPr/>
        </p:nvSpPr>
        <p:spPr>
          <a:xfrm>
            <a:off x="7947672" y="5188073"/>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chemeClr val="tx2"/>
                </a:solidFill>
              </a:rPr>
              <a:t>DStream1</a:t>
            </a:r>
            <a:endParaRPr lang="en-US" b="1" dirty="0">
              <a:solidFill>
                <a:schemeClr val="tx2"/>
              </a:solidFill>
            </a:endParaRPr>
          </a:p>
        </p:txBody>
      </p:sp>
      <p:sp>
        <p:nvSpPr>
          <p:cNvPr id="23" name="Rounded Rectangle 22"/>
          <p:cNvSpPr/>
          <p:nvPr/>
        </p:nvSpPr>
        <p:spPr>
          <a:xfrm>
            <a:off x="3773658" y="6239814"/>
            <a:ext cx="6094957" cy="1670703"/>
          </a:xfrm>
          <a:prstGeom prst="roundRect">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b="1" dirty="0">
                <a:solidFill>
                  <a:schemeClr val="bg1"/>
                </a:solidFill>
              </a:rPr>
              <a:t>Executor 3</a:t>
            </a:r>
          </a:p>
        </p:txBody>
      </p:sp>
      <p:cxnSp>
        <p:nvCxnSpPr>
          <p:cNvPr id="24" name="Straight Arrow Connector 23"/>
          <p:cNvCxnSpPr>
            <a:stCxn id="27" idx="2"/>
            <a:endCxn id="22" idx="1"/>
          </p:cNvCxnSpPr>
          <p:nvPr/>
        </p:nvCxnSpPr>
        <p:spPr>
          <a:xfrm>
            <a:off x="5651601" y="5462592"/>
            <a:ext cx="2296071" cy="36243"/>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27" idx="2"/>
            <a:endCxn id="29" idx="1"/>
          </p:cNvCxnSpPr>
          <p:nvPr/>
        </p:nvCxnSpPr>
        <p:spPr>
          <a:xfrm>
            <a:off x="5651601" y="5462592"/>
            <a:ext cx="2301976" cy="1902845"/>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203424" y="5080457"/>
            <a:ext cx="1448177" cy="764271"/>
            <a:chOff x="2438400" y="2824235"/>
            <a:chExt cx="1854200" cy="2019300"/>
          </a:xfrm>
        </p:grpSpPr>
        <p:sp>
          <p:nvSpPr>
            <p:cNvPr id="27" name="Flowchart: Manual Operation 26"/>
            <p:cNvSpPr/>
            <p:nvPr/>
          </p:nvSpPr>
          <p:spPr>
            <a:xfrm rot="16200000">
              <a:off x="2355850" y="2906785"/>
              <a:ext cx="2019300" cy="1854199"/>
            </a:xfrm>
            <a:prstGeom prst="flowChartManualOperatio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28" name="TextBox 27"/>
            <p:cNvSpPr txBox="1"/>
            <p:nvPr/>
          </p:nvSpPr>
          <p:spPr>
            <a:xfrm>
              <a:off x="2438401" y="3543426"/>
              <a:ext cx="1854199" cy="618893"/>
            </a:xfrm>
            <a:prstGeom prst="rect">
              <a:avLst/>
            </a:prstGeom>
          </p:spPr>
          <p:txBody>
            <a:bodyPr vert="horz" wrap="square" lIns="91440" tIns="91440" rIns="91440" bIns="91440" rtlCol="0" anchor="ctr">
              <a:noAutofit/>
            </a:bodyPr>
            <a:lstStyle/>
            <a:p>
              <a:pPr algn="ctr"/>
              <a:r>
                <a:rPr lang="en-US" dirty="0">
                  <a:solidFill>
                    <a:schemeClr val="tx2"/>
                  </a:solidFill>
                </a:rPr>
                <a:t>Receiver</a:t>
              </a:r>
            </a:p>
          </p:txBody>
        </p:sp>
      </p:grpSp>
      <p:sp>
        <p:nvSpPr>
          <p:cNvPr id="29" name="Flowchart: Multidocument 28"/>
          <p:cNvSpPr/>
          <p:nvPr/>
        </p:nvSpPr>
        <p:spPr>
          <a:xfrm>
            <a:off x="7953577" y="7054675"/>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chemeClr val="tx2"/>
                </a:solidFill>
              </a:rPr>
              <a:t>DStream1</a:t>
            </a:r>
            <a:endParaRPr lang="en-US" b="1" dirty="0">
              <a:solidFill>
                <a:schemeClr val="tx2"/>
              </a:solidFill>
            </a:endParaRPr>
          </a:p>
        </p:txBody>
      </p:sp>
      <p:sp>
        <p:nvSpPr>
          <p:cNvPr id="30" name="Multiply 29"/>
          <p:cNvSpPr/>
          <p:nvPr/>
        </p:nvSpPr>
        <p:spPr>
          <a:xfrm>
            <a:off x="3494571" y="2007109"/>
            <a:ext cx="2854072" cy="2563107"/>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31" name="Multiply 30"/>
          <p:cNvSpPr/>
          <p:nvPr/>
        </p:nvSpPr>
        <p:spPr>
          <a:xfrm>
            <a:off x="7147677" y="1993047"/>
            <a:ext cx="2854072" cy="2563107"/>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Tree>
    <p:extLst>
      <p:ext uri="{BB962C8B-B14F-4D97-AF65-F5344CB8AC3E}">
        <p14:creationId xmlns:p14="http://schemas.microsoft.com/office/powerpoint/2010/main" val="3999895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0" grpId="0" animBg="1"/>
      <p:bldP spid="3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Receiver Reliability</a:t>
            </a:r>
          </a:p>
        </p:txBody>
      </p:sp>
      <p:sp>
        <p:nvSpPr>
          <p:cNvPr id="52226" name="Content Placeholder 2"/>
          <p:cNvSpPr>
            <a:spLocks noGrp="1"/>
          </p:cNvSpPr>
          <p:nvPr>
            <p:ph idx="1"/>
          </p:nvPr>
        </p:nvSpPr>
        <p:spPr bwMode="auto">
          <a:xfrm>
            <a:off x="841494" y="1752600"/>
            <a:ext cx="13167360" cy="419193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lnSpcReduction="10000"/>
          </a:bodyPr>
          <a:lstStyle/>
          <a:p>
            <a:pPr>
              <a:spcBef>
                <a:spcPts val="930"/>
              </a:spcBef>
            </a:pPr>
            <a:r>
              <a:rPr lang="en-US" dirty="0">
                <a:latin typeface="Arial" charset="0"/>
                <a:ea typeface="ヒラギノ角ゴ Pro W3" charset="0"/>
                <a:cs typeface="ヒラギノ角ゴ Pro W3" charset="0"/>
              </a:rPr>
              <a:t>By default, receivers are "unreliable"</a:t>
            </a:r>
          </a:p>
          <a:p>
            <a:pPr lvl="1">
              <a:spcBef>
                <a:spcPts val="930"/>
              </a:spcBef>
            </a:pPr>
            <a:r>
              <a:rPr lang="en-US" dirty="0">
                <a:latin typeface="Arial" charset="0"/>
                <a:ea typeface="ヒラギノ角ゴ Pro W3" charset="0"/>
                <a:cs typeface="ヒラギノ角ゴ Pro W3" charset="0"/>
              </a:rPr>
              <a:t>No acknowledgment between receiver and source</a:t>
            </a:r>
          </a:p>
          <a:p>
            <a:pPr lvl="1">
              <a:spcBef>
                <a:spcPts val="930"/>
              </a:spcBef>
            </a:pPr>
            <a:r>
              <a:rPr lang="en-US" dirty="0">
                <a:latin typeface="Arial" charset="0"/>
                <a:ea typeface="ヒラギノ角ゴ Pro W3" charset="0"/>
                <a:cs typeface="ヒラギノ角ゴ Pro W3" charset="0"/>
              </a:rPr>
              <a:t>No record of whether data has been successfully written </a:t>
            </a:r>
          </a:p>
          <a:p>
            <a:pPr lvl="1">
              <a:spcBef>
                <a:spcPts val="930"/>
              </a:spcBef>
            </a:pPr>
            <a:r>
              <a:rPr lang="en-US" dirty="0">
                <a:latin typeface="Arial" charset="0"/>
                <a:ea typeface="ヒラギノ角ゴ Pro W3" charset="0"/>
                <a:cs typeface="ヒラギノ角ゴ Pro W3" charset="0"/>
              </a:rPr>
              <a:t>No ability to ask for retransmission for missed data</a:t>
            </a:r>
          </a:p>
          <a:p>
            <a:pPr lvl="1">
              <a:spcBef>
                <a:spcPts val="930"/>
              </a:spcBef>
            </a:pPr>
            <a:r>
              <a:rPr lang="en-US" dirty="0">
                <a:latin typeface="Arial" charset="0"/>
                <a:ea typeface="ヒラギノ角ゴ Pro W3" charset="0"/>
                <a:cs typeface="ヒラギノ角ゴ Pro W3" charset="0"/>
              </a:rPr>
              <a:t>Possibility for data loss if receiver is lost</a:t>
            </a:r>
          </a:p>
          <a:p>
            <a:pPr>
              <a:spcBef>
                <a:spcPts val="930"/>
              </a:spcBef>
            </a:pP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To implement a reliable receiver, a custom receiver must be created</a:t>
            </a:r>
          </a:p>
          <a:p>
            <a:pPr lvl="1">
              <a:spcBef>
                <a:spcPts val="930"/>
              </a:spcBef>
            </a:pPr>
            <a:r>
              <a:rPr lang="en-US" dirty="0">
                <a:latin typeface="Arial" charset="0"/>
                <a:ea typeface="ヒラギノ角ゴ Pro W3" charset="0"/>
                <a:cs typeface="ヒラギノ角ゴ Pro W3" charset="0"/>
              </a:rPr>
              <a:t>Scala / Java only as of Spark 1.6.0</a:t>
            </a:r>
          </a:p>
          <a:p>
            <a:pPr lvl="1">
              <a:spcBef>
                <a:spcPts val="930"/>
              </a:spcBef>
            </a:pPr>
            <a:r>
              <a:rPr lang="en-US" dirty="0">
                <a:latin typeface="Arial" charset="0"/>
                <a:ea typeface="ヒラギノ角ゴ Pro W3" charset="0"/>
                <a:cs typeface="ヒラギノ角ゴ Pro W3" charset="0"/>
              </a:rPr>
              <a:t>Not supported by Python APIs</a:t>
            </a:r>
          </a:p>
        </p:txBody>
      </p:sp>
    </p:spTree>
    <p:extLst>
      <p:ext uri="{BB962C8B-B14F-4D97-AF65-F5344CB8AC3E}">
        <p14:creationId xmlns:p14="http://schemas.microsoft.com/office/powerpoint/2010/main" val="236954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 Examples</a:t>
            </a:r>
          </a:p>
        </p:txBody>
      </p:sp>
      <p:sp>
        <p:nvSpPr>
          <p:cNvPr id="3" name="Content Placeholder 2"/>
          <p:cNvSpPr>
            <a:spLocks noGrp="1"/>
          </p:cNvSpPr>
          <p:nvPr>
            <p:ph idx="1"/>
          </p:nvPr>
        </p:nvSpPr>
        <p:spPr>
          <a:xfrm>
            <a:off x="841494" y="1752600"/>
            <a:ext cx="13167360" cy="5718489"/>
          </a:xfrm>
        </p:spPr>
        <p:txBody>
          <a:bodyPr>
            <a:normAutofit fontScale="92500" lnSpcReduction="20000"/>
          </a:bodyPr>
          <a:lstStyle/>
          <a:p>
            <a:r>
              <a:rPr lang="en-US" dirty="0"/>
              <a:t>Basic Sources</a:t>
            </a:r>
          </a:p>
          <a:p>
            <a:pPr lvl="1"/>
            <a:r>
              <a:rPr lang="en-US" dirty="0"/>
              <a:t>Text files from an HDFS directory</a:t>
            </a:r>
          </a:p>
          <a:p>
            <a:pPr lvl="1"/>
            <a:r>
              <a:rPr lang="en-US" dirty="0"/>
              <a:t>Text via TCP socket connection</a:t>
            </a:r>
          </a:p>
          <a:p>
            <a:pPr lvl="1"/>
            <a:r>
              <a:rPr lang="en-US" dirty="0"/>
              <a:t>Queue of RDDs (for testing purposes)</a:t>
            </a:r>
          </a:p>
          <a:p>
            <a:pPr lvl="1"/>
            <a:endParaRPr lang="en-US" dirty="0"/>
          </a:p>
          <a:p>
            <a:r>
              <a:rPr lang="en-US" dirty="0"/>
              <a:t>Advanced Sources</a:t>
            </a:r>
          </a:p>
          <a:p>
            <a:pPr lvl="1"/>
            <a:r>
              <a:rPr lang="en-US" dirty="0"/>
              <a:t>Kafka</a:t>
            </a:r>
          </a:p>
          <a:p>
            <a:pPr lvl="1"/>
            <a:r>
              <a:rPr lang="en-US" dirty="0"/>
              <a:t>Kinesis</a:t>
            </a:r>
          </a:p>
          <a:p>
            <a:pPr lvl="1"/>
            <a:r>
              <a:rPr lang="en-US" dirty="0"/>
              <a:t>Flume</a:t>
            </a:r>
          </a:p>
          <a:p>
            <a:pPr lvl="1"/>
            <a:r>
              <a:rPr lang="en-US" dirty="0"/>
              <a:t>MQTT</a:t>
            </a:r>
          </a:p>
          <a:p>
            <a:pPr lvl="1"/>
            <a:endParaRPr lang="en-US" dirty="0"/>
          </a:p>
          <a:p>
            <a:pPr lvl="1"/>
            <a:endParaRPr lang="en-US" dirty="0"/>
          </a:p>
          <a:p>
            <a:pPr marL="0" indent="0">
              <a:buNone/>
            </a:pPr>
            <a:r>
              <a:rPr lang="en-US" i="1" dirty="0"/>
              <a:t>*Additional basic and advanced sources are available in Scala / Java</a:t>
            </a:r>
          </a:p>
        </p:txBody>
      </p:sp>
    </p:spTree>
    <p:extLst>
      <p:ext uri="{BB962C8B-B14F-4D97-AF65-F5344CB8AC3E}">
        <p14:creationId xmlns:p14="http://schemas.microsoft.com/office/powerpoint/2010/main" val="30083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3660395"/>
            <a:ext cx="9243285" cy="807913"/>
          </a:xfrm>
        </p:spPr>
        <p:txBody>
          <a:bodyPr/>
          <a:lstStyle/>
          <a:p>
            <a:r>
              <a:rPr lang="en-US" dirty="0"/>
              <a:t>Basic Data Streaming</a:t>
            </a:r>
          </a:p>
        </p:txBody>
      </p:sp>
    </p:spTree>
    <p:extLst>
      <p:ext uri="{BB962C8B-B14F-4D97-AF65-F5344CB8AC3E}">
        <p14:creationId xmlns:p14="http://schemas.microsoft.com/office/powerpoint/2010/main" val="5963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err="1">
                <a:latin typeface="Courier New" panose="02070309020205020404" pitchFamily="49" charset="0"/>
                <a:cs typeface="Courier New" panose="02070309020205020404" pitchFamily="49" charset="0"/>
              </a:rPr>
              <a:t>StreamingContext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841494" y="1752600"/>
            <a:ext cx="13167360" cy="2012859"/>
          </a:xfrm>
        </p:spPr>
        <p:txBody>
          <a:bodyPr>
            <a:normAutofit lnSpcReduction="10000"/>
          </a:bodyPr>
          <a:lstStyle/>
          <a:p>
            <a:r>
              <a:rPr lang="en-US" dirty="0"/>
              <a:t>An extension of the </a:t>
            </a:r>
            <a:r>
              <a:rPr lang="en-US" dirty="0" err="1">
                <a:latin typeface="Courier New" panose="02070309020205020404" pitchFamily="49" charset="0"/>
                <a:cs typeface="Courier New" panose="02070309020205020404" pitchFamily="49" charset="0"/>
              </a:rPr>
              <a:t>SparkContext</a:t>
            </a:r>
            <a:endParaRPr lang="en-US" dirty="0">
              <a:latin typeface="Courier New" panose="02070309020205020404" pitchFamily="49" charset="0"/>
              <a:cs typeface="Courier New" panose="02070309020205020404" pitchFamily="49" charset="0"/>
            </a:endParaRPr>
          </a:p>
          <a:p>
            <a:r>
              <a:rPr lang="en-US" dirty="0"/>
              <a:t>Entry point for streaming applications</a:t>
            </a:r>
          </a:p>
          <a:p>
            <a:r>
              <a:rPr lang="en-US" dirty="0"/>
              <a:t>Sets up receiver and enables real-time transformations on </a:t>
            </a:r>
            <a:r>
              <a:rPr lang="en-US" dirty="0" err="1"/>
              <a:t>Dstreams</a:t>
            </a:r>
            <a:r>
              <a:rPr lang="en-US" dirty="0"/>
              <a:t>, as well as various output types</a:t>
            </a:r>
          </a:p>
        </p:txBody>
      </p:sp>
      <p:sp>
        <p:nvSpPr>
          <p:cNvPr id="4" name="Shape 219"/>
          <p:cNvSpPr/>
          <p:nvPr/>
        </p:nvSpPr>
        <p:spPr>
          <a:xfrm>
            <a:off x="6224338" y="3593432"/>
            <a:ext cx="3255770" cy="2989523"/>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2400" dirty="0">
                <a:solidFill>
                  <a:srgbClr val="1E1E1E"/>
                </a:solidFill>
                <a:latin typeface="Arial"/>
                <a:ea typeface="Arial"/>
                <a:cs typeface="Arial"/>
                <a:sym typeface="Arial"/>
              </a:rPr>
              <a:t>Client Machine </a:t>
            </a:r>
            <a:br>
              <a:rPr lang="en-US" sz="2400" dirty="0">
                <a:solidFill>
                  <a:srgbClr val="1E1E1E"/>
                </a:solidFill>
                <a:latin typeface="Arial"/>
                <a:ea typeface="Arial"/>
                <a:cs typeface="Arial"/>
                <a:sym typeface="Arial"/>
              </a:rPr>
            </a:br>
            <a:r>
              <a:rPr lang="en-US" sz="2400" dirty="0">
                <a:solidFill>
                  <a:srgbClr val="1E1E1E"/>
                </a:solidFill>
                <a:latin typeface="Arial"/>
                <a:ea typeface="Arial"/>
                <a:cs typeface="Arial"/>
                <a:sym typeface="Arial"/>
              </a:rPr>
              <a:t>or HDP Container</a:t>
            </a:r>
          </a:p>
        </p:txBody>
      </p:sp>
      <p:sp>
        <p:nvSpPr>
          <p:cNvPr id="5" name="Shape 219"/>
          <p:cNvSpPr/>
          <p:nvPr/>
        </p:nvSpPr>
        <p:spPr>
          <a:xfrm>
            <a:off x="6513095" y="4588043"/>
            <a:ext cx="2689679" cy="1917904"/>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2400" dirty="0">
                <a:solidFill>
                  <a:schemeClr val="tx2"/>
                </a:solidFill>
                <a:latin typeface="Arial"/>
                <a:ea typeface="Arial"/>
                <a:cs typeface="Arial"/>
                <a:sym typeface="Arial"/>
              </a:rPr>
              <a:t>Driver</a:t>
            </a:r>
          </a:p>
        </p:txBody>
      </p:sp>
      <p:sp>
        <p:nvSpPr>
          <p:cNvPr id="6" name="Shape 219"/>
          <p:cNvSpPr/>
          <p:nvPr/>
        </p:nvSpPr>
        <p:spPr>
          <a:xfrm>
            <a:off x="6752164" y="5136319"/>
            <a:ext cx="2200117" cy="1248439"/>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2400" dirty="0" err="1">
                <a:solidFill>
                  <a:schemeClr val="tx2"/>
                </a:solidFill>
                <a:latin typeface="Arial"/>
                <a:ea typeface="Arial"/>
                <a:cs typeface="Arial"/>
                <a:sym typeface="Arial"/>
              </a:rPr>
              <a:t>SparkContext</a:t>
            </a:r>
            <a:endParaRPr lang="en-US" sz="2400" dirty="0">
              <a:solidFill>
                <a:schemeClr val="tx2"/>
              </a:solidFill>
              <a:latin typeface="Arial"/>
              <a:ea typeface="Arial"/>
              <a:cs typeface="Arial"/>
              <a:sym typeface="Arial"/>
            </a:endParaRPr>
          </a:p>
        </p:txBody>
      </p:sp>
      <p:sp>
        <p:nvSpPr>
          <p:cNvPr id="7" name="Shape 219"/>
          <p:cNvSpPr/>
          <p:nvPr/>
        </p:nvSpPr>
        <p:spPr>
          <a:xfrm>
            <a:off x="6820259" y="5698641"/>
            <a:ext cx="2074870" cy="497808"/>
          </a:xfrm>
          <a:prstGeom prst="roundRect">
            <a:avLst>
              <a:gd name="adj" fmla="val 11872"/>
            </a:avLst>
          </a:prstGeom>
          <a:solidFill>
            <a:schemeClr val="accent6"/>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600" b="1" dirty="0" err="1">
                <a:solidFill>
                  <a:schemeClr val="tx2"/>
                </a:solidFill>
                <a:latin typeface="Arial"/>
                <a:ea typeface="Arial"/>
                <a:cs typeface="Arial"/>
                <a:sym typeface="Arial"/>
              </a:rPr>
              <a:t>StreamingContext</a:t>
            </a:r>
            <a:endParaRPr lang="en-US" sz="1600" b="1" dirty="0">
              <a:solidFill>
                <a:schemeClr val="tx2"/>
              </a:solidFill>
              <a:latin typeface="Arial"/>
              <a:ea typeface="Arial"/>
              <a:cs typeface="Arial"/>
              <a:sym typeface="Arial"/>
            </a:endParaRPr>
          </a:p>
        </p:txBody>
      </p:sp>
    </p:spTree>
    <p:extLst>
      <p:ext uri="{BB962C8B-B14F-4D97-AF65-F5344CB8AC3E}">
        <p14:creationId xmlns:p14="http://schemas.microsoft.com/office/powerpoint/2010/main" val="1328330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Modify REPL CPU Cores</a:t>
            </a:r>
          </a:p>
        </p:txBody>
      </p:sp>
      <p:sp>
        <p:nvSpPr>
          <p:cNvPr id="3" name="Content Placeholder 2"/>
          <p:cNvSpPr>
            <a:spLocks noGrp="1"/>
          </p:cNvSpPr>
          <p:nvPr>
            <p:ph idx="1"/>
          </p:nvPr>
        </p:nvSpPr>
        <p:spPr>
          <a:xfrm>
            <a:off x="841494" y="1752600"/>
            <a:ext cx="13167360" cy="4678204"/>
          </a:xfrm>
        </p:spPr>
        <p:txBody>
          <a:bodyPr/>
          <a:lstStyle/>
          <a:p>
            <a:r>
              <a:rPr lang="en-US" dirty="0"/>
              <a:t>Streaming requires having two or more CPU cores available</a:t>
            </a:r>
          </a:p>
          <a:p>
            <a:pPr lvl="1"/>
            <a:r>
              <a:rPr lang="en-US" dirty="0"/>
              <a:t>One core for the receiver plus one core for each DStream being ingested</a:t>
            </a:r>
          </a:p>
          <a:p>
            <a:pPr lvl="1"/>
            <a:endParaRPr lang="en-US" dirty="0"/>
          </a:p>
          <a:p>
            <a:r>
              <a:rPr lang="en-US" dirty="0"/>
              <a:t>This can be changed by modifying the MASTER environment variable when launching the REPL</a:t>
            </a:r>
          </a:p>
          <a:p>
            <a:pPr lvl="1"/>
            <a:r>
              <a:rPr lang="en-US" dirty="0"/>
              <a:t>To utilize two cores: </a:t>
            </a:r>
            <a:r>
              <a:rPr lang="en-US" dirty="0" err="1">
                <a:latin typeface="Courier New" panose="02070309020205020404" pitchFamily="49" charset="0"/>
                <a:cs typeface="Courier New" panose="02070309020205020404" pitchFamily="49" charset="0"/>
              </a:rPr>
              <a:t>pyspark</a:t>
            </a:r>
            <a:r>
              <a:rPr lang="en-US" dirty="0">
                <a:latin typeface="Courier New" panose="02070309020205020404" pitchFamily="49" charset="0"/>
                <a:cs typeface="Courier New" panose="02070309020205020404" pitchFamily="49" charset="0"/>
              </a:rPr>
              <a:t> --master local[2] (for python)</a:t>
            </a:r>
          </a:p>
          <a:p>
            <a:pPr lvl="1"/>
            <a:r>
              <a:rPr lang="en-US" dirty="0"/>
              <a:t>To utilize two cores: </a:t>
            </a:r>
            <a:r>
              <a:rPr lang="en-US" dirty="0">
                <a:latin typeface="Courier New" panose="02070309020205020404" pitchFamily="49" charset="0"/>
                <a:cs typeface="Courier New" panose="02070309020205020404" pitchFamily="49" charset="0"/>
              </a:rPr>
              <a:t>spark-shell --master local[2] (for </a:t>
            </a:r>
            <a:r>
              <a:rPr lang="en-US" dirty="0" err="1">
                <a:latin typeface="Courier New" panose="02070309020205020404" pitchFamily="49" charset="0"/>
                <a:cs typeface="Courier New" panose="02070309020205020404" pitchFamily="49" charset="0"/>
              </a:rPr>
              <a:t>scala</a:t>
            </a:r>
            <a:r>
              <a:rPr lang="en-US" dirty="0">
                <a:latin typeface="Courier New" panose="02070309020205020404" pitchFamily="49" charset="0"/>
                <a:cs typeface="Courier New" panose="02070309020205020404" pitchFamily="49" charset="0"/>
              </a:rPr>
              <a:t>)</a:t>
            </a:r>
          </a:p>
          <a:p>
            <a:endParaRPr lang="en-US" dirty="0"/>
          </a:p>
          <a:p>
            <a:endParaRPr lang="en-US" dirty="0"/>
          </a:p>
          <a:p>
            <a:pPr marL="548640" lvl="1" indent="0">
              <a:buNone/>
            </a:pPr>
            <a:endParaRPr lang="en-US" dirty="0"/>
          </a:p>
          <a:p>
            <a:pPr marL="548640" lvl="1" indent="0">
              <a:buNone/>
            </a:pPr>
            <a:endParaRPr lang="en-US" dirty="0"/>
          </a:p>
        </p:txBody>
      </p:sp>
    </p:spTree>
    <p:extLst>
      <p:ext uri="{BB962C8B-B14F-4D97-AF65-F5344CB8AC3E}">
        <p14:creationId xmlns:p14="http://schemas.microsoft.com/office/powerpoint/2010/main" val="3251107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Launch </a:t>
            </a:r>
            <a:r>
              <a:rPr lang="en-US" dirty="0" err="1">
                <a:latin typeface="Courier New" panose="02070309020205020404" pitchFamily="49" charset="0"/>
                <a:cs typeface="Courier New" panose="02070309020205020404" pitchFamily="49" charset="0"/>
              </a:rPr>
              <a:t>StreamingContext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841494" y="1752600"/>
            <a:ext cx="13167360" cy="6294031"/>
          </a:xfrm>
        </p:spPr>
        <p:txBody>
          <a:bodyPr>
            <a:normAutofit fontScale="92500" lnSpcReduction="10000"/>
          </a:bodyPr>
          <a:lstStyle/>
          <a:p>
            <a:r>
              <a:rPr lang="en-US" dirty="0"/>
              <a:t>Import the </a:t>
            </a:r>
            <a:r>
              <a:rPr lang="en-US" dirty="0" err="1">
                <a:latin typeface="Courier New" panose="02070309020205020404" pitchFamily="49" charset="0"/>
                <a:cs typeface="Courier New" panose="02070309020205020404" pitchFamily="49" charset="0"/>
              </a:rPr>
              <a:t>StreamingContext</a:t>
            </a:r>
            <a:r>
              <a:rPr lang="en-US" dirty="0"/>
              <a:t> API</a:t>
            </a:r>
          </a:p>
          <a:p>
            <a:pPr lvl="1"/>
            <a:r>
              <a:rPr lang="en-US" dirty="0"/>
              <a:t>Example: </a:t>
            </a: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org.apache.spark.streaming.StreamingContext</a:t>
            </a:r>
            <a:r>
              <a:rPr lang="en-US" dirty="0">
                <a:latin typeface="Courier New" panose="02070309020205020404" pitchFamily="49" charset="0"/>
                <a:cs typeface="Courier New" panose="02070309020205020404" pitchFamily="49" charset="0"/>
              </a:rPr>
              <a:t> </a:t>
            </a:r>
          </a:p>
          <a:p>
            <a:endParaRPr lang="en-US" dirty="0"/>
          </a:p>
          <a:p>
            <a:r>
              <a:rPr lang="en-US" dirty="0"/>
              <a:t>Create an instance of the </a:t>
            </a:r>
            <a:r>
              <a:rPr lang="en-US" dirty="0" err="1">
                <a:latin typeface="Courier New" panose="02070309020205020404" pitchFamily="49" charset="0"/>
                <a:cs typeface="Courier New" panose="02070309020205020404" pitchFamily="49" charset="0"/>
              </a:rPr>
              <a:t>StreamingContext</a:t>
            </a:r>
            <a:r>
              <a:rPr lang="en-US" dirty="0"/>
              <a:t> and supply the name of the </a:t>
            </a:r>
            <a:r>
              <a:rPr lang="en-US" dirty="0" err="1">
                <a:latin typeface="Courier New" panose="02070309020205020404" pitchFamily="49" charset="0"/>
                <a:cs typeface="Courier New" panose="02070309020205020404" pitchFamily="49" charset="0"/>
              </a:rPr>
              <a:t>SparkContext</a:t>
            </a:r>
            <a:r>
              <a:rPr lang="en-US" dirty="0"/>
              <a:t> (when using the REPL, </a:t>
            </a:r>
            <a:r>
              <a:rPr lang="en-US" dirty="0" err="1">
                <a:latin typeface="Courier New" panose="02070309020205020404" pitchFamily="49" charset="0"/>
                <a:cs typeface="Courier New" panose="02070309020205020404" pitchFamily="49" charset="0"/>
              </a:rPr>
              <a:t>sc</a:t>
            </a:r>
            <a:r>
              <a:rPr lang="en-US" dirty="0"/>
              <a:t>) and an interval time for micro-batching</a:t>
            </a:r>
          </a:p>
          <a:p>
            <a:pPr lvl="1"/>
            <a:r>
              <a:rPr lang="en-US" dirty="0"/>
              <a:t>Example setting a one-second interval:   </a:t>
            </a:r>
            <a:r>
              <a:rPr lang="en-US" dirty="0" err="1"/>
              <a:t>val</a:t>
            </a:r>
            <a:r>
              <a:rPr lang="en-US" dirty="0"/>
              <a:t> </a:t>
            </a:r>
            <a:r>
              <a:rPr lang="en-US" dirty="0" err="1">
                <a:latin typeface="Courier New" panose="02070309020205020404" pitchFamily="49" charset="0"/>
                <a:cs typeface="Courier New" panose="02070309020205020404" pitchFamily="49" charset="0"/>
              </a:rPr>
              <a:t>ssc</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1)</a:t>
            </a:r>
          </a:p>
          <a:p>
            <a:pPr lvl="1"/>
            <a:endParaRPr lang="en-US" dirty="0">
              <a:latin typeface="Courier New" panose="02070309020205020404" pitchFamily="49" charset="0"/>
              <a:cs typeface="Courier New" panose="02070309020205020404" pitchFamily="49" charset="0"/>
            </a:endParaRPr>
          </a:p>
          <a:p>
            <a:r>
              <a:rPr lang="en-US" dirty="0"/>
              <a:t>Spark </a:t>
            </a:r>
            <a:r>
              <a:rPr lang="en-US" dirty="0" err="1">
                <a:latin typeface="Courier New" panose="02070309020205020404" pitchFamily="49" charset="0"/>
                <a:cs typeface="Courier New" panose="02070309020205020404" pitchFamily="49" charset="0"/>
              </a:rPr>
              <a:t>StreamingContext</a:t>
            </a:r>
            <a:r>
              <a:rPr lang="en-US" dirty="0"/>
              <a:t> instances can be defined with varying time intervals based on needs</a:t>
            </a:r>
          </a:p>
          <a:p>
            <a:pPr lvl="1"/>
            <a:r>
              <a:rPr lang="en-US" dirty="0"/>
              <a:t>Only one </a:t>
            </a:r>
            <a:r>
              <a:rPr lang="en-US" dirty="0" err="1">
                <a:latin typeface="Courier New" panose="02070309020205020404" pitchFamily="49" charset="0"/>
                <a:cs typeface="Courier New" panose="02070309020205020404" pitchFamily="49" charset="0"/>
              </a:rPr>
              <a:t>StreamingContext</a:t>
            </a:r>
            <a:r>
              <a:rPr lang="en-US" dirty="0"/>
              <a:t> is allowed per JVM</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sscTen</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StreamingContext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 10)</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p>
        </p:txBody>
      </p:sp>
    </p:spTree>
    <p:extLst>
      <p:ext uri="{BB962C8B-B14F-4D97-AF65-F5344CB8AC3E}">
        <p14:creationId xmlns:p14="http://schemas.microsoft.com/office/powerpoint/2010/main" val="2890100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from HDFS Directories and TCP Sockets</a:t>
            </a:r>
          </a:p>
        </p:txBody>
      </p:sp>
      <p:sp>
        <p:nvSpPr>
          <p:cNvPr id="3" name="Content Placeholder 2"/>
          <p:cNvSpPr>
            <a:spLocks noGrp="1"/>
          </p:cNvSpPr>
          <p:nvPr>
            <p:ph idx="1"/>
          </p:nvPr>
        </p:nvSpPr>
        <p:spPr>
          <a:xfrm>
            <a:off x="841494" y="2765858"/>
            <a:ext cx="13167360" cy="3462486"/>
          </a:xfrm>
        </p:spPr>
        <p:txBody>
          <a:bodyPr>
            <a:normAutofit fontScale="92500" lnSpcReduction="20000"/>
          </a:bodyPr>
          <a:lstStyle/>
          <a:p>
            <a:r>
              <a:rPr lang="en-US" dirty="0"/>
              <a:t>To create a stream by monitoring an HDFS directory and ingesting any new files:</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hdfsInputDS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ssc.textFileStream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someHDFSdirectory</a:t>
            </a:r>
            <a:r>
              <a:rPr lang="en-US" dirty="0">
                <a:latin typeface="Courier New" panose="02070309020205020404" pitchFamily="49" charset="0"/>
                <a:cs typeface="Courier New" panose="02070309020205020404" pitchFamily="49" charset="0"/>
              </a:rPr>
              <a:t>")</a:t>
            </a:r>
          </a:p>
          <a:p>
            <a:pPr lvl="1"/>
            <a:endParaRPr lang="en-US" dirty="0"/>
          </a:p>
          <a:p>
            <a:pPr lvl="1"/>
            <a:endParaRPr lang="en-US" dirty="0"/>
          </a:p>
          <a:p>
            <a:r>
              <a:rPr lang="en-US" dirty="0"/>
              <a:t>To create a stream by monitoring TCP socket source (hostname and port):</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tcpInputDS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ssc.socketTextStream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someHostname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portNumber</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95400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Governance and Integration Frameworks</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2733918732"/>
              </p:ext>
            </p:extLst>
          </p:nvPr>
        </p:nvGraphicFramePr>
        <p:xfrm>
          <a:off x="420135" y="2025650"/>
          <a:ext cx="11240952" cy="5061510"/>
        </p:xfrm>
        <a:graphic>
          <a:graphicData uri="http://schemas.openxmlformats.org/drawingml/2006/table">
            <a:tbl>
              <a:tblPr firstRow="1" bandRow="1">
                <a:tableStyleId>{5C22544A-7EE6-4342-B048-85BDC9FD1C3A}</a:tableStyleId>
              </a:tblPr>
              <a:tblGrid>
                <a:gridCol w="2122991">
                  <a:extLst>
                    <a:ext uri="{9D8B030D-6E8A-4147-A177-3AD203B41FA5}">
                      <a16:colId xmlns:a16="http://schemas.microsoft.com/office/drawing/2014/main" val="20000"/>
                    </a:ext>
                  </a:extLst>
                </a:gridCol>
                <a:gridCol w="9117961">
                  <a:extLst>
                    <a:ext uri="{9D8B030D-6E8A-4147-A177-3AD203B41FA5}">
                      <a16:colId xmlns:a16="http://schemas.microsoft.com/office/drawing/2014/main" val="20001"/>
                    </a:ext>
                  </a:extLst>
                </a:gridCol>
              </a:tblGrid>
              <a:tr h="480325">
                <a:tc>
                  <a:txBody>
                    <a:bodyPr/>
                    <a:lstStyle/>
                    <a:p>
                      <a:r>
                        <a:rPr lang="en-US" sz="2600" dirty="0"/>
                        <a:t>Framework</a:t>
                      </a:r>
                    </a:p>
                  </a:txBody>
                  <a:tcPr marL="109757" marR="109757" marT="54864" marB="54864"/>
                </a:tc>
                <a:tc>
                  <a:txBody>
                    <a:bodyPr/>
                    <a:lstStyle/>
                    <a:p>
                      <a:r>
                        <a:rPr lang="en-US" sz="2600" dirty="0"/>
                        <a:t>Description</a:t>
                      </a:r>
                    </a:p>
                  </a:txBody>
                  <a:tcPr marL="109757" marR="109757" marT="54864" marB="54864"/>
                </a:tc>
                <a:extLst>
                  <a:ext uri="{0D108BD9-81ED-4DB2-BD59-A6C34878D82A}">
                    <a16:rowId xmlns:a16="http://schemas.microsoft.com/office/drawing/2014/main" val="10000"/>
                  </a:ext>
                </a:extLst>
              </a:tr>
              <a:tr h="659723">
                <a:tc>
                  <a:txBody>
                    <a:bodyPr/>
                    <a:lstStyle/>
                    <a:p>
                      <a:r>
                        <a:rPr lang="en-US" sz="1900" dirty="0"/>
                        <a:t>Falcon</a:t>
                      </a:r>
                    </a:p>
                  </a:txBody>
                  <a:tcPr marL="109757" marR="109757" marT="54864" marB="54864"/>
                </a:tc>
                <a:tc>
                  <a:txBody>
                    <a:bodyPr/>
                    <a:lstStyle/>
                    <a:p>
                      <a:r>
                        <a:rPr lang="en-US" sz="1900" dirty="0"/>
                        <a:t>A data governance tool providing workflow orchestration,</a:t>
                      </a:r>
                      <a:r>
                        <a:rPr lang="en-US" sz="1900" baseline="0" dirty="0"/>
                        <a:t> data lifecycle management, and data replication services.</a:t>
                      </a:r>
                      <a:endParaRPr lang="en-US" sz="1900" dirty="0"/>
                    </a:p>
                  </a:txBody>
                  <a:tcPr marL="109757" marR="109757" marT="54864" marB="54864"/>
                </a:tc>
                <a:extLst>
                  <a:ext uri="{0D108BD9-81ED-4DB2-BD59-A6C34878D82A}">
                    <a16:rowId xmlns:a16="http://schemas.microsoft.com/office/drawing/2014/main" val="10001"/>
                  </a:ext>
                </a:extLst>
              </a:tr>
              <a:tr h="422454">
                <a:tc>
                  <a:txBody>
                    <a:bodyPr/>
                    <a:lstStyle/>
                    <a:p>
                      <a:r>
                        <a:rPr lang="en-US" sz="1900" dirty="0"/>
                        <a:t>WebHDFS</a:t>
                      </a:r>
                    </a:p>
                  </a:txBody>
                  <a:tcPr marL="109757" marR="109757" marT="54864" marB="54864"/>
                </a:tc>
                <a:tc>
                  <a:txBody>
                    <a:bodyPr/>
                    <a:lstStyle/>
                    <a:p>
                      <a:r>
                        <a:rPr lang="en-US" sz="1900" dirty="0"/>
                        <a:t>A REST API</a:t>
                      </a:r>
                      <a:r>
                        <a:rPr lang="en-US" sz="1900" baseline="0" dirty="0"/>
                        <a:t> that</a:t>
                      </a:r>
                      <a:r>
                        <a:rPr lang="en-US" sz="1900" dirty="0"/>
                        <a:t> uses the standard HTTP verbs to access, operate, and manage HDFS</a:t>
                      </a:r>
                    </a:p>
                  </a:txBody>
                  <a:tcPr marL="109757" marR="109757" marT="54864" marB="54864"/>
                </a:tc>
                <a:extLst>
                  <a:ext uri="{0D108BD9-81ED-4DB2-BD59-A6C34878D82A}">
                    <a16:rowId xmlns:a16="http://schemas.microsoft.com/office/drawing/2014/main" val="10002"/>
                  </a:ext>
                </a:extLst>
              </a:tr>
              <a:tr h="422454">
                <a:tc>
                  <a:txBody>
                    <a:bodyPr/>
                    <a:lstStyle/>
                    <a:p>
                      <a:r>
                        <a:rPr lang="en-US" sz="1900" dirty="0"/>
                        <a:t>HDFS NFS Gateway</a:t>
                      </a:r>
                    </a:p>
                  </a:txBody>
                  <a:tcPr marL="109757" marR="109757" marT="54864" marB="54864"/>
                </a:tc>
                <a:tc>
                  <a:txBody>
                    <a:bodyPr/>
                    <a:lstStyle/>
                    <a:p>
                      <a:r>
                        <a:rPr lang="en-US" sz="1900" dirty="0"/>
                        <a:t>A</a:t>
                      </a:r>
                      <a:r>
                        <a:rPr lang="en-US" sz="1900" baseline="0" dirty="0"/>
                        <a:t> g</a:t>
                      </a:r>
                      <a:r>
                        <a:rPr lang="en-US" sz="1900" dirty="0"/>
                        <a:t>ateway that enables</a:t>
                      </a:r>
                      <a:r>
                        <a:rPr lang="en-US" sz="1900" baseline="0" dirty="0"/>
                        <a:t> access </a:t>
                      </a:r>
                      <a:r>
                        <a:rPr lang="en-US" sz="1900" dirty="0"/>
                        <a:t>to HDFS as an NFS mounted file</a:t>
                      </a:r>
                      <a:r>
                        <a:rPr lang="en-US" sz="1900" baseline="0" dirty="0"/>
                        <a:t> system</a:t>
                      </a:r>
                      <a:endParaRPr lang="en-US" sz="1900" dirty="0"/>
                    </a:p>
                  </a:txBody>
                  <a:tcPr marL="109757" marR="109757" marT="54864" marB="54864"/>
                </a:tc>
                <a:extLst>
                  <a:ext uri="{0D108BD9-81ED-4DB2-BD59-A6C34878D82A}">
                    <a16:rowId xmlns:a16="http://schemas.microsoft.com/office/drawing/2014/main" val="10003"/>
                  </a:ext>
                </a:extLst>
              </a:tr>
              <a:tr h="659723">
                <a:tc>
                  <a:txBody>
                    <a:bodyPr/>
                    <a:lstStyle/>
                    <a:p>
                      <a:r>
                        <a:rPr lang="en-US" sz="1900" dirty="0"/>
                        <a:t>Flume</a:t>
                      </a:r>
                    </a:p>
                  </a:txBody>
                  <a:tcPr marL="109757" marR="109757" marT="54864" marB="54864"/>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900" dirty="0"/>
                        <a:t>A</a:t>
                      </a:r>
                      <a:r>
                        <a:rPr lang="en-US" sz="1900" baseline="0" dirty="0"/>
                        <a:t> </a:t>
                      </a:r>
                      <a:r>
                        <a:rPr lang="en-US" sz="1900" dirty="0"/>
                        <a:t>distributed, reliable, and highly-available service that efficiently collects, aggregates, and moves streaming data</a:t>
                      </a:r>
                    </a:p>
                  </a:txBody>
                  <a:tcPr marL="109757" marR="109757" marT="54864" marB="54864"/>
                </a:tc>
                <a:extLst>
                  <a:ext uri="{0D108BD9-81ED-4DB2-BD59-A6C34878D82A}">
                    <a16:rowId xmlns:a16="http://schemas.microsoft.com/office/drawing/2014/main" val="10004"/>
                  </a:ext>
                </a:extLst>
              </a:tr>
              <a:tr h="422454">
                <a:tc>
                  <a:txBody>
                    <a:bodyPr/>
                    <a:lstStyle/>
                    <a:p>
                      <a:r>
                        <a:rPr lang="en-US" sz="1900" dirty="0"/>
                        <a:t>Sqoop</a:t>
                      </a:r>
                    </a:p>
                  </a:txBody>
                  <a:tcPr marL="109757" marR="109757" marT="54864" marB="54864"/>
                </a:tc>
                <a:tc>
                  <a:txBody>
                    <a:bodyPr/>
                    <a:lstStyle/>
                    <a:p>
                      <a:r>
                        <a:rPr lang="en-US" sz="1900" dirty="0"/>
                        <a:t>A set of tools for</a:t>
                      </a:r>
                      <a:r>
                        <a:rPr lang="en-US" sz="1900" baseline="0" dirty="0"/>
                        <a:t> importing and exporting data between Hadoop and RDBM systems</a:t>
                      </a:r>
                      <a:endParaRPr lang="en-US" sz="1900" dirty="0"/>
                    </a:p>
                  </a:txBody>
                  <a:tcPr marL="109757" marR="109757" marT="54864" marB="54864"/>
                </a:tc>
                <a:extLst>
                  <a:ext uri="{0D108BD9-81ED-4DB2-BD59-A6C34878D82A}">
                    <a16:rowId xmlns:a16="http://schemas.microsoft.com/office/drawing/2014/main" val="10005"/>
                  </a:ext>
                </a:extLst>
              </a:tr>
              <a:tr h="422454">
                <a:tc>
                  <a:txBody>
                    <a:bodyPr/>
                    <a:lstStyle/>
                    <a:p>
                      <a:r>
                        <a:rPr lang="en-US" sz="1900" dirty="0"/>
                        <a:t>Kafka</a:t>
                      </a:r>
                    </a:p>
                  </a:txBody>
                  <a:tcPr marL="109757" marR="109757" marT="54864" marB="54864"/>
                </a:tc>
                <a:tc>
                  <a:txBody>
                    <a:bodyPr/>
                    <a:lstStyle/>
                    <a:p>
                      <a:r>
                        <a:rPr lang="en-US" sz="1900" dirty="0"/>
                        <a:t>A fast, scalable, durable, and fault-tolerant publish-subscribe</a:t>
                      </a:r>
                      <a:r>
                        <a:rPr lang="en-US" sz="1900" baseline="0" dirty="0"/>
                        <a:t> messaging system</a:t>
                      </a:r>
                      <a:endParaRPr lang="en-US" sz="1900" dirty="0"/>
                    </a:p>
                  </a:txBody>
                  <a:tcPr marL="109757" marR="109757" marT="54864" marB="54864"/>
                </a:tc>
                <a:extLst>
                  <a:ext uri="{0D108BD9-81ED-4DB2-BD59-A6C34878D82A}">
                    <a16:rowId xmlns:a16="http://schemas.microsoft.com/office/drawing/2014/main" val="10006"/>
                  </a:ext>
                </a:extLst>
              </a:tr>
              <a:tr h="659723">
                <a:tc>
                  <a:txBody>
                    <a:bodyPr/>
                    <a:lstStyle/>
                    <a:p>
                      <a:r>
                        <a:rPr lang="en-US" sz="1900" dirty="0"/>
                        <a:t>Atlas</a:t>
                      </a:r>
                    </a:p>
                  </a:txBody>
                  <a:tcPr marL="109757" marR="109757" marT="54864" marB="54864"/>
                </a:tc>
                <a:tc>
                  <a:txBody>
                    <a:bodyPr/>
                    <a:lstStyle/>
                    <a:p>
                      <a:r>
                        <a:rPr lang="en-US" sz="1900" dirty="0"/>
                        <a:t>A scalable and extensible</a:t>
                      </a:r>
                      <a:r>
                        <a:rPr lang="en-US" sz="1900" baseline="0" dirty="0"/>
                        <a:t> set of core governance services enabling enterprises to meet compliance and data integration requirements</a:t>
                      </a:r>
                      <a:endParaRPr lang="en-US" sz="1900" dirty="0"/>
                    </a:p>
                  </a:txBody>
                  <a:tcPr marL="109757" marR="109757" marT="54864" marB="54864"/>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91764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to Console and to HDFS</a:t>
            </a:r>
          </a:p>
        </p:txBody>
      </p:sp>
      <p:sp>
        <p:nvSpPr>
          <p:cNvPr id="3" name="Content Placeholder 2"/>
          <p:cNvSpPr>
            <a:spLocks noGrp="1"/>
          </p:cNvSpPr>
          <p:nvPr>
            <p:ph idx="1"/>
          </p:nvPr>
        </p:nvSpPr>
        <p:spPr>
          <a:xfrm>
            <a:off x="841494" y="1752600"/>
            <a:ext cx="13167360" cy="5518434"/>
          </a:xfrm>
        </p:spPr>
        <p:txBody>
          <a:bodyPr>
            <a:normAutofit fontScale="85000" lnSpcReduction="10000"/>
          </a:bodyPr>
          <a:lstStyle/>
          <a:p>
            <a:r>
              <a:rPr lang="en-US" dirty="0"/>
              <a:t>Print output to the console:</a:t>
            </a:r>
          </a:p>
          <a:p>
            <a:pPr lvl="1"/>
            <a:r>
              <a:rPr lang="en-US" dirty="0"/>
              <a:t>Python: </a:t>
            </a:r>
            <a:r>
              <a:rPr lang="en-US" dirty="0" err="1">
                <a:latin typeface="Courier New" panose="02070309020205020404" pitchFamily="49" charset="0"/>
                <a:cs typeface="Courier New" panose="02070309020205020404" pitchFamily="49" charset="0"/>
              </a:rPr>
              <a:t>DSvariableName.pprint</a:t>
            </a:r>
            <a:r>
              <a:rPr lang="en-US" dirty="0">
                <a:latin typeface="Courier New" panose="02070309020205020404" pitchFamily="49" charset="0"/>
                <a:cs typeface="Courier New" panose="02070309020205020404" pitchFamily="49" charset="0"/>
              </a:rPr>
              <a:t>()</a:t>
            </a:r>
          </a:p>
          <a:p>
            <a:pPr lvl="1"/>
            <a:r>
              <a:rPr lang="en-US" dirty="0"/>
              <a:t>Scala/Java: </a:t>
            </a:r>
            <a:r>
              <a:rPr lang="en-US" dirty="0" err="1">
                <a:latin typeface="Courier New" panose="02070309020205020404" pitchFamily="49" charset="0"/>
                <a:cs typeface="Courier New" panose="02070309020205020404" pitchFamily="49" charset="0"/>
              </a:rPr>
              <a:t>DSvariableName.print</a:t>
            </a:r>
            <a:r>
              <a:rPr lang="en-US" dirty="0">
                <a:latin typeface="Courier New" panose="02070309020205020404" pitchFamily="49" charset="0"/>
                <a:cs typeface="Courier New" panose="02070309020205020404" pitchFamily="49" charset="0"/>
              </a:rPr>
              <a:t>()</a:t>
            </a:r>
          </a:p>
          <a:p>
            <a:pPr lvl="1"/>
            <a:endParaRPr lang="en-US" dirty="0"/>
          </a:p>
          <a:p>
            <a:r>
              <a:rPr lang="en-US" dirty="0"/>
              <a:t>Suggestion: set </a:t>
            </a:r>
            <a:r>
              <a:rPr lang="en-US" dirty="0" err="1"/>
              <a:t>sc</a:t>
            </a:r>
            <a:r>
              <a:rPr lang="en-US" dirty="0"/>
              <a:t> log level to "ERROR" when printing to console to reduce screen clutter</a:t>
            </a:r>
          </a:p>
          <a:p>
            <a:pPr lvl="1"/>
            <a:r>
              <a:rPr lang="en-US" dirty="0"/>
              <a:t>Example: </a:t>
            </a:r>
            <a:r>
              <a:rPr lang="en-US" dirty="0" err="1">
                <a:latin typeface="Courier New" panose="02070309020205020404" pitchFamily="49" charset="0"/>
                <a:cs typeface="Courier New" panose="02070309020205020404" pitchFamily="49" charset="0"/>
              </a:rPr>
              <a:t>sc.setLogLevel</a:t>
            </a:r>
            <a:r>
              <a:rPr lang="en-US" dirty="0">
                <a:latin typeface="Courier New" panose="02070309020205020404" pitchFamily="49" charset="0"/>
                <a:cs typeface="Courier New" panose="02070309020205020404" pitchFamily="49" charset="0"/>
              </a:rPr>
              <a:t>("ERROR")</a:t>
            </a:r>
          </a:p>
          <a:p>
            <a:pPr lvl="1"/>
            <a:endParaRPr lang="en-US" dirty="0"/>
          </a:p>
          <a:p>
            <a:r>
              <a:rPr lang="en-US" dirty="0"/>
              <a:t>Save output as a time-stamped text file on HDFS:</a:t>
            </a:r>
          </a:p>
          <a:p>
            <a:pPr lvl="1"/>
            <a:r>
              <a:rPr lang="en-US" dirty="0" err="1">
                <a:latin typeface="Courier New" panose="02070309020205020404" pitchFamily="49" charset="0"/>
                <a:cs typeface="Courier New" panose="02070309020205020404" pitchFamily="49" charset="0"/>
              </a:rPr>
              <a:t>DSVariable.saveAsTextFiles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HDFSlocation</a:t>
            </a:r>
            <a:r>
              <a:rPr lang="en-US" dirty="0">
                <a:latin typeface="Courier New" panose="02070309020205020404" pitchFamily="49" charset="0"/>
                <a:cs typeface="Courier New" panose="02070309020205020404" pitchFamily="49" charset="0"/>
              </a:rPr>
              <a:t>/prefix", "</a:t>
            </a:r>
            <a:r>
              <a:rPr lang="en-US" dirty="0" err="1">
                <a:latin typeface="Courier New" panose="02070309020205020404" pitchFamily="49" charset="0"/>
                <a:cs typeface="Courier New" panose="02070309020205020404" pitchFamily="49" charset="0"/>
              </a:rPr>
              <a:t>optionalSuffix</a:t>
            </a:r>
            <a:r>
              <a:rPr lang="en-US" dirty="0">
                <a:latin typeface="Courier New" panose="02070309020205020404" pitchFamily="49" charset="0"/>
                <a:cs typeface="Courier New" panose="02070309020205020404" pitchFamily="49" charset="0"/>
              </a:rPr>
              <a:t>")</a:t>
            </a:r>
          </a:p>
          <a:p>
            <a:pPr lvl="1"/>
            <a:r>
              <a:rPr lang="en-US" dirty="0"/>
              <a:t>Directory permissions must be set accordingly</a:t>
            </a:r>
          </a:p>
          <a:p>
            <a:pPr lvl="1"/>
            <a:endParaRPr lang="en-US" dirty="0"/>
          </a:p>
          <a:p>
            <a:r>
              <a:rPr lang="en-US" dirty="0"/>
              <a:t>Can use the same DStream to output to both console and HDFS text file</a:t>
            </a:r>
          </a:p>
        </p:txBody>
      </p:sp>
    </p:spTree>
    <p:extLst>
      <p:ext uri="{BB962C8B-B14F-4D97-AF65-F5344CB8AC3E}">
        <p14:creationId xmlns:p14="http://schemas.microsoft.com/office/powerpoint/2010/main" val="216819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and Stop the Streaming Application</a:t>
            </a:r>
          </a:p>
        </p:txBody>
      </p:sp>
      <p:sp>
        <p:nvSpPr>
          <p:cNvPr id="3" name="Content Placeholder 2"/>
          <p:cNvSpPr>
            <a:spLocks noGrp="1"/>
          </p:cNvSpPr>
          <p:nvPr>
            <p:ph idx="1"/>
          </p:nvPr>
        </p:nvSpPr>
        <p:spPr>
          <a:xfrm>
            <a:off x="841494" y="1752600"/>
            <a:ext cx="13167360" cy="4099584"/>
          </a:xfrm>
        </p:spPr>
        <p:txBody>
          <a:bodyPr/>
          <a:lstStyle/>
          <a:p>
            <a:r>
              <a:rPr lang="en-US" dirty="0"/>
              <a:t>All operations must be defined before the stream is started</a:t>
            </a:r>
          </a:p>
          <a:p>
            <a:endParaRPr lang="en-US" dirty="0"/>
          </a:p>
          <a:p>
            <a:r>
              <a:rPr lang="en-US" dirty="0"/>
              <a:t>When ready:  </a:t>
            </a:r>
            <a:r>
              <a:rPr lang="en-US" dirty="0" err="1">
                <a:latin typeface="Courier New" panose="02070309020205020404" pitchFamily="49" charset="0"/>
                <a:cs typeface="Courier New" panose="02070309020205020404" pitchFamily="49" charset="0"/>
              </a:rPr>
              <a:t>ssc.start</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t>When finished:  </a:t>
            </a:r>
            <a:r>
              <a:rPr lang="en-US" dirty="0" err="1">
                <a:latin typeface="Courier New" panose="02070309020205020404" pitchFamily="49" charset="0"/>
                <a:cs typeface="Courier New" panose="02070309020205020404" pitchFamily="49" charset="0"/>
              </a:rPr>
              <a:t>ssc.stop</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3247601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Streaming Program Example Using a REPL</a:t>
            </a:r>
          </a:p>
        </p:txBody>
      </p:sp>
      <p:sp>
        <p:nvSpPr>
          <p:cNvPr id="3" name="Content Placeholder 2"/>
          <p:cNvSpPr>
            <a:spLocks noGrp="1"/>
          </p:cNvSpPr>
          <p:nvPr>
            <p:ph idx="1"/>
          </p:nvPr>
        </p:nvSpPr>
        <p:spPr>
          <a:xfrm>
            <a:off x="841494" y="2271594"/>
            <a:ext cx="13167360" cy="4275016"/>
          </a:xfrm>
        </p:spPr>
        <p:txBody>
          <a:bodyPr>
            <a:normAutofit/>
          </a:bodyPr>
          <a:lstStyle/>
          <a:p>
            <a:pPr marL="0" indent="0">
              <a:buNone/>
            </a:pPr>
            <a:r>
              <a:rPr lang="en-US" sz="2400" dirty="0">
                <a:latin typeface="Courier New" panose="02070309020205020404" pitchFamily="49" charset="0"/>
                <a:cs typeface="Courier New" panose="02070309020205020404" pitchFamily="49" charset="0"/>
              </a:rPr>
              <a:t># spark-shell --master local[2]</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sc.setLogLevel</a:t>
            </a:r>
            <a:r>
              <a:rPr lang="en-US" sz="2400" dirty="0">
                <a:latin typeface="Courier New" panose="02070309020205020404" pitchFamily="49" charset="0"/>
                <a:cs typeface="Courier New" panose="02070309020205020404" pitchFamily="49" charset="0"/>
              </a:rPr>
              <a:t>("ERROR")</a:t>
            </a:r>
          </a:p>
          <a:p>
            <a:pPr marL="0" indent="0">
              <a:buNone/>
            </a:pPr>
            <a:r>
              <a:rPr lang="en-US" sz="2400" dirty="0">
                <a:latin typeface="Courier New" panose="02070309020205020404" pitchFamily="49" charset="0"/>
                <a:cs typeface="Courier New" panose="02070309020205020404" pitchFamily="49" charset="0"/>
              </a:rPr>
              <a:t>&gt;&gt;&gt; import </a:t>
            </a:r>
            <a:r>
              <a:rPr lang="en-US" sz="2400" dirty="0" err="1">
                <a:latin typeface="Courier New" panose="02070309020205020404" pitchFamily="49" charset="0"/>
                <a:cs typeface="Courier New" panose="02070309020205020404" pitchFamily="49" charset="0"/>
              </a:rPr>
              <a:t>org.apache.spark.streaming.StreamingContext</a:t>
            </a:r>
            <a:r>
              <a:rPr lang="en-US" sz="2400" dirty="0">
                <a:latin typeface="Courier New" panose="02070309020205020404" pitchFamily="49" charset="0"/>
                <a:cs typeface="Courier New" panose="02070309020205020404" pitchFamily="49" charset="0"/>
              </a:rPr>
              <a:t> </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sscFive</a:t>
            </a:r>
            <a:r>
              <a:rPr lang="en-US" sz="2400" dirty="0">
                <a:latin typeface="Courier New" panose="02070309020205020404" pitchFamily="49" charset="0"/>
                <a:cs typeface="Courier New" panose="02070309020205020404" pitchFamily="49" charset="0"/>
              </a:rPr>
              <a:t> = new </a:t>
            </a:r>
            <a:r>
              <a:rPr lang="en-US" sz="2400" dirty="0" err="1">
                <a:latin typeface="Courier New" panose="02070309020205020404" pitchFamily="49" charset="0"/>
                <a:cs typeface="Courier New" panose="02070309020205020404" pitchFamily="49" charset="0"/>
              </a:rPr>
              <a:t>StreamingContext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sc</a:t>
            </a:r>
            <a:r>
              <a:rPr lang="en-US" sz="2400" dirty="0">
                <a:latin typeface="Courier New" panose="02070309020205020404" pitchFamily="49" charset="0"/>
                <a:cs typeface="Courier New" panose="02070309020205020404" pitchFamily="49" charset="0"/>
              </a:rPr>
              <a:t>, Seconds(5))</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hdfsInputDS</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sscFive.textFileStream</a:t>
            </a:r>
            <a:r>
              <a:rPr lang="en-US" sz="2400" dirty="0">
                <a:latin typeface="Courier New" panose="02070309020205020404" pitchFamily="49" charset="0"/>
                <a:cs typeface="Courier New" panose="02070309020205020404" pitchFamily="49" charset="0"/>
              </a:rPr>
              <a:t>("/user/root/test/")</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hdfsInputDS.saveAsTextFiles</a:t>
            </a:r>
            <a:r>
              <a:rPr lang="en-US" sz="2400" dirty="0">
                <a:latin typeface="Courier New" panose="02070309020205020404" pitchFamily="49" charset="0"/>
                <a:cs typeface="Courier New" panose="02070309020205020404" pitchFamily="49" charset="0"/>
              </a:rPr>
              <a:t>("/user/root/test/stream/name")</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hdfsInputDS.print</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&gt;&gt;&gt; </a:t>
            </a:r>
            <a:r>
              <a:rPr lang="en-US" sz="2400" dirty="0" err="1">
                <a:latin typeface="Courier New" panose="02070309020205020404" pitchFamily="49" charset="0"/>
                <a:cs typeface="Courier New" panose="02070309020205020404" pitchFamily="49" charset="0"/>
              </a:rPr>
              <a:t>sscFive.start</a:t>
            </a:r>
            <a:r>
              <a:rPr lang="en-US" sz="2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2812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1830384"/>
            <a:ext cx="11057667" cy="1576585"/>
          </a:xfrm>
        </p:spPr>
        <p:txBody>
          <a:bodyPr/>
          <a:lstStyle/>
          <a:p>
            <a:r>
              <a:rPr lang="en-US" dirty="0"/>
              <a:t>Lab: Basic Spark Streaming using HDFS Directories and TCP Sockets</a:t>
            </a:r>
          </a:p>
        </p:txBody>
      </p:sp>
    </p:spTree>
    <p:extLst>
      <p:ext uri="{BB962C8B-B14F-4D97-AF65-F5344CB8AC3E}">
        <p14:creationId xmlns:p14="http://schemas.microsoft.com/office/powerpoint/2010/main" val="400167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3660395"/>
            <a:ext cx="9243285" cy="807913"/>
          </a:xfrm>
        </p:spPr>
        <p:txBody>
          <a:bodyPr/>
          <a:lstStyle/>
          <a:p>
            <a:r>
              <a:rPr lang="en-US" dirty="0"/>
              <a:t>Streaming Transformations</a:t>
            </a:r>
          </a:p>
        </p:txBody>
      </p:sp>
    </p:spTree>
    <p:extLst>
      <p:ext uri="{BB962C8B-B14F-4D97-AF65-F5344CB8AC3E}">
        <p14:creationId xmlns:p14="http://schemas.microsoft.com/office/powerpoint/2010/main" val="44964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DStream Transformations</a:t>
            </a:r>
          </a:p>
        </p:txBody>
      </p:sp>
      <p:sp>
        <p:nvSpPr>
          <p:cNvPr id="3" name="Content Placeholder 2"/>
          <p:cNvSpPr>
            <a:spLocks noGrp="1"/>
          </p:cNvSpPr>
          <p:nvPr>
            <p:ph idx="1"/>
          </p:nvPr>
        </p:nvSpPr>
        <p:spPr>
          <a:xfrm>
            <a:off x="841494" y="1752600"/>
            <a:ext cx="13167360" cy="5309146"/>
          </a:xfrm>
        </p:spPr>
        <p:txBody>
          <a:bodyPr>
            <a:normAutofit fontScale="92500" lnSpcReduction="20000"/>
          </a:bodyPr>
          <a:lstStyle/>
          <a:p>
            <a:r>
              <a:rPr lang="en-US" dirty="0"/>
              <a:t>Allow modification of DStream data similar to RDD transformations</a:t>
            </a:r>
          </a:p>
          <a:p>
            <a:endParaRPr lang="en-US" dirty="0"/>
          </a:p>
          <a:p>
            <a:r>
              <a:rPr lang="en-US" dirty="0"/>
              <a:t>Familiar functions</a:t>
            </a:r>
          </a:p>
          <a:p>
            <a:pPr lvl="1"/>
            <a:r>
              <a:rPr lang="en-US" dirty="0">
                <a:latin typeface="Courier New" panose="02070309020205020404" pitchFamily="49" charset="0"/>
                <a:cs typeface="Courier New" panose="02070309020205020404" pitchFamily="49" charset="0"/>
              </a:rPr>
              <a:t>map()</a:t>
            </a:r>
          </a:p>
          <a:p>
            <a:pPr lvl="1"/>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filter()</a:t>
            </a:r>
          </a:p>
          <a:p>
            <a:pPr lvl="1"/>
            <a:r>
              <a:rPr lang="en-US" dirty="0">
                <a:latin typeface="Courier New" panose="02070309020205020404" pitchFamily="49" charset="0"/>
                <a:cs typeface="Courier New" panose="02070309020205020404" pitchFamily="49" charset="0"/>
              </a:rPr>
              <a:t>repartition()</a:t>
            </a:r>
          </a:p>
          <a:p>
            <a:pPr lvl="1"/>
            <a:r>
              <a:rPr lang="en-US" dirty="0">
                <a:latin typeface="Courier New" panose="02070309020205020404" pitchFamily="49" charset="0"/>
                <a:cs typeface="Courier New" panose="02070309020205020404" pitchFamily="49" charset="0"/>
              </a:rPr>
              <a:t>union()</a:t>
            </a:r>
          </a:p>
          <a:p>
            <a:pPr lvl="1"/>
            <a:r>
              <a:rPr lang="en-US" dirty="0">
                <a:latin typeface="Courier New" panose="02070309020205020404" pitchFamily="49" charset="0"/>
                <a:cs typeface="Courier New" panose="02070309020205020404" pitchFamily="49" charset="0"/>
              </a:rPr>
              <a:t>count()</a:t>
            </a:r>
          </a:p>
          <a:p>
            <a:pPr lvl="1"/>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a:t>
            </a:r>
          </a:p>
          <a:p>
            <a:pPr lvl="1"/>
            <a:r>
              <a:rPr lang="en-US" dirty="0">
                <a:latin typeface="Courier New" panose="02070309020205020404" pitchFamily="49" charset="0"/>
                <a:cs typeface="Courier New" panose="02070309020205020404" pitchFamily="49" charset="0"/>
              </a:rPr>
              <a:t>join()</a:t>
            </a:r>
          </a:p>
          <a:p>
            <a:pPr lvl="1"/>
            <a:r>
              <a:rPr lang="en-US" dirty="0"/>
              <a:t>etc.</a:t>
            </a:r>
          </a:p>
        </p:txBody>
      </p:sp>
    </p:spTree>
    <p:extLst>
      <p:ext uri="{BB962C8B-B14F-4D97-AF65-F5344CB8AC3E}">
        <p14:creationId xmlns:p14="http://schemas.microsoft.com/office/powerpoint/2010/main" val="3945732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 using </a:t>
            </a:r>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a:xfrm>
            <a:off x="841494" y="1752600"/>
            <a:ext cx="13167360" cy="5032147"/>
          </a:xfrm>
        </p:spPr>
        <p:txBody>
          <a:bodyPr>
            <a:normAutofit/>
          </a:bodyPr>
          <a:lstStyle/>
          <a:p>
            <a:pPr marL="0" indent="0">
              <a:spcBef>
                <a:spcPts val="930"/>
              </a:spcBef>
              <a:buNone/>
            </a:pPr>
            <a:r>
              <a:rPr lang="en-US" dirty="0">
                <a:latin typeface="Courier New" charset="0"/>
                <a:ea typeface="ヒラギノ角ゴ Pro W3" charset="0"/>
                <a:cs typeface="Courier New" charset="0"/>
              </a:rPr>
              <a:t>...</a:t>
            </a:r>
          </a:p>
          <a:p>
            <a:pPr marL="0" indent="0">
              <a:spcBef>
                <a:spcPts val="930"/>
              </a:spcBef>
              <a:buNone/>
            </a:pPr>
            <a:endParaRPr lang="en-US" dirty="0">
              <a:latin typeface="Courier New" charset="0"/>
              <a:ea typeface="ヒラギノ角ゴ Pro W3" charset="0"/>
              <a:cs typeface="Courier New" charset="0"/>
            </a:endParaRPr>
          </a:p>
          <a:p>
            <a:pPr marL="0" indent="0">
              <a:spcBef>
                <a:spcPts val="930"/>
              </a:spcBef>
              <a:buNone/>
            </a:pPr>
            <a:r>
              <a:rPr lang="en-US" dirty="0" err="1">
                <a:latin typeface="Courier New" charset="0"/>
                <a:ea typeface="ヒラギノ角ゴ Pro W3" charset="0"/>
                <a:cs typeface="Courier New" charset="0"/>
              </a:rPr>
              <a:t>val</a:t>
            </a:r>
            <a:r>
              <a:rPr lang="en-US" dirty="0">
                <a:latin typeface="Courier New" charset="0"/>
                <a:ea typeface="ヒラギノ角ゴ Pro W3" charset="0"/>
                <a:cs typeface="Courier New" charset="0"/>
              </a:rPr>
              <a:t> </a:t>
            </a:r>
            <a:r>
              <a:rPr lang="en-US" dirty="0" err="1">
                <a:latin typeface="Courier New" charset="0"/>
                <a:ea typeface="ヒラギノ角ゴ Pro W3" charset="0"/>
                <a:cs typeface="Courier New" charset="0"/>
              </a:rPr>
              <a:t>hdfsInputDS</a:t>
            </a:r>
            <a:r>
              <a:rPr lang="en-US" dirty="0">
                <a:latin typeface="Courier New" charset="0"/>
                <a:ea typeface="ヒラギノ角ゴ Pro W3" charset="0"/>
                <a:cs typeface="Courier New" charset="0"/>
              </a:rPr>
              <a:t> = </a:t>
            </a:r>
            <a:r>
              <a:rPr lang="en-US" dirty="0" err="1">
                <a:latin typeface="Courier New" charset="0"/>
                <a:ea typeface="ヒラギノ角ゴ Pro W3" charset="0"/>
                <a:cs typeface="Courier New" charset="0"/>
              </a:rPr>
              <a:t>ssc.textFileStream</a:t>
            </a:r>
            <a:r>
              <a:rPr lang="en-US" dirty="0">
                <a:latin typeface="Courier New" charset="0"/>
                <a:ea typeface="ヒラギノ角ゴ Pro W3" charset="0"/>
                <a:cs typeface="Courier New" charset="0"/>
              </a:rPr>
              <a:t>("</a:t>
            </a:r>
            <a:r>
              <a:rPr lang="en-US" dirty="0" err="1">
                <a:latin typeface="Courier New" charset="0"/>
                <a:ea typeface="ヒラギノ角ゴ Pro W3" charset="0"/>
                <a:cs typeface="Courier New" charset="0"/>
              </a:rPr>
              <a:t>someHDFSdirectory</a:t>
            </a:r>
            <a:r>
              <a:rPr lang="en-US" dirty="0">
                <a:latin typeface="Courier New" charset="0"/>
                <a:ea typeface="ヒラギノ角ゴ Pro W3" charset="0"/>
                <a:cs typeface="Courier New" charset="0"/>
              </a:rPr>
              <a:t>")</a:t>
            </a:r>
          </a:p>
          <a:p>
            <a:pPr marL="0" indent="0">
              <a:spcBef>
                <a:spcPts val="930"/>
              </a:spcBef>
              <a:buNone/>
            </a:pPr>
            <a:endParaRPr lang="en-US" dirty="0">
              <a:latin typeface="Courier New" charset="0"/>
              <a:ea typeface="ヒラギノ角ゴ Pro W3" charset="0"/>
              <a:cs typeface="Courier New" charset="0"/>
            </a:endParaRPr>
          </a:p>
          <a:p>
            <a:pPr marL="0" indent="0">
              <a:spcBef>
                <a:spcPts val="930"/>
              </a:spcBef>
              <a:buNone/>
            </a:pPr>
            <a:r>
              <a:rPr lang="en-US" dirty="0" err="1">
                <a:latin typeface="Courier New" charset="0"/>
                <a:ea typeface="ヒラギノ角ゴ Pro W3" charset="0"/>
                <a:cs typeface="Courier New" charset="0"/>
              </a:rPr>
              <a:t>val</a:t>
            </a:r>
            <a:r>
              <a:rPr lang="en-US" dirty="0">
                <a:latin typeface="Courier New" charset="0"/>
                <a:ea typeface="ヒラギノ角ゴ Pro W3" charset="0"/>
                <a:cs typeface="Courier New" charset="0"/>
              </a:rPr>
              <a:t> </a:t>
            </a:r>
            <a:r>
              <a:rPr lang="en-US" dirty="0" err="1">
                <a:latin typeface="Courier New" charset="0"/>
                <a:ea typeface="ヒラギノ角ゴ Pro W3" charset="0"/>
                <a:cs typeface="Courier New" charset="0"/>
              </a:rPr>
              <a:t>flatMapDS</a:t>
            </a:r>
            <a:r>
              <a:rPr lang="en-US" dirty="0">
                <a:latin typeface="Courier New" charset="0"/>
                <a:ea typeface="ヒラギノ角ゴ Pro W3" charset="0"/>
                <a:cs typeface="Courier New" charset="0"/>
              </a:rPr>
              <a:t> = </a:t>
            </a:r>
            <a:r>
              <a:rPr lang="en-US" dirty="0" err="1">
                <a:latin typeface="Courier New" charset="0"/>
                <a:ea typeface="ヒラギノ角ゴ Pro W3" charset="0"/>
                <a:cs typeface="Courier New" charset="0"/>
              </a:rPr>
              <a:t>hdfsInputDS.flatMap</a:t>
            </a:r>
            <a:r>
              <a:rPr lang="en-US" dirty="0">
                <a:latin typeface="Courier New" charset="0"/>
                <a:ea typeface="ヒラギノ角ゴ Pro W3" charset="0"/>
                <a:cs typeface="Courier New" charset="0"/>
              </a:rPr>
              <a:t>(line =&gt; </a:t>
            </a:r>
            <a:r>
              <a:rPr lang="en-US" dirty="0" err="1">
                <a:latin typeface="Courier New" charset="0"/>
                <a:ea typeface="ヒラギノ角ゴ Pro W3" charset="0"/>
                <a:cs typeface="Courier New" charset="0"/>
              </a:rPr>
              <a:t>line.split</a:t>
            </a:r>
            <a:r>
              <a:rPr lang="en-US" dirty="0">
                <a:latin typeface="Courier New" charset="0"/>
                <a:ea typeface="ヒラギノ角ゴ Pro W3" charset="0"/>
                <a:cs typeface="Courier New" charset="0"/>
              </a:rPr>
              <a:t>(" ")</a:t>
            </a:r>
          </a:p>
          <a:p>
            <a:pPr marL="0" indent="0">
              <a:spcBef>
                <a:spcPts val="930"/>
              </a:spcBef>
              <a:buNone/>
            </a:pPr>
            <a:endParaRPr lang="en-US" dirty="0">
              <a:latin typeface="Courier New" charset="0"/>
              <a:ea typeface="ヒラギノ角ゴ Pro W3" charset="0"/>
              <a:cs typeface="Courier New" charset="0"/>
            </a:endParaRPr>
          </a:p>
          <a:p>
            <a:pPr marL="0" indent="0">
              <a:spcBef>
                <a:spcPts val="930"/>
              </a:spcBef>
              <a:buNone/>
            </a:pPr>
            <a:r>
              <a:rPr lang="en-US" dirty="0" err="1">
                <a:latin typeface="Courier New" charset="0"/>
                <a:ea typeface="ヒラギノ角ゴ Pro W3" charset="0"/>
                <a:cs typeface="Courier New" charset="0"/>
              </a:rPr>
              <a:t>flatMapDS.print</a:t>
            </a:r>
            <a:r>
              <a:rPr lang="en-US" dirty="0">
                <a:latin typeface="Courier New" charset="0"/>
                <a:ea typeface="ヒラギノ角ゴ Pro W3" charset="0"/>
                <a:cs typeface="Courier New" charset="0"/>
              </a:rPr>
              <a:t>()</a:t>
            </a:r>
          </a:p>
          <a:p>
            <a:pPr marL="0" indent="0">
              <a:spcBef>
                <a:spcPts val="930"/>
              </a:spcBef>
              <a:buNone/>
            </a:pPr>
            <a:endParaRPr lang="en-US" dirty="0">
              <a:latin typeface="Courier New" charset="0"/>
              <a:ea typeface="ヒラギノ角ゴ Pro W3" charset="0"/>
              <a:cs typeface="Courier New" charset="0"/>
            </a:endParaRPr>
          </a:p>
          <a:p>
            <a:pPr marL="0" indent="0">
              <a:spcBef>
                <a:spcPts val="930"/>
              </a:spcBef>
              <a:buNone/>
            </a:pPr>
            <a:r>
              <a:rPr lang="en-US" dirty="0" err="1">
                <a:latin typeface="Courier New" charset="0"/>
                <a:ea typeface="ヒラギノ角ゴ Pro W3" charset="0"/>
                <a:cs typeface="Courier New" charset="0"/>
              </a:rPr>
              <a:t>ssc.start</a:t>
            </a:r>
            <a:r>
              <a:rPr lang="en-US" dirty="0">
                <a:latin typeface="Courier New" charset="0"/>
                <a:ea typeface="ヒラギノ角ゴ Pro W3" charset="0"/>
                <a:cs typeface="Courier New" charset="0"/>
              </a:rPr>
              <a:t>()</a:t>
            </a:r>
            <a:endParaRPr lang="en-US" dirty="0">
              <a:latin typeface="Arial" charset="0"/>
              <a:ea typeface="ヒラギノ角ゴ Pro W3" charset="0"/>
              <a:cs typeface="ヒラギノ角ゴ Pro W3" charset="0"/>
            </a:endParaRPr>
          </a:p>
          <a:p>
            <a:endParaRPr lang="en-US" dirty="0"/>
          </a:p>
        </p:txBody>
      </p:sp>
    </p:spTree>
    <p:extLst>
      <p:ext uri="{BB962C8B-B14F-4D97-AF65-F5344CB8AC3E}">
        <p14:creationId xmlns:p14="http://schemas.microsoft.com/office/powerpoint/2010/main" val="361996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 DStreams using </a:t>
            </a:r>
            <a:r>
              <a:rPr lang="en-US" dirty="0">
                <a:latin typeface="Courier New" panose="02070309020205020404" pitchFamily="49" charset="0"/>
                <a:cs typeface="Courier New" panose="02070309020205020404" pitchFamily="49" charset="0"/>
              </a:rPr>
              <a:t>union()</a:t>
            </a:r>
            <a:r>
              <a:rPr lang="en-US" dirty="0"/>
              <a:t> </a:t>
            </a:r>
          </a:p>
        </p:txBody>
      </p:sp>
      <p:sp>
        <p:nvSpPr>
          <p:cNvPr id="3" name="Content Placeholder 2"/>
          <p:cNvSpPr>
            <a:spLocks noGrp="1"/>
          </p:cNvSpPr>
          <p:nvPr>
            <p:ph idx="1"/>
          </p:nvPr>
        </p:nvSpPr>
        <p:spPr>
          <a:xfrm>
            <a:off x="841494" y="1752600"/>
            <a:ext cx="13167360" cy="5299912"/>
          </a:xfrm>
        </p:spPr>
        <p:txBody>
          <a:bodyPr>
            <a:normAutofit fontScale="85000" lnSpcReduction="20000"/>
          </a:bodyPr>
          <a:lstStyle/>
          <a:p>
            <a:r>
              <a:rPr lang="en-US" dirty="0"/>
              <a:t>A simple example that creates two DStreams from the same source and combines them </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a:latin typeface="Courier New" panose="02070309020205020404" pitchFamily="49" charset="0"/>
                <a:cs typeface="Courier New" panose="02070309020205020404" pitchFamily="49" charset="0"/>
              </a:rPr>
              <a:t>. . .</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input1 = </a:t>
            </a:r>
            <a:r>
              <a:rPr lang="en-US" dirty="0" err="1">
                <a:latin typeface="Courier New" panose="02070309020205020404" pitchFamily="49" charset="0"/>
                <a:cs typeface="Courier New" panose="02070309020205020404" pitchFamily="49" charset="0"/>
              </a:rPr>
              <a:t>ssc.textFileStream</a:t>
            </a:r>
            <a:r>
              <a:rPr lang="en-US" dirty="0">
                <a:latin typeface="Courier New" panose="02070309020205020404" pitchFamily="49" charset="0"/>
                <a:cs typeface="Courier New" panose="02070309020205020404" pitchFamily="49" charset="0"/>
              </a:rPr>
              <a:t>("/user/root/test/")</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input2 = </a:t>
            </a:r>
            <a:r>
              <a:rPr lang="en-US" dirty="0" err="1">
                <a:latin typeface="Courier New" panose="02070309020205020404" pitchFamily="49" charset="0"/>
                <a:cs typeface="Courier New" panose="02070309020205020404" pitchFamily="49" charset="0"/>
              </a:rPr>
              <a:t>ssc.textFileStream</a:t>
            </a:r>
            <a:r>
              <a:rPr lang="en-US" dirty="0">
                <a:latin typeface="Courier New" panose="02070309020205020404" pitchFamily="49" charset="0"/>
                <a:cs typeface="Courier New" panose="02070309020205020404" pitchFamily="49" charset="0"/>
              </a:rPr>
              <a:t>("/user/root/test/")</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combined = input1.union(input2)</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err="1">
                <a:latin typeface="Courier New" panose="02070309020205020404" pitchFamily="49" charset="0"/>
                <a:cs typeface="Courier New" panose="02070309020205020404" pitchFamily="49" charset="0"/>
              </a:rPr>
              <a:t>combined.print</a:t>
            </a:r>
            <a:r>
              <a:rPr lang="en-US" dirty="0">
                <a:latin typeface="Courier New" panose="02070309020205020404" pitchFamily="49" charset="0"/>
                <a:cs typeface="Courier New" panose="02070309020205020404" pitchFamily="49" charset="0"/>
              </a:rPr>
              <a:t>()</a:t>
            </a:r>
          </a:p>
          <a:p>
            <a:pPr marL="480060" lvl="1" indent="0">
              <a:buNone/>
            </a:pPr>
            <a:endParaRPr lang="en-US" dirty="0">
              <a:latin typeface="Courier New" panose="02070309020205020404" pitchFamily="49" charset="0"/>
              <a:cs typeface="Courier New" panose="02070309020205020404" pitchFamily="49" charset="0"/>
            </a:endParaRPr>
          </a:p>
          <a:p>
            <a:pPr marL="480060" lvl="1" indent="0">
              <a:buNone/>
            </a:pPr>
            <a:r>
              <a:rPr lang="en-US" dirty="0" err="1">
                <a:latin typeface="Courier New" panose="02070309020205020404" pitchFamily="49" charset="0"/>
                <a:cs typeface="Courier New" panose="02070309020205020404" pitchFamily="49" charset="0"/>
              </a:rPr>
              <a:t>ssc.start</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41920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Key-Value Pairs</a:t>
            </a:r>
          </a:p>
        </p:txBody>
      </p:sp>
      <p:sp>
        <p:nvSpPr>
          <p:cNvPr id="3" name="Content Placeholder 2"/>
          <p:cNvSpPr>
            <a:spLocks noGrp="1"/>
          </p:cNvSpPr>
          <p:nvPr>
            <p:ph idx="1"/>
          </p:nvPr>
        </p:nvSpPr>
        <p:spPr>
          <a:xfrm>
            <a:off x="841494" y="1752600"/>
            <a:ext cx="13377426" cy="4339650"/>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 .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hdfsInputDS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ssc.textFileStream</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someHDFSdirectory</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kvPairDS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hdfsInputDS.flatMap</a:t>
            </a:r>
            <a:r>
              <a:rPr lang="en-US" sz="2000" dirty="0">
                <a:latin typeface="Courier New" panose="02070309020205020404" pitchFamily="49" charset="0"/>
                <a:cs typeface="Courier New" panose="02070309020205020404" pitchFamily="49" charset="0"/>
              </a:rPr>
              <a:t>(line =&gt; </a:t>
            </a:r>
            <a:r>
              <a:rPr lang="en-US" sz="2000" dirty="0" err="1">
                <a:latin typeface="Courier New" panose="02070309020205020404" pitchFamily="49" charset="0"/>
                <a:cs typeface="Courier New" panose="02070309020205020404" pitchFamily="49" charset="0"/>
              </a:rPr>
              <a:t>line.split</a:t>
            </a:r>
            <a:r>
              <a:rPr lang="en-US" sz="2000" dirty="0">
                <a:latin typeface="Courier New" panose="02070309020205020404" pitchFamily="49" charset="0"/>
                <a:cs typeface="Courier New" panose="02070309020205020404" pitchFamily="49" charset="0"/>
              </a:rPr>
              <a:t>(" ").map(word =&gt; (word,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kvPairDS.print</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ssc.start</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49164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reduceByKey</a:t>
            </a:r>
            <a:r>
              <a:rPr lang="en-US" dirty="0">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a:xfrm>
            <a:off x="841494" y="1752600"/>
            <a:ext cx="13346946" cy="5973943"/>
          </a:xfrm>
        </p:spPr>
        <p:txBody>
          <a:bodyPr/>
          <a:lstStyle/>
          <a:p>
            <a:pPr marL="0" indent="0">
              <a:buNone/>
            </a:pPr>
            <a:r>
              <a:rPr lang="en-US" sz="2000" dirty="0">
                <a:latin typeface="Courier New" panose="02070309020205020404" pitchFamily="49" charset="0"/>
                <a:cs typeface="Courier New" panose="02070309020205020404" pitchFamily="49" charset="0"/>
              </a:rPr>
              <a:t>. . .</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hdfsInputDS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ssc.textFileStream</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someHDFSdirectory</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kvPairDS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hdfsInputDS.flatMap</a:t>
            </a:r>
            <a:r>
              <a:rPr lang="en-US" sz="2000" dirty="0">
                <a:latin typeface="Courier New" panose="02070309020205020404" pitchFamily="49" charset="0"/>
                <a:cs typeface="Courier New" panose="02070309020205020404" pitchFamily="49" charset="0"/>
              </a:rPr>
              <a:t>(line =&gt; </a:t>
            </a:r>
            <a:r>
              <a:rPr lang="en-US" sz="2000" dirty="0" err="1">
                <a:latin typeface="Courier New" panose="02070309020205020404" pitchFamily="49" charset="0"/>
                <a:cs typeface="Courier New" panose="02070309020205020404" pitchFamily="49" charset="0"/>
              </a:rPr>
              <a:t>line.split</a:t>
            </a:r>
            <a:r>
              <a:rPr lang="en-US" sz="2000" dirty="0">
                <a:latin typeface="Courier New" panose="02070309020205020404" pitchFamily="49" charset="0"/>
                <a:cs typeface="Courier New" panose="02070309020205020404" pitchFamily="49" charset="0"/>
              </a:rPr>
              <a:t>(" ").map(word =&gt; (word, 1))</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kvReduced</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kvPairDS.reduceByKey</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a,b</a:t>
            </a:r>
            <a:r>
              <a:rPr lang="en-US" sz="2000" dirty="0">
                <a:latin typeface="Courier New" panose="02070309020205020404" pitchFamily="49" charset="0"/>
                <a:cs typeface="Courier New" panose="02070309020205020404" pitchFamily="49" charset="0"/>
              </a:rPr>
              <a:t>) =&gt; </a:t>
            </a:r>
            <a:r>
              <a:rPr lang="en-US" sz="2000" dirty="0" err="1">
                <a:latin typeface="Courier New" panose="02070309020205020404" pitchFamily="49" charset="0"/>
                <a:cs typeface="Courier New" panose="02070309020205020404" pitchFamily="49" charset="0"/>
              </a:rPr>
              <a:t>a+b</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kvReduced.print</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ssc.start</a:t>
            </a:r>
            <a:r>
              <a:rPr lang="en-US" sz="2000" dirty="0">
                <a:latin typeface="Courier New" panose="02070309020205020404" pitchFamily="49" charset="0"/>
                <a:cs typeface="Courier New" panose="02070309020205020404" pitchFamily="49" charset="0"/>
              </a:rPr>
              <a:t>()</a:t>
            </a:r>
          </a:p>
          <a:p>
            <a:pPr marL="0" indent="0">
              <a:buNone/>
            </a:pPr>
            <a:endParaRPr lang="en-US" dirty="0"/>
          </a:p>
        </p:txBody>
      </p:sp>
    </p:spTree>
    <p:extLst>
      <p:ext uri="{BB962C8B-B14F-4D97-AF65-F5344CB8AC3E}">
        <p14:creationId xmlns:p14="http://schemas.microsoft.com/office/powerpoint/2010/main" val="598518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Frameworks</a:t>
            </a:r>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3975213655"/>
              </p:ext>
            </p:extLst>
          </p:nvPr>
        </p:nvGraphicFramePr>
        <p:xfrm>
          <a:off x="568422" y="2230438"/>
          <a:ext cx="11927423" cy="4829216"/>
        </p:xfrm>
        <a:graphic>
          <a:graphicData uri="http://schemas.openxmlformats.org/drawingml/2006/table">
            <a:tbl>
              <a:tblPr firstRow="1" bandRow="1">
                <a:tableStyleId>{5C22544A-7EE6-4342-B048-85BDC9FD1C3A}</a:tableStyleId>
              </a:tblPr>
              <a:tblGrid>
                <a:gridCol w="2252640">
                  <a:extLst>
                    <a:ext uri="{9D8B030D-6E8A-4147-A177-3AD203B41FA5}">
                      <a16:colId xmlns:a16="http://schemas.microsoft.com/office/drawing/2014/main" val="20000"/>
                    </a:ext>
                  </a:extLst>
                </a:gridCol>
                <a:gridCol w="9674783">
                  <a:extLst>
                    <a:ext uri="{9D8B030D-6E8A-4147-A177-3AD203B41FA5}">
                      <a16:colId xmlns:a16="http://schemas.microsoft.com/office/drawing/2014/main" val="20001"/>
                    </a:ext>
                  </a:extLst>
                </a:gridCol>
              </a:tblGrid>
              <a:tr h="572274">
                <a:tc>
                  <a:txBody>
                    <a:bodyPr/>
                    <a:lstStyle/>
                    <a:p>
                      <a:r>
                        <a:rPr lang="en-US" sz="2600" dirty="0"/>
                        <a:t>Framework</a:t>
                      </a:r>
                    </a:p>
                  </a:txBody>
                  <a:tcPr marL="109757" marR="109757" marT="54864" marB="54864"/>
                </a:tc>
                <a:tc>
                  <a:txBody>
                    <a:bodyPr/>
                    <a:lstStyle/>
                    <a:p>
                      <a:r>
                        <a:rPr lang="en-US" sz="2600" dirty="0"/>
                        <a:t>Description</a:t>
                      </a:r>
                    </a:p>
                  </a:txBody>
                  <a:tcPr marL="109757" marR="109757" marT="54864" marB="54864"/>
                </a:tc>
                <a:extLst>
                  <a:ext uri="{0D108BD9-81ED-4DB2-BD59-A6C34878D82A}">
                    <a16:rowId xmlns:a16="http://schemas.microsoft.com/office/drawing/2014/main" val="10000"/>
                  </a:ext>
                </a:extLst>
              </a:tr>
              <a:tr h="779120">
                <a:tc>
                  <a:txBody>
                    <a:bodyPr/>
                    <a:lstStyle/>
                    <a:p>
                      <a:r>
                        <a:rPr lang="en-US" sz="1900" dirty="0"/>
                        <a:t>HDFS</a:t>
                      </a:r>
                    </a:p>
                  </a:txBody>
                  <a:tcPr marL="109757" marR="109757" marT="54864" marB="54864"/>
                </a:tc>
                <a:tc>
                  <a:txBody>
                    <a:bodyPr/>
                    <a:lstStyle/>
                    <a:p>
                      <a:r>
                        <a:rPr lang="en-US" sz="1900" dirty="0"/>
                        <a:t>A</a:t>
                      </a:r>
                      <a:r>
                        <a:rPr lang="en-US" sz="1900" baseline="0" dirty="0"/>
                        <a:t> s</a:t>
                      </a:r>
                      <a:r>
                        <a:rPr lang="en-US" sz="1900" dirty="0"/>
                        <a:t>torage management service</a:t>
                      </a:r>
                      <a:r>
                        <a:rPr lang="en-US" sz="1900" baseline="0" dirty="0"/>
                        <a:t> providing </a:t>
                      </a:r>
                      <a:r>
                        <a:rPr lang="en-US" sz="1900" dirty="0"/>
                        <a:t>file</a:t>
                      </a:r>
                      <a:r>
                        <a:rPr lang="en-US" sz="1900" baseline="0" dirty="0"/>
                        <a:t> and directory permissions, even more granular file and directory access control lists, and transparent data encryption</a:t>
                      </a:r>
                      <a:endParaRPr lang="en-US" sz="1900" dirty="0"/>
                    </a:p>
                  </a:txBody>
                  <a:tcPr marL="109757" marR="109757" marT="54864" marB="54864"/>
                </a:tc>
                <a:extLst>
                  <a:ext uri="{0D108BD9-81ED-4DB2-BD59-A6C34878D82A}">
                    <a16:rowId xmlns:a16="http://schemas.microsoft.com/office/drawing/2014/main" val="10001"/>
                  </a:ext>
                </a:extLst>
              </a:tr>
              <a:tr h="779120">
                <a:tc>
                  <a:txBody>
                    <a:bodyPr/>
                    <a:lstStyle/>
                    <a:p>
                      <a:r>
                        <a:rPr lang="en-US" sz="1900" dirty="0"/>
                        <a:t>YARN</a:t>
                      </a:r>
                    </a:p>
                  </a:txBody>
                  <a:tcPr marL="109757" marR="109757" marT="54864" marB="54864"/>
                </a:tc>
                <a:tc>
                  <a:txBody>
                    <a:bodyPr/>
                    <a:lstStyle/>
                    <a:p>
                      <a:r>
                        <a:rPr lang="en-US" sz="1900" dirty="0"/>
                        <a:t>A resource management</a:t>
                      </a:r>
                      <a:r>
                        <a:rPr lang="en-US" sz="1900" baseline="0" dirty="0"/>
                        <a:t> service with access control lists controlling access to compute resources and YARN administrative functions</a:t>
                      </a:r>
                      <a:endParaRPr lang="en-US" sz="1900" dirty="0"/>
                    </a:p>
                  </a:txBody>
                  <a:tcPr marL="109757" marR="109757" marT="54864" marB="54864"/>
                </a:tc>
                <a:extLst>
                  <a:ext uri="{0D108BD9-81ED-4DB2-BD59-A6C34878D82A}">
                    <a16:rowId xmlns:a16="http://schemas.microsoft.com/office/drawing/2014/main" val="10002"/>
                  </a:ext>
                </a:extLst>
              </a:tr>
              <a:tr h="779120">
                <a:tc>
                  <a:txBody>
                    <a:bodyPr/>
                    <a:lstStyle/>
                    <a:p>
                      <a:r>
                        <a:rPr lang="en-US" sz="1900" dirty="0"/>
                        <a:t>Hive</a:t>
                      </a:r>
                    </a:p>
                  </a:txBody>
                  <a:tcPr marL="109757" marR="109757" marT="54864" marB="54864"/>
                </a:tc>
                <a:tc>
                  <a:txBody>
                    <a:bodyPr/>
                    <a:lstStyle/>
                    <a:p>
                      <a:r>
                        <a:rPr lang="en-US" sz="1900" dirty="0"/>
                        <a:t>A data warehouse infrastructure</a:t>
                      </a:r>
                      <a:r>
                        <a:rPr lang="en-US" sz="1900" baseline="0" dirty="0"/>
                        <a:t> service providing granular access controls to table columns and rows</a:t>
                      </a:r>
                      <a:endParaRPr lang="en-US" sz="1900" dirty="0"/>
                    </a:p>
                  </a:txBody>
                  <a:tcPr marL="109757" marR="109757" marT="54864" marB="54864"/>
                </a:tc>
                <a:extLst>
                  <a:ext uri="{0D108BD9-81ED-4DB2-BD59-A6C34878D82A}">
                    <a16:rowId xmlns:a16="http://schemas.microsoft.com/office/drawing/2014/main" val="10003"/>
                  </a:ext>
                </a:extLst>
              </a:tr>
              <a:tr h="451614">
                <a:tc>
                  <a:txBody>
                    <a:bodyPr/>
                    <a:lstStyle/>
                    <a:p>
                      <a:r>
                        <a:rPr lang="en-US" sz="1900" dirty="0"/>
                        <a:t>Falcon</a:t>
                      </a:r>
                    </a:p>
                  </a:txBody>
                  <a:tcPr marL="109757" marR="109757" marT="54864" marB="5486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900" dirty="0"/>
                        <a:t>A data governance tool providing access control</a:t>
                      </a:r>
                      <a:r>
                        <a:rPr lang="en-US" sz="1900" baseline="0" dirty="0"/>
                        <a:t> lists that limit who may submit Hadoop jobs</a:t>
                      </a:r>
                      <a:endParaRPr lang="en-US" sz="1900" dirty="0"/>
                    </a:p>
                  </a:txBody>
                  <a:tcPr marL="109757" marR="109757" marT="54864" marB="54864"/>
                </a:tc>
                <a:extLst>
                  <a:ext uri="{0D108BD9-81ED-4DB2-BD59-A6C34878D82A}">
                    <a16:rowId xmlns:a16="http://schemas.microsoft.com/office/drawing/2014/main" val="10004"/>
                  </a:ext>
                </a:extLst>
              </a:tr>
              <a:tr h="451614">
                <a:tc>
                  <a:txBody>
                    <a:bodyPr/>
                    <a:lstStyle/>
                    <a:p>
                      <a:r>
                        <a:rPr lang="en-US" sz="1900" dirty="0"/>
                        <a:t>Knox</a:t>
                      </a:r>
                    </a:p>
                  </a:txBody>
                  <a:tcPr marL="109757" marR="109757" marT="54864" marB="54864"/>
                </a:tc>
                <a:tc>
                  <a:txBody>
                    <a:bodyPr/>
                    <a:lstStyle/>
                    <a:p>
                      <a:r>
                        <a:rPr lang="en-US" sz="1900" dirty="0"/>
                        <a:t>A gateway</a:t>
                      </a:r>
                      <a:r>
                        <a:rPr lang="en-US" sz="1900" baseline="0" dirty="0"/>
                        <a:t> providing perimeter security to a Hadoop cluster</a:t>
                      </a:r>
                      <a:endParaRPr lang="en-US" sz="1900" dirty="0"/>
                    </a:p>
                  </a:txBody>
                  <a:tcPr marL="109757" marR="109757" marT="54864" marB="54864"/>
                </a:tc>
                <a:extLst>
                  <a:ext uri="{0D108BD9-81ED-4DB2-BD59-A6C34878D82A}">
                    <a16:rowId xmlns:a16="http://schemas.microsoft.com/office/drawing/2014/main" val="10005"/>
                  </a:ext>
                </a:extLst>
              </a:tr>
              <a:tr h="779120">
                <a:tc>
                  <a:txBody>
                    <a:bodyPr/>
                    <a:lstStyle/>
                    <a:p>
                      <a:r>
                        <a:rPr lang="en-US" sz="1900" dirty="0"/>
                        <a:t>Ranger</a:t>
                      </a:r>
                    </a:p>
                  </a:txBody>
                  <a:tcPr marL="109757" marR="109757" marT="54864" marB="54864"/>
                </a:tc>
                <a:tc>
                  <a:txBody>
                    <a:bodyPr/>
                    <a:lstStyle/>
                    <a:p>
                      <a:r>
                        <a:rPr lang="en-US" sz="1900" dirty="0"/>
                        <a:t>A centralized</a:t>
                      </a:r>
                      <a:r>
                        <a:rPr lang="en-US" sz="1900" baseline="0" dirty="0"/>
                        <a:t> security framework offering fine-grained policy controls for HDFS, Hive, HBase, Knox, Storm, Kafka, and Solr</a:t>
                      </a:r>
                      <a:endParaRPr lang="en-US" sz="1900" dirty="0"/>
                    </a:p>
                  </a:txBody>
                  <a:tcPr marL="109757" marR="109757" marT="54864" marB="5486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00821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1830384"/>
            <a:ext cx="11057667" cy="1576585"/>
          </a:xfrm>
        </p:spPr>
        <p:txBody>
          <a:bodyPr/>
          <a:lstStyle/>
          <a:p>
            <a:r>
              <a:rPr lang="en-US" dirty="0"/>
              <a:t>Lab: Basic Spark Streaming Transformations</a:t>
            </a:r>
          </a:p>
        </p:txBody>
      </p:sp>
    </p:spTree>
    <p:extLst>
      <p:ext uri="{BB962C8B-B14F-4D97-AF65-F5344CB8AC3E}">
        <p14:creationId xmlns:p14="http://schemas.microsoft.com/office/powerpoint/2010/main" val="2460655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3660395"/>
            <a:ext cx="9243285" cy="807913"/>
          </a:xfrm>
        </p:spPr>
        <p:txBody>
          <a:bodyPr/>
          <a:lstStyle/>
          <a:p>
            <a:r>
              <a:rPr lang="en-US" dirty="0"/>
              <a:t>Window Transformations</a:t>
            </a:r>
          </a:p>
        </p:txBody>
      </p:sp>
    </p:spTree>
    <p:extLst>
      <p:ext uri="{BB962C8B-B14F-4D97-AF65-F5344CB8AC3E}">
        <p14:creationId xmlns:p14="http://schemas.microsoft.com/office/powerpoint/2010/main" val="5963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Stateful</a:t>
            </a:r>
            <a:r>
              <a:rPr lang="en-US" dirty="0"/>
              <a:t> vs. Stateless Operations</a:t>
            </a:r>
          </a:p>
        </p:txBody>
      </p:sp>
      <p:sp>
        <p:nvSpPr>
          <p:cNvPr id="3" name="Content Placeholder 2"/>
          <p:cNvSpPr>
            <a:spLocks noGrp="1"/>
          </p:cNvSpPr>
          <p:nvPr>
            <p:ph idx="1"/>
          </p:nvPr>
        </p:nvSpPr>
        <p:spPr>
          <a:xfrm>
            <a:off x="841494" y="1752600"/>
            <a:ext cx="13167360" cy="3850285"/>
          </a:xfrm>
        </p:spPr>
        <p:txBody>
          <a:bodyPr>
            <a:normAutofit fontScale="92500" lnSpcReduction="20000"/>
          </a:bodyPr>
          <a:lstStyle/>
          <a:p>
            <a:r>
              <a:rPr lang="en-US" dirty="0"/>
              <a:t>By default, DStreams are discarded from memory when the next batch of data arrives</a:t>
            </a:r>
          </a:p>
          <a:p>
            <a:pPr lvl="1"/>
            <a:r>
              <a:rPr lang="en-US" dirty="0"/>
              <a:t>Assumes all operations performed are on single DStreams, not dependent on previous data</a:t>
            </a:r>
          </a:p>
          <a:p>
            <a:pPr lvl="1"/>
            <a:r>
              <a:rPr lang="en-US" dirty="0"/>
              <a:t>This is referred to as working with "stateless" operations / transformations</a:t>
            </a:r>
          </a:p>
          <a:p>
            <a:pPr lvl="1"/>
            <a:endParaRPr lang="en-US" dirty="0"/>
          </a:p>
          <a:p>
            <a:r>
              <a:rPr lang="en-US" dirty="0"/>
              <a:t>However, it is sometimes beneficial to perform transformations and gather output using overlapping time slices, or across an entire collected dataset</a:t>
            </a:r>
          </a:p>
          <a:p>
            <a:pPr lvl="1"/>
            <a:r>
              <a:rPr lang="en-US" dirty="0"/>
              <a:t>Example: Every 15 seconds perform operations over the last 45 seconds worth of data</a:t>
            </a:r>
          </a:p>
          <a:p>
            <a:pPr lvl="1"/>
            <a:r>
              <a:rPr lang="en-US" dirty="0"/>
              <a:t>This is referred to as working with "</a:t>
            </a:r>
            <a:r>
              <a:rPr lang="en-US" dirty="0" err="1"/>
              <a:t>stateful</a:t>
            </a:r>
            <a:r>
              <a:rPr lang="en-US" dirty="0"/>
              <a:t>" operations / transformations</a:t>
            </a:r>
          </a:p>
          <a:p>
            <a:pPr lvl="1"/>
            <a:endParaRPr lang="en-US" dirty="0"/>
          </a:p>
        </p:txBody>
      </p:sp>
    </p:spTree>
    <p:extLst>
      <p:ext uri="{BB962C8B-B14F-4D97-AF65-F5344CB8AC3E}">
        <p14:creationId xmlns:p14="http://schemas.microsoft.com/office/powerpoint/2010/main" val="21229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Checkpointing</a:t>
            </a:r>
            <a:endParaRPr lang="en-US" dirty="0"/>
          </a:p>
        </p:txBody>
      </p:sp>
      <p:sp>
        <p:nvSpPr>
          <p:cNvPr id="3" name="Content Placeholder 2"/>
          <p:cNvSpPr>
            <a:spLocks noGrp="1"/>
          </p:cNvSpPr>
          <p:nvPr>
            <p:ph idx="1"/>
          </p:nvPr>
        </p:nvSpPr>
        <p:spPr>
          <a:xfrm>
            <a:off x="841494" y="1752600"/>
            <a:ext cx="13167360" cy="5493812"/>
          </a:xfrm>
        </p:spPr>
        <p:txBody>
          <a:bodyPr/>
          <a:lstStyle/>
          <a:p>
            <a:r>
              <a:rPr lang="en-US" dirty="0"/>
              <a:t>Used in </a:t>
            </a:r>
            <a:r>
              <a:rPr lang="en-US" dirty="0" err="1"/>
              <a:t>stateful</a:t>
            </a:r>
            <a:r>
              <a:rPr lang="en-US" dirty="0"/>
              <a:t> streaming operations to maintain state in the event of system failure</a:t>
            </a:r>
          </a:p>
          <a:p>
            <a:endParaRPr lang="en-US" dirty="0"/>
          </a:p>
          <a:p>
            <a:r>
              <a:rPr lang="en-US" dirty="0"/>
              <a:t>To enable:</a:t>
            </a:r>
          </a:p>
          <a:p>
            <a:pPr marL="0" indent="0">
              <a:buNone/>
            </a:pPr>
            <a:r>
              <a:rPr lang="en-US" dirty="0">
                <a:latin typeface="Courier New" panose="02070309020205020404" pitchFamily="49" charset="0"/>
                <a:cs typeface="Courier New" panose="02070309020205020404" pitchFamily="49" charset="0"/>
              </a:rPr>
              <a:t>	. . .</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ssc.checkpoint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someHDFSdirectory</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 .</a:t>
            </a:r>
          </a:p>
          <a:p>
            <a:pPr marL="0" indent="0">
              <a:buNone/>
            </a:pPr>
            <a:endParaRPr lang="en-US" dirty="0">
              <a:latin typeface="Courier New" panose="02070309020205020404" pitchFamily="49" charset="0"/>
              <a:cs typeface="Courier New" panose="02070309020205020404" pitchFamily="49" charset="0"/>
            </a:endParaRPr>
          </a:p>
          <a:p>
            <a:endParaRPr lang="en-US" dirty="0"/>
          </a:p>
        </p:txBody>
      </p:sp>
    </p:spTree>
    <p:extLst>
      <p:ext uri="{BB962C8B-B14F-4D97-AF65-F5344CB8AC3E}">
        <p14:creationId xmlns:p14="http://schemas.microsoft.com/office/powerpoint/2010/main" val="222375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Streaming Window Functions</a:t>
            </a:r>
          </a:p>
        </p:txBody>
      </p:sp>
      <p:sp>
        <p:nvSpPr>
          <p:cNvPr id="3" name="Content Placeholder 2"/>
          <p:cNvSpPr>
            <a:spLocks noGrp="1"/>
          </p:cNvSpPr>
          <p:nvPr>
            <p:ph idx="1"/>
          </p:nvPr>
        </p:nvSpPr>
        <p:spPr>
          <a:xfrm>
            <a:off x="841494" y="1752600"/>
            <a:ext cx="13167360" cy="2831544"/>
          </a:xfrm>
        </p:spPr>
        <p:txBody>
          <a:bodyPr/>
          <a:lstStyle/>
          <a:p>
            <a:pPr eaLnBrk="1" hangingPunct="1">
              <a:defRPr/>
            </a:pPr>
            <a:r>
              <a:rPr lang="en-US" dirty="0"/>
              <a:t>Window functions perform combined operations on a set of </a:t>
            </a:r>
            <a:r>
              <a:rPr lang="en-US" dirty="0" err="1"/>
              <a:t>Dstreams</a:t>
            </a:r>
            <a:endParaRPr lang="en-US" dirty="0"/>
          </a:p>
          <a:p>
            <a:pPr eaLnBrk="1" hangingPunct="1">
              <a:defRPr/>
            </a:pPr>
            <a:r>
              <a:rPr lang="en-US" dirty="0"/>
              <a:t>The window length (size, in seconds) and interval (how often it is collected) are set during creation</a:t>
            </a:r>
          </a:p>
          <a:p>
            <a:pPr lvl="1">
              <a:defRPr/>
            </a:pPr>
            <a:r>
              <a:rPr lang="en-US" dirty="0"/>
              <a:t>These values must be a multiple of the </a:t>
            </a:r>
            <a:r>
              <a:rPr lang="en-US" dirty="0" err="1">
                <a:latin typeface="Courier New" panose="02070309020205020404" pitchFamily="49" charset="0"/>
                <a:cs typeface="Courier New" panose="02070309020205020404" pitchFamily="49" charset="0"/>
              </a:rPr>
              <a:t>StreamingContext</a:t>
            </a:r>
            <a:r>
              <a:rPr lang="en-US" dirty="0"/>
              <a:t> interval value</a:t>
            </a:r>
          </a:p>
          <a:p>
            <a:pPr marL="267811" lvl="1" indent="0">
              <a:buNone/>
              <a:defRPr/>
            </a:pPr>
            <a:endParaRPr lang="en-US" dirty="0"/>
          </a:p>
          <a:p>
            <a:pPr eaLnBrk="1" hangingPunct="1">
              <a:defRPr/>
            </a:pPr>
            <a:endParaRPr lang="en-US" dirty="0"/>
          </a:p>
        </p:txBody>
      </p:sp>
      <p:sp>
        <p:nvSpPr>
          <p:cNvPr id="6" name="Flowchart: Multidocument 5"/>
          <p:cNvSpPr/>
          <p:nvPr/>
        </p:nvSpPr>
        <p:spPr>
          <a:xfrm>
            <a:off x="2523942" y="4281631"/>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Dstream1</a:t>
            </a:r>
            <a:endParaRPr lang="en-US" b="1" dirty="0">
              <a:solidFill>
                <a:srgbClr val="FFFFFF"/>
              </a:solidFill>
            </a:endParaRPr>
          </a:p>
        </p:txBody>
      </p:sp>
      <p:sp>
        <p:nvSpPr>
          <p:cNvPr id="7" name="Flowchart: Multidocument 6"/>
          <p:cNvSpPr/>
          <p:nvPr/>
        </p:nvSpPr>
        <p:spPr>
          <a:xfrm>
            <a:off x="4317812" y="4281631"/>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Dstream2</a:t>
            </a:r>
            <a:endParaRPr lang="en-US" b="1" dirty="0">
              <a:solidFill>
                <a:srgbClr val="FFFFFF"/>
              </a:solidFill>
            </a:endParaRPr>
          </a:p>
        </p:txBody>
      </p:sp>
      <p:sp>
        <p:nvSpPr>
          <p:cNvPr id="8" name="Flowchart: Multidocument 7"/>
          <p:cNvSpPr/>
          <p:nvPr/>
        </p:nvSpPr>
        <p:spPr>
          <a:xfrm>
            <a:off x="6111683" y="4281630"/>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Dstream3</a:t>
            </a:r>
            <a:endParaRPr lang="en-US" b="1" dirty="0">
              <a:solidFill>
                <a:srgbClr val="FFFFFF"/>
              </a:solidFill>
            </a:endParaRPr>
          </a:p>
        </p:txBody>
      </p:sp>
      <p:sp>
        <p:nvSpPr>
          <p:cNvPr id="9" name="Flowchart: Multidocument 8"/>
          <p:cNvSpPr/>
          <p:nvPr/>
        </p:nvSpPr>
        <p:spPr>
          <a:xfrm>
            <a:off x="7905554" y="4281631"/>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Dstream4</a:t>
            </a:r>
            <a:endParaRPr lang="en-US" b="1" dirty="0">
              <a:solidFill>
                <a:srgbClr val="FFFFFF"/>
              </a:solidFill>
            </a:endParaRPr>
          </a:p>
        </p:txBody>
      </p:sp>
      <p:sp>
        <p:nvSpPr>
          <p:cNvPr id="10" name="Flowchart: Multidocument 9"/>
          <p:cNvSpPr/>
          <p:nvPr/>
        </p:nvSpPr>
        <p:spPr>
          <a:xfrm>
            <a:off x="9699425" y="4281628"/>
            <a:ext cx="1448175" cy="621524"/>
          </a:xfrm>
          <a:prstGeom prst="flowChartMultidocumen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Dstream5</a:t>
            </a:r>
            <a:endParaRPr lang="en-US" b="1" dirty="0">
              <a:solidFill>
                <a:srgbClr val="FFFFFF"/>
              </a:solidFill>
            </a:endParaRPr>
          </a:p>
        </p:txBody>
      </p:sp>
      <p:sp>
        <p:nvSpPr>
          <p:cNvPr id="2" name="Rectangle 1"/>
          <p:cNvSpPr/>
          <p:nvPr/>
        </p:nvSpPr>
        <p:spPr>
          <a:xfrm>
            <a:off x="2523941" y="5346782"/>
            <a:ext cx="5035917" cy="566338"/>
          </a:xfrm>
          <a:prstGeom prst="rect">
            <a:avLst/>
          </a:prstGeom>
          <a:solidFill>
            <a:schemeClr val="accent4">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b="1" dirty="0">
                <a:solidFill>
                  <a:schemeClr val="bg1"/>
                </a:solidFill>
              </a:rPr>
              <a:t>Window 1</a:t>
            </a:r>
          </a:p>
        </p:txBody>
      </p:sp>
      <p:sp>
        <p:nvSpPr>
          <p:cNvPr id="12" name="Rectangle 11"/>
          <p:cNvSpPr/>
          <p:nvPr/>
        </p:nvSpPr>
        <p:spPr>
          <a:xfrm>
            <a:off x="4317813" y="6142298"/>
            <a:ext cx="5035916" cy="566338"/>
          </a:xfrm>
          <a:prstGeom prst="rect">
            <a:avLst/>
          </a:prstGeom>
          <a:solidFill>
            <a:schemeClr val="accent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b="1" dirty="0">
                <a:solidFill>
                  <a:schemeClr val="bg1"/>
                </a:solidFill>
              </a:rPr>
              <a:t>Window 2</a:t>
            </a:r>
          </a:p>
        </p:txBody>
      </p:sp>
      <p:sp>
        <p:nvSpPr>
          <p:cNvPr id="13" name="Rectangle 12"/>
          <p:cNvSpPr/>
          <p:nvPr/>
        </p:nvSpPr>
        <p:spPr>
          <a:xfrm>
            <a:off x="6111683" y="6930451"/>
            <a:ext cx="5035916" cy="566338"/>
          </a:xfrm>
          <a:prstGeom prst="rect">
            <a:avLst/>
          </a:prstGeom>
          <a:solidFill>
            <a:schemeClr val="accent5">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b="1" dirty="0">
                <a:solidFill>
                  <a:schemeClr val="bg1"/>
                </a:solidFill>
              </a:rPr>
              <a:t>Window 3</a:t>
            </a:r>
          </a:p>
        </p:txBody>
      </p:sp>
      <p:sp>
        <p:nvSpPr>
          <p:cNvPr id="17" name="Rectangle 16"/>
          <p:cNvSpPr/>
          <p:nvPr/>
        </p:nvSpPr>
        <p:spPr>
          <a:xfrm>
            <a:off x="2253727" y="4017202"/>
            <a:ext cx="5576343" cy="1150374"/>
          </a:xfrm>
          <a:prstGeom prst="rect">
            <a:avLst/>
          </a:prstGeom>
          <a:solidFill>
            <a:schemeClr val="accent4">
              <a:lumMod val="20000"/>
              <a:lumOff val="8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23" name="Rectangle 22"/>
          <p:cNvSpPr/>
          <p:nvPr/>
        </p:nvSpPr>
        <p:spPr>
          <a:xfrm>
            <a:off x="4047599" y="4020296"/>
            <a:ext cx="5576343" cy="1150374"/>
          </a:xfrm>
          <a:prstGeom prst="rect">
            <a:avLst/>
          </a:prstGeom>
          <a:solidFill>
            <a:schemeClr val="accent2">
              <a:lumMod val="20000"/>
              <a:lumOff val="8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24" name="Rectangle 23"/>
          <p:cNvSpPr/>
          <p:nvPr/>
        </p:nvSpPr>
        <p:spPr>
          <a:xfrm>
            <a:off x="5841470" y="4052613"/>
            <a:ext cx="5576343" cy="1150374"/>
          </a:xfrm>
          <a:prstGeom prst="rect">
            <a:avLst/>
          </a:prstGeom>
          <a:solidFill>
            <a:schemeClr val="accent5">
              <a:lumMod val="20000"/>
              <a:lumOff val="80000"/>
              <a:alpha val="52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Tree>
    <p:extLst>
      <p:ext uri="{BB962C8B-B14F-4D97-AF65-F5344CB8AC3E}">
        <p14:creationId xmlns:p14="http://schemas.microsoft.com/office/powerpoint/2010/main" val="1747858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13" grpId="0" animBg="1"/>
      <p:bldP spid="17" grpId="0" animBg="1"/>
      <p:bldP spid="17" grpId="1" animBg="1"/>
      <p:bldP spid="23" grpId="0" animBg="1"/>
      <p:bldP spid="23" grpId="1" animBg="1"/>
      <p:bldP spid="2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Window Transformations</a:t>
            </a:r>
          </a:p>
        </p:txBody>
      </p:sp>
      <p:sp>
        <p:nvSpPr>
          <p:cNvPr id="3" name="Content Placeholder 2"/>
          <p:cNvSpPr>
            <a:spLocks noGrp="1"/>
          </p:cNvSpPr>
          <p:nvPr>
            <p:ph idx="1"/>
          </p:nvPr>
        </p:nvSpPr>
        <p:spPr>
          <a:xfrm>
            <a:off x="841494" y="1752600"/>
            <a:ext cx="13167360" cy="4979825"/>
          </a:xfrm>
        </p:spPr>
        <p:txBody>
          <a:bodyPr/>
          <a:lstStyle/>
          <a:p>
            <a:r>
              <a:rPr lang="en-US" dirty="0">
                <a:latin typeface="Courier New" panose="02070309020205020404" pitchFamily="49" charset="0"/>
                <a:cs typeface="Courier New" panose="02070309020205020404" pitchFamily="49" charset="0"/>
              </a:rPr>
              <a:t>window(</a:t>
            </a:r>
            <a:r>
              <a:rPr lang="en-US" dirty="0" err="1">
                <a:latin typeface="Courier New" panose="02070309020205020404" pitchFamily="49" charset="0"/>
                <a:cs typeface="Courier New" panose="02070309020205020404" pitchFamily="49" charset="0"/>
              </a:rPr>
              <a:t>windowLength</a:t>
            </a:r>
            <a:r>
              <a:rPr lang="en-US" dirty="0">
                <a:latin typeface="Courier New" panose="02070309020205020404" pitchFamily="49" charset="0"/>
                <a:cs typeface="Courier New" panose="02070309020205020404" pitchFamily="49" charset="0"/>
              </a:rPr>
              <a:t>, interval)</a:t>
            </a:r>
            <a:r>
              <a:rPr lang="en-US" dirty="0"/>
              <a:t> - returns a new DStream which is computed based on the length and interval provided</a:t>
            </a:r>
          </a:p>
          <a:p>
            <a:pPr lvl="1"/>
            <a:r>
              <a:rPr lang="en-US" dirty="0"/>
              <a:t>Functionally similar to a </a:t>
            </a:r>
            <a:r>
              <a:rPr lang="en-US" dirty="0">
                <a:latin typeface="Courier New" panose="02070309020205020404" pitchFamily="49" charset="0"/>
                <a:cs typeface="Courier New" panose="02070309020205020404" pitchFamily="49" charset="0"/>
              </a:rPr>
              <a:t>union()</a:t>
            </a:r>
            <a:r>
              <a:rPr lang="en-US" dirty="0"/>
              <a:t> transformation</a:t>
            </a:r>
          </a:p>
          <a:p>
            <a:pPr lvl="1"/>
            <a:r>
              <a:rPr lang="en-US" dirty="0"/>
              <a:t>Example: </a:t>
            </a:r>
            <a:r>
              <a:rPr lang="en-US" dirty="0" err="1">
                <a:latin typeface="Courier New" panose="02070309020205020404" pitchFamily="49" charset="0"/>
                <a:cs typeface="Courier New" panose="02070309020205020404" pitchFamily="49" charset="0"/>
              </a:rPr>
              <a:t>windowDS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streamingDS.window</a:t>
            </a:r>
            <a:r>
              <a:rPr lang="en-US" dirty="0">
                <a:latin typeface="Courier New" panose="02070309020205020404" pitchFamily="49" charset="0"/>
                <a:cs typeface="Courier New" panose="02070309020205020404" pitchFamily="49" charset="0"/>
              </a:rPr>
              <a:t>(30,10)</a:t>
            </a:r>
          </a:p>
          <a:p>
            <a:pPr lvl="1"/>
            <a:endParaRPr lang="en-US" dirty="0"/>
          </a:p>
          <a:p>
            <a:r>
              <a:rPr lang="en-US" dirty="0" err="1">
                <a:latin typeface="Courier New" panose="02070309020205020404" pitchFamily="49" charset="0"/>
                <a:cs typeface="Courier New" panose="02070309020205020404" pitchFamily="49" charset="0"/>
              </a:rPr>
              <a:t>countByWindow</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windowLength</a:t>
            </a:r>
            <a:r>
              <a:rPr lang="en-US" dirty="0">
                <a:latin typeface="Courier New" panose="02070309020205020404" pitchFamily="49" charset="0"/>
                <a:cs typeface="Courier New" panose="02070309020205020404" pitchFamily="49" charset="0"/>
              </a:rPr>
              <a:t>, interval)</a:t>
            </a:r>
            <a:r>
              <a:rPr lang="en-US" dirty="0"/>
              <a:t> - returns a count of the number of elements in the stream</a:t>
            </a:r>
          </a:p>
          <a:p>
            <a:pPr lvl="1"/>
            <a:r>
              <a:rPr lang="en-US" dirty="0"/>
              <a:t>Example: </a:t>
            </a:r>
            <a:r>
              <a:rPr lang="en-US" dirty="0" err="1">
                <a:latin typeface="Courier New" panose="02070309020205020404" pitchFamily="49" charset="0"/>
                <a:cs typeface="Courier New" panose="02070309020205020404" pitchFamily="49" charset="0"/>
              </a:rPr>
              <a:t>windowCountDS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streamingDS.countByWindow</a:t>
            </a:r>
            <a:r>
              <a:rPr lang="en-US" dirty="0">
                <a:latin typeface="Courier New" panose="02070309020205020404" pitchFamily="49" charset="0"/>
                <a:cs typeface="Courier New" panose="02070309020205020404" pitchFamily="49" charset="0"/>
              </a:rPr>
              <a:t>(30,10)</a:t>
            </a:r>
          </a:p>
          <a:p>
            <a:pPr lvl="1"/>
            <a:r>
              <a:rPr lang="en-US" dirty="0"/>
              <a:t>Equivalent output to </a:t>
            </a:r>
            <a:r>
              <a:rPr lang="en-US" dirty="0" err="1">
                <a:latin typeface="Courier New" panose="02070309020205020404" pitchFamily="49" charset="0"/>
                <a:cs typeface="Courier New" panose="02070309020205020404" pitchFamily="49" charset="0"/>
              </a:rPr>
              <a:t>streamingDS.window</a:t>
            </a:r>
            <a:r>
              <a:rPr lang="en-US" dirty="0">
                <a:latin typeface="Courier New" panose="02070309020205020404" pitchFamily="49" charset="0"/>
                <a:cs typeface="Courier New" panose="02070309020205020404" pitchFamily="49" charset="0"/>
              </a:rPr>
              <a:t>(30, 10).count()</a:t>
            </a:r>
            <a:r>
              <a:rPr lang="en-US" dirty="0"/>
              <a:t>, but more efficient if number of elements is large</a:t>
            </a:r>
          </a:p>
          <a:p>
            <a:pPr lvl="1"/>
            <a:endParaRPr lang="en-US" dirty="0"/>
          </a:p>
          <a:p>
            <a:pPr lvl="1"/>
            <a:endParaRPr lang="en-US" dirty="0"/>
          </a:p>
        </p:txBody>
      </p:sp>
    </p:spTree>
    <p:extLst>
      <p:ext uri="{BB962C8B-B14F-4D97-AF65-F5344CB8AC3E}">
        <p14:creationId xmlns:p14="http://schemas.microsoft.com/office/powerpoint/2010/main" val="263669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Window Application</a:t>
            </a:r>
          </a:p>
        </p:txBody>
      </p:sp>
      <p:sp>
        <p:nvSpPr>
          <p:cNvPr id="3" name="Content Placeholder 2"/>
          <p:cNvSpPr>
            <a:spLocks noGrp="1"/>
          </p:cNvSpPr>
          <p:nvPr>
            <p:ph idx="1"/>
          </p:nvPr>
        </p:nvSpPr>
        <p:spPr>
          <a:xfrm>
            <a:off x="841494" y="1524000"/>
            <a:ext cx="13575546" cy="5724644"/>
          </a:xfrm>
          <a:solidFill>
            <a:schemeClr val="tx2"/>
          </a:solidFill>
        </p:spPr>
        <p:txBody>
          <a:bodyPr/>
          <a:lstStyle/>
          <a:p>
            <a:pPr marL="0" indent="0">
              <a:buNone/>
            </a:pPr>
            <a:r>
              <a:rPr lang="en-US" dirty="0">
                <a:solidFill>
                  <a:schemeClr val="bg1"/>
                </a:solidFill>
                <a:latin typeface="Courier New" panose="02070309020205020404" pitchFamily="49" charset="0"/>
                <a:cs typeface="Courier New" panose="02070309020205020404" pitchFamily="49" charset="0"/>
              </a:rPr>
              <a:t># spark-shell --master local[2]</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sc.setLogLevel</a:t>
            </a:r>
            <a:r>
              <a:rPr lang="en-US" dirty="0">
                <a:solidFill>
                  <a:schemeClr val="bg1"/>
                </a:solidFill>
                <a:latin typeface="Courier New" panose="02070309020205020404" pitchFamily="49" charset="0"/>
                <a:cs typeface="Courier New" panose="02070309020205020404" pitchFamily="49" charset="0"/>
              </a:rPr>
              <a:t>("ERROR")</a:t>
            </a:r>
          </a:p>
          <a:p>
            <a:pPr marL="0" indent="0">
              <a:buNone/>
            </a:pPr>
            <a:r>
              <a:rPr lang="en-US" dirty="0">
                <a:solidFill>
                  <a:schemeClr val="bg1"/>
                </a:solidFill>
                <a:latin typeface="Courier New" panose="02070309020205020404" pitchFamily="49" charset="0"/>
                <a:cs typeface="Courier New" panose="02070309020205020404" pitchFamily="49" charset="0"/>
              </a:rPr>
              <a:t>&gt;&gt;&gt; import </a:t>
            </a:r>
            <a:r>
              <a:rPr lang="en-US" dirty="0" err="1">
                <a:solidFill>
                  <a:schemeClr val="bg1"/>
                </a:solidFill>
                <a:latin typeface="Courier New" panose="02070309020205020404" pitchFamily="49" charset="0"/>
                <a:cs typeface="Courier New" panose="02070309020205020404" pitchFamily="49" charset="0"/>
              </a:rPr>
              <a:t>org.apache.spark.streaming</a:t>
            </a:r>
            <a:r>
              <a:rPr lang="en-US" dirty="0">
                <a:solidFill>
                  <a:schemeClr val="bg1"/>
                </a:solidFill>
                <a:latin typeface="Courier New" panose="02070309020205020404" pitchFamily="49" charset="0"/>
                <a:cs typeface="Courier New" panose="02070309020205020404" pitchFamily="49" charset="0"/>
              </a:rPr>
              <a:t>._</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val</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ssc</a:t>
            </a:r>
            <a:r>
              <a:rPr lang="en-US" dirty="0">
                <a:solidFill>
                  <a:schemeClr val="bg1"/>
                </a:solidFill>
                <a:latin typeface="Courier New" panose="02070309020205020404" pitchFamily="49" charset="0"/>
                <a:cs typeface="Courier New" panose="02070309020205020404" pitchFamily="49" charset="0"/>
              </a:rPr>
              <a:t> = new </a:t>
            </a:r>
            <a:r>
              <a:rPr lang="en-US" dirty="0" err="1">
                <a:solidFill>
                  <a:schemeClr val="bg1"/>
                </a:solidFill>
                <a:latin typeface="Courier New" panose="02070309020205020404" pitchFamily="49" charset="0"/>
                <a:cs typeface="Courier New" panose="02070309020205020404" pitchFamily="49" charset="0"/>
              </a:rPr>
              <a:t>StreamingContext</a:t>
            </a:r>
            <a:r>
              <a:rPr lang="en-US" dirty="0">
                <a:solidFill>
                  <a:schemeClr val="bg1"/>
                </a:solidFill>
                <a:latin typeface="Courier New" panose="02070309020205020404" pitchFamily="49" charset="0"/>
                <a:cs typeface="Courier New" panose="02070309020205020404" pitchFamily="49" charset="0"/>
              </a:rPr>
              <a:t>(</a:t>
            </a:r>
            <a:r>
              <a:rPr lang="en-US" dirty="0" err="1">
                <a:solidFill>
                  <a:schemeClr val="bg1"/>
                </a:solidFill>
                <a:latin typeface="Courier New" panose="02070309020205020404" pitchFamily="49" charset="0"/>
                <a:cs typeface="Courier New" panose="02070309020205020404" pitchFamily="49" charset="0"/>
              </a:rPr>
              <a:t>sc</a:t>
            </a:r>
            <a:r>
              <a:rPr lang="en-US" dirty="0">
                <a:solidFill>
                  <a:schemeClr val="bg1"/>
                </a:solidFill>
                <a:latin typeface="Courier New" panose="02070309020205020404" pitchFamily="49" charset="0"/>
                <a:cs typeface="Courier New" panose="02070309020205020404" pitchFamily="49" charset="0"/>
              </a:rPr>
              <a:t>, Seconds(1))</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ssc.checkpoint</a:t>
            </a:r>
            <a:r>
              <a:rPr lang="en-US" dirty="0">
                <a:solidFill>
                  <a:schemeClr val="bg1"/>
                </a:solidFill>
                <a:latin typeface="Courier New" panose="02070309020205020404" pitchFamily="49" charset="0"/>
                <a:cs typeface="Courier New" panose="02070309020205020404" pitchFamily="49" charset="0"/>
              </a:rPr>
              <a:t>("/user/root/test/checkpoint/")</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val</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tcpInputDS</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ssc.socketTextStream</a:t>
            </a:r>
            <a:r>
              <a:rPr lang="en-US" dirty="0">
                <a:solidFill>
                  <a:schemeClr val="bg1"/>
                </a:solidFill>
                <a:latin typeface="Courier New" panose="02070309020205020404" pitchFamily="49" charset="0"/>
                <a:cs typeface="Courier New" panose="02070309020205020404" pitchFamily="49" charset="0"/>
              </a:rPr>
              <a:t>("sandbox",9999)</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val</a:t>
            </a:r>
            <a:r>
              <a:rPr lang="en-US" dirty="0">
                <a:solidFill>
                  <a:schemeClr val="bg1"/>
                </a:solidFill>
                <a:latin typeface="Courier New" panose="02070309020205020404" pitchFamily="49" charset="0"/>
                <a:cs typeface="Courier New" panose="02070309020205020404" pitchFamily="49" charset="0"/>
              </a:rPr>
              <a:t> </a:t>
            </a:r>
            <a:r>
              <a:rPr lang="en-US" dirty="0" err="1">
                <a:solidFill>
                  <a:schemeClr val="bg1"/>
                </a:solidFill>
                <a:latin typeface="Courier New" panose="02070309020205020404" pitchFamily="49" charset="0"/>
                <a:cs typeface="Courier New" panose="02070309020205020404" pitchFamily="49" charset="0"/>
              </a:rPr>
              <a:t>windowDS</a:t>
            </a:r>
            <a:r>
              <a:rPr lang="en-US" dirty="0">
                <a:solidFill>
                  <a:schemeClr val="bg1"/>
                </a:solidFill>
                <a:latin typeface="Courier New" panose="02070309020205020404" pitchFamily="49" charset="0"/>
                <a:cs typeface="Courier New" panose="02070309020205020404" pitchFamily="49" charset="0"/>
              </a:rPr>
              <a:t> = </a:t>
            </a:r>
            <a:r>
              <a:rPr lang="en-US" dirty="0" err="1">
                <a:solidFill>
                  <a:schemeClr val="bg1"/>
                </a:solidFill>
                <a:latin typeface="Courier New" panose="02070309020205020404" pitchFamily="49" charset="0"/>
                <a:cs typeface="Courier New" panose="02070309020205020404" pitchFamily="49" charset="0"/>
              </a:rPr>
              <a:t>tcpInputDS.window</a:t>
            </a:r>
            <a:r>
              <a:rPr lang="en-US" dirty="0">
                <a:solidFill>
                  <a:schemeClr val="bg1"/>
                </a:solidFill>
                <a:latin typeface="Courier New" panose="02070309020205020404" pitchFamily="49" charset="0"/>
                <a:cs typeface="Courier New" panose="02070309020205020404" pitchFamily="49" charset="0"/>
              </a:rPr>
              <a:t>(15, 5).</a:t>
            </a:r>
            <a:br>
              <a:rPr lang="en-US" dirty="0">
                <a:solidFill>
                  <a:schemeClr val="bg1"/>
                </a:solidFill>
                <a:latin typeface="Courier New" panose="02070309020205020404" pitchFamily="49" charset="0"/>
                <a:cs typeface="Courier New" panose="02070309020205020404" pitchFamily="49" charset="0"/>
              </a:rPr>
            </a:br>
            <a:r>
              <a:rPr lang="en-US" dirty="0" err="1">
                <a:solidFill>
                  <a:schemeClr val="bg1"/>
                </a:solidFill>
                <a:latin typeface="Courier New" panose="02070309020205020404" pitchFamily="49" charset="0"/>
                <a:cs typeface="Courier New" panose="02070309020205020404" pitchFamily="49" charset="0"/>
              </a:rPr>
              <a:t>flatMap</a:t>
            </a:r>
            <a:r>
              <a:rPr lang="en-US" dirty="0">
                <a:solidFill>
                  <a:schemeClr val="bg1"/>
                </a:solidFill>
                <a:latin typeface="Courier New" panose="02070309020205020404" pitchFamily="49" charset="0"/>
                <a:cs typeface="Courier New" panose="02070309020205020404" pitchFamily="49" charset="0"/>
              </a:rPr>
              <a:t>(line =&gt; </a:t>
            </a:r>
            <a:r>
              <a:rPr lang="en-US" dirty="0" err="1">
                <a:solidFill>
                  <a:schemeClr val="bg1"/>
                </a:solidFill>
                <a:latin typeface="Courier New" panose="02070309020205020404" pitchFamily="49" charset="0"/>
                <a:cs typeface="Courier New" panose="02070309020205020404" pitchFamily="49" charset="0"/>
              </a:rPr>
              <a:t>line.split</a:t>
            </a:r>
            <a:r>
              <a:rPr lang="en-US" dirty="0">
                <a:solidFill>
                  <a:schemeClr val="bg1"/>
                </a:solidFill>
                <a:latin typeface="Courier New" panose="02070309020205020404" pitchFamily="49" charset="0"/>
                <a:cs typeface="Courier New" panose="02070309020205020404" pitchFamily="49" charset="0"/>
              </a:rPr>
              <a:t>(" ")).count()</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windowDS.print</a:t>
            </a:r>
            <a:r>
              <a:rPr lang="en-US" dirty="0">
                <a:solidFill>
                  <a:schemeClr val="bg1"/>
                </a:solidFill>
                <a:latin typeface="Courier New" panose="02070309020205020404" pitchFamily="49" charset="0"/>
                <a:cs typeface="Courier New" panose="02070309020205020404" pitchFamily="49" charset="0"/>
              </a:rPr>
              <a:t>()</a:t>
            </a:r>
          </a:p>
          <a:p>
            <a:pPr marL="0" indent="0">
              <a:buNone/>
            </a:pPr>
            <a:r>
              <a:rPr lang="en-US" dirty="0">
                <a:solidFill>
                  <a:schemeClr val="bg1"/>
                </a:solidFill>
                <a:latin typeface="Courier New" panose="02070309020205020404" pitchFamily="49" charset="0"/>
                <a:cs typeface="Courier New" panose="02070309020205020404" pitchFamily="49" charset="0"/>
              </a:rPr>
              <a:t>&gt;&gt;&gt; </a:t>
            </a:r>
            <a:r>
              <a:rPr lang="en-US" dirty="0" err="1">
                <a:solidFill>
                  <a:schemeClr val="bg1"/>
                </a:solidFill>
                <a:latin typeface="Courier New" panose="02070309020205020404" pitchFamily="49" charset="0"/>
                <a:cs typeface="Courier New" panose="02070309020205020404" pitchFamily="49" charset="0"/>
              </a:rPr>
              <a:t>ssc.start</a:t>
            </a:r>
            <a:r>
              <a:rPr lang="en-US"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1439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err="1">
                <a:latin typeface="Courier New" panose="02070309020205020404" pitchFamily="49" charset="0"/>
                <a:ea typeface="ヒラギノ角ゴ Pro W3" charset="0"/>
                <a:cs typeface="Courier New" panose="02070309020205020404" pitchFamily="49" charset="0"/>
              </a:rPr>
              <a:t>reduceByKeyAndWindow</a:t>
            </a:r>
            <a:r>
              <a:rPr lang="en-US" dirty="0">
                <a:latin typeface="Courier New" panose="02070309020205020404" pitchFamily="49" charset="0"/>
                <a:ea typeface="ヒラギノ角ゴ Pro W3" charset="0"/>
                <a:cs typeface="Courier New" panose="02070309020205020404" pitchFamily="49" charset="0"/>
              </a:rPr>
              <a:t>()</a:t>
            </a:r>
          </a:p>
        </p:txBody>
      </p:sp>
      <p:sp>
        <p:nvSpPr>
          <p:cNvPr id="3" name="Content Placeholder 2"/>
          <p:cNvSpPr>
            <a:spLocks noGrp="1"/>
          </p:cNvSpPr>
          <p:nvPr>
            <p:ph idx="1"/>
          </p:nvPr>
        </p:nvSpPr>
        <p:spPr>
          <a:xfrm>
            <a:off x="841494" y="1752600"/>
            <a:ext cx="13407906" cy="4616648"/>
          </a:xfrm>
        </p:spPr>
        <p:txBody>
          <a:bodyPr/>
          <a:lstStyle/>
          <a:p>
            <a:pPr marL="0" indent="0">
              <a:buNone/>
            </a:pPr>
            <a:r>
              <a:rPr lang="en-US" sz="2000" dirty="0">
                <a:latin typeface="Courier New" panose="02070309020205020404" pitchFamily="49" charset="0"/>
                <a:cs typeface="Courier New" panose="02070309020205020404" pitchFamily="49" charset="0"/>
              </a:rPr>
              <a:t>. . .</a:t>
            </a: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tcpInDS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ssc.socketTextStream</a:t>
            </a:r>
            <a:r>
              <a:rPr lang="en-US" sz="2000" dirty="0">
                <a:latin typeface="Courier New" panose="02070309020205020404" pitchFamily="49" charset="0"/>
                <a:cs typeface="Courier New" panose="02070309020205020404" pitchFamily="49" charset="0"/>
              </a:rPr>
              <a:t>("sandbox",9999)</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val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redPrWinDS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tcpInDS.flatMap</a:t>
            </a:r>
            <a:r>
              <a:rPr lang="en-US" sz="2000" dirty="0">
                <a:latin typeface="Courier New" panose="02070309020205020404" pitchFamily="49" charset="0"/>
                <a:cs typeface="Courier New" panose="02070309020205020404" pitchFamily="49" charset="0"/>
              </a:rPr>
              <a:t>(line =&gt; </a:t>
            </a:r>
            <a:r>
              <a:rPr lang="en-US" sz="2000" dirty="0" err="1">
                <a:latin typeface="Courier New" panose="02070309020205020404" pitchFamily="49" charset="0"/>
                <a:cs typeface="Courier New" panose="02070309020205020404" pitchFamily="49" charset="0"/>
              </a:rPr>
              <a:t>line.split</a:t>
            </a:r>
            <a:r>
              <a:rPr lang="en-US" sz="2000" dirty="0">
                <a:latin typeface="Courier New" panose="02070309020205020404" pitchFamily="49" charset="0"/>
                <a:cs typeface="Courier New" panose="02070309020205020404" pitchFamily="49" charset="0"/>
              </a:rPr>
              <a:t>(" ")).map(word =&gt; (word, 1)). </a:t>
            </a:r>
            <a:r>
              <a:rPr lang="en-US" sz="2000" dirty="0" err="1">
                <a:latin typeface="Courier New" panose="02070309020205020404" pitchFamily="49" charset="0"/>
                <a:cs typeface="Courier New" panose="02070309020205020404" pitchFamily="49" charset="0"/>
              </a:rPr>
              <a:t>reduceByKeyAndWindow</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a,b</a:t>
            </a:r>
            <a:r>
              <a:rPr lang="en-US" sz="2000" dirty="0">
                <a:latin typeface="Courier New" panose="02070309020205020404" pitchFamily="49" charset="0"/>
                <a:cs typeface="Courier New" panose="02070309020205020404" pitchFamily="49" charset="0"/>
              </a:rPr>
              <a:t>) =&gt; </a:t>
            </a:r>
            <a:r>
              <a:rPr lang="en-US" sz="2000" dirty="0" err="1">
                <a:latin typeface="Courier New" panose="02070309020205020404" pitchFamily="49" charset="0"/>
                <a:cs typeface="Courier New" panose="02070309020205020404" pitchFamily="49" charset="0"/>
              </a:rPr>
              <a:t>a+b</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a,b</a:t>
            </a:r>
            <a:r>
              <a:rPr lang="en-US" sz="2000" dirty="0">
                <a:latin typeface="Courier New" panose="02070309020205020404" pitchFamily="49" charset="0"/>
                <a:cs typeface="Courier New" panose="02070309020205020404" pitchFamily="49" charset="0"/>
              </a:rPr>
              <a:t>) =&gt; a-b, 10, 2)</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redPrWinDS.print</a:t>
            </a:r>
            <a:r>
              <a:rPr lang="en-US" sz="2000" dirty="0">
                <a:latin typeface="Courier New" panose="02070309020205020404" pitchFamily="49" charset="0"/>
                <a:cs typeface="Courier New" panose="02070309020205020404" pitchFamily="49" charset="0"/>
              </a:rPr>
              <a:t>()</a:t>
            </a:r>
          </a:p>
          <a:p>
            <a:pPr marL="0" indent="0">
              <a:buNone/>
            </a:pP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ssc.start</a:t>
            </a:r>
            <a:r>
              <a:rPr lang="en-US" sz="2000" dirty="0">
                <a:latin typeface="Courier New" panose="02070309020205020404" pitchFamily="49" charset="0"/>
                <a:cs typeface="Courier New" panose="02070309020205020404" pitchFamily="49" charset="0"/>
              </a:rPr>
              <a:t>()</a:t>
            </a:r>
          </a:p>
          <a:p>
            <a:pPr eaLnBrk="1" hangingPunct="1">
              <a:defRPr/>
            </a:pPr>
            <a:endParaRPr lang="en-US" sz="2000" dirty="0">
              <a:latin typeface="Courier New"/>
              <a:cs typeface="Courier New"/>
            </a:endParaRPr>
          </a:p>
        </p:txBody>
      </p:sp>
    </p:spTree>
    <p:extLst>
      <p:ext uri="{BB962C8B-B14F-4D97-AF65-F5344CB8AC3E}">
        <p14:creationId xmlns:p14="http://schemas.microsoft.com/office/powerpoint/2010/main" val="100508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2" y="2325344"/>
            <a:ext cx="10416621" cy="1576585"/>
          </a:xfrm>
        </p:spPr>
        <p:txBody>
          <a:bodyPr/>
          <a:lstStyle/>
          <a:p>
            <a:r>
              <a:rPr lang="en-US" dirty="0"/>
              <a:t>Lab: Spark Streaming Window Transformations</a:t>
            </a:r>
          </a:p>
        </p:txBody>
      </p:sp>
    </p:spTree>
    <p:extLst>
      <p:ext uri="{BB962C8B-B14F-4D97-AF65-F5344CB8AC3E}">
        <p14:creationId xmlns:p14="http://schemas.microsoft.com/office/powerpoint/2010/main" val="4065180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2318770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ard 25"/>
          <p:cNvSpPr/>
          <p:nvPr/>
        </p:nvSpPr>
        <p:spPr>
          <a:xfrm>
            <a:off x="8094983" y="1366116"/>
            <a:ext cx="360764" cy="521050"/>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33" name="Card 25"/>
          <p:cNvSpPr/>
          <p:nvPr/>
        </p:nvSpPr>
        <p:spPr>
          <a:xfrm>
            <a:off x="7510681" y="1394257"/>
            <a:ext cx="360764" cy="521050"/>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4" name="Title 3"/>
          <p:cNvSpPr>
            <a:spLocks noGrp="1"/>
          </p:cNvSpPr>
          <p:nvPr>
            <p:ph type="title"/>
          </p:nvPr>
        </p:nvSpPr>
        <p:spPr/>
        <p:txBody>
          <a:bodyPr/>
          <a:lstStyle/>
          <a:p>
            <a:r>
              <a:rPr lang="en-US" dirty="0"/>
              <a:t>Hadoop and the Data Lifecycle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216" y="2770893"/>
            <a:ext cx="3090766" cy="1871227"/>
          </a:xfrm>
          <a:prstGeom prst="rect">
            <a:avLst/>
          </a:prstGeom>
        </p:spPr>
      </p:pic>
      <p:sp>
        <p:nvSpPr>
          <p:cNvPr id="9" name="Card 25"/>
          <p:cNvSpPr/>
          <p:nvPr/>
        </p:nvSpPr>
        <p:spPr>
          <a:xfrm>
            <a:off x="557411" y="2520300"/>
            <a:ext cx="651855" cy="741992"/>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dirty="0">
                <a:solidFill>
                  <a:schemeClr val="tx2"/>
                </a:solidFill>
              </a:rPr>
              <a:t>data</a:t>
            </a:r>
          </a:p>
        </p:txBody>
      </p:sp>
      <p:sp>
        <p:nvSpPr>
          <p:cNvPr id="10" name="Card 25"/>
          <p:cNvSpPr/>
          <p:nvPr/>
        </p:nvSpPr>
        <p:spPr>
          <a:xfrm>
            <a:off x="557413" y="4150723"/>
            <a:ext cx="651855" cy="741992"/>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dirty="0">
                <a:solidFill>
                  <a:schemeClr val="tx2"/>
                </a:solidFill>
              </a:rPr>
              <a:t>data</a:t>
            </a:r>
          </a:p>
        </p:txBody>
      </p:sp>
      <p:sp>
        <p:nvSpPr>
          <p:cNvPr id="11" name="Card 25"/>
          <p:cNvSpPr/>
          <p:nvPr/>
        </p:nvSpPr>
        <p:spPr>
          <a:xfrm>
            <a:off x="557413" y="3335511"/>
            <a:ext cx="651855" cy="741992"/>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dirty="0">
                <a:solidFill>
                  <a:schemeClr val="tx2"/>
                </a:solidFill>
              </a:rPr>
              <a:t>data</a:t>
            </a:r>
          </a:p>
        </p:txBody>
      </p:sp>
      <p:sp>
        <p:nvSpPr>
          <p:cNvPr id="12" name="Right Arrow 11"/>
          <p:cNvSpPr/>
          <p:nvPr/>
        </p:nvSpPr>
        <p:spPr>
          <a:xfrm>
            <a:off x="1541963" y="3095302"/>
            <a:ext cx="2212554" cy="1222409"/>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900" dirty="0">
                <a:solidFill>
                  <a:schemeClr val="tx2"/>
                </a:solidFill>
              </a:rPr>
              <a:t>Ingest and Examine</a:t>
            </a:r>
          </a:p>
        </p:txBody>
      </p:sp>
      <p:grpSp>
        <p:nvGrpSpPr>
          <p:cNvPr id="22" name="Group 21"/>
          <p:cNvGrpSpPr/>
          <p:nvPr/>
        </p:nvGrpSpPr>
        <p:grpSpPr>
          <a:xfrm>
            <a:off x="7393702" y="1611869"/>
            <a:ext cx="1285584" cy="766354"/>
            <a:chOff x="6403856" y="1132151"/>
            <a:chExt cx="1071041" cy="638628"/>
          </a:xfrm>
          <a:solidFill>
            <a:schemeClr val="tx2"/>
          </a:solidFill>
        </p:grpSpPr>
        <p:sp>
          <p:nvSpPr>
            <p:cNvPr id="20" name="Trapezoid 19"/>
            <p:cNvSpPr/>
            <p:nvPr/>
          </p:nvSpPr>
          <p:spPr>
            <a:xfrm rot="10800000">
              <a:off x="6403856" y="1132151"/>
              <a:ext cx="1071041" cy="638628"/>
            </a:xfrm>
            <a:prstGeom prst="trapezoid">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endParaRPr lang="en-US" dirty="0">
                <a:solidFill>
                  <a:schemeClr val="bg1"/>
                </a:solidFill>
              </a:endParaRPr>
            </a:p>
          </p:txBody>
        </p:sp>
        <p:sp>
          <p:nvSpPr>
            <p:cNvPr id="21" name="TextBox 20"/>
            <p:cNvSpPr txBox="1"/>
            <p:nvPr/>
          </p:nvSpPr>
          <p:spPr>
            <a:xfrm>
              <a:off x="6535045" y="1248475"/>
              <a:ext cx="814973" cy="377372"/>
            </a:xfrm>
            <a:prstGeom prst="rect">
              <a:avLst/>
            </a:prstGeom>
            <a:grpFill/>
          </p:spPr>
          <p:txBody>
            <a:bodyPr vert="horz" wrap="square" lIns="91440" tIns="91440" rIns="91440" bIns="91440" rtlCol="0" anchor="ctr" anchorCtr="1">
              <a:noAutofit/>
            </a:bodyPr>
            <a:lstStyle/>
            <a:p>
              <a:r>
                <a:rPr lang="en-US" sz="2000" dirty="0"/>
                <a:t>Discard</a:t>
              </a:r>
            </a:p>
          </p:txBody>
        </p:sp>
      </p:grpSp>
      <p:sp>
        <p:nvSpPr>
          <p:cNvPr id="28" name="Up-Down Arrow 27"/>
          <p:cNvSpPr/>
          <p:nvPr/>
        </p:nvSpPr>
        <p:spPr>
          <a:xfrm>
            <a:off x="7510681" y="2770893"/>
            <a:ext cx="1010457" cy="1871227"/>
          </a:xfrm>
          <a:prstGeom prst="up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29" name="Left-Right-Up Arrow 28"/>
          <p:cNvSpPr/>
          <p:nvPr/>
        </p:nvSpPr>
        <p:spPr>
          <a:xfrm rot="10800000">
            <a:off x="6260703" y="4686444"/>
            <a:ext cx="3509157" cy="1447126"/>
          </a:xfrm>
          <a:prstGeom prst="leftRigh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32" name="Can 31"/>
          <p:cNvSpPr/>
          <p:nvPr/>
        </p:nvSpPr>
        <p:spPr>
          <a:xfrm>
            <a:off x="6373829" y="6217769"/>
            <a:ext cx="1497616" cy="1091011"/>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rgbClr val="FFFFFF"/>
                </a:solidFill>
              </a:rPr>
              <a:t>HDFS Tier 2</a:t>
            </a:r>
          </a:p>
        </p:txBody>
      </p:sp>
      <p:sp>
        <p:nvSpPr>
          <p:cNvPr id="36" name="TextBox 35"/>
          <p:cNvSpPr txBox="1"/>
          <p:nvPr/>
        </p:nvSpPr>
        <p:spPr>
          <a:xfrm>
            <a:off x="6699944" y="4718546"/>
            <a:ext cx="2630673" cy="924611"/>
          </a:xfrm>
          <a:prstGeom prst="rect">
            <a:avLst/>
          </a:prstGeom>
          <a:solidFill>
            <a:schemeClr val="tx2"/>
          </a:solidFill>
          <a:ln>
            <a:solidFill>
              <a:schemeClr val="tx1"/>
            </a:solidFill>
          </a:ln>
        </p:spPr>
        <p:txBody>
          <a:bodyPr vert="horz" wrap="square" lIns="109746" tIns="109746" rIns="109746" bIns="109746" rtlCol="0" anchor="ctr" anchorCtr="1">
            <a:noAutofit/>
          </a:bodyPr>
          <a:lstStyle/>
          <a:p>
            <a:pPr algn="ctr"/>
            <a:r>
              <a:rPr lang="en-US" dirty="0"/>
              <a:t>Storage Tier?</a:t>
            </a:r>
          </a:p>
          <a:p>
            <a:pPr algn="ctr"/>
            <a:r>
              <a:rPr lang="en-US" dirty="0"/>
              <a:t>Length of Time?</a:t>
            </a:r>
          </a:p>
        </p:txBody>
      </p:sp>
      <p:grpSp>
        <p:nvGrpSpPr>
          <p:cNvPr id="55" name="Group 54"/>
          <p:cNvGrpSpPr/>
          <p:nvPr/>
        </p:nvGrpSpPr>
        <p:grpSpPr>
          <a:xfrm>
            <a:off x="1344671" y="4599597"/>
            <a:ext cx="4381637" cy="2429738"/>
            <a:chOff x="921257" y="4172818"/>
            <a:chExt cx="3650413" cy="2024782"/>
          </a:xfrm>
        </p:grpSpPr>
        <p:grpSp>
          <p:nvGrpSpPr>
            <p:cNvPr id="41" name="Group 40"/>
            <p:cNvGrpSpPr/>
            <p:nvPr/>
          </p:nvGrpSpPr>
          <p:grpSpPr>
            <a:xfrm>
              <a:off x="3439556" y="4653488"/>
              <a:ext cx="1132114" cy="696685"/>
              <a:chOff x="2598058" y="4586514"/>
              <a:chExt cx="1132114" cy="696685"/>
            </a:xfrm>
          </p:grpSpPr>
          <p:sp>
            <p:nvSpPr>
              <p:cNvPr id="38" name="Rectangle 37"/>
              <p:cNvSpPr/>
              <p:nvPr/>
            </p:nvSpPr>
            <p:spPr>
              <a:xfrm>
                <a:off x="2598058" y="4586514"/>
                <a:ext cx="1132114" cy="6966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39" name="Oval 38"/>
              <p:cNvSpPr/>
              <p:nvPr/>
            </p:nvSpPr>
            <p:spPr>
              <a:xfrm>
                <a:off x="2831829" y="4777481"/>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40" name="Oval 39"/>
              <p:cNvSpPr/>
              <p:nvPr/>
            </p:nvSpPr>
            <p:spPr>
              <a:xfrm>
                <a:off x="3239768" y="4778414"/>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grpSp>
        <p:grpSp>
          <p:nvGrpSpPr>
            <p:cNvPr id="42" name="Group 41"/>
            <p:cNvGrpSpPr/>
            <p:nvPr/>
          </p:nvGrpSpPr>
          <p:grpSpPr>
            <a:xfrm>
              <a:off x="2193439" y="4653487"/>
              <a:ext cx="1132114" cy="696685"/>
              <a:chOff x="2598058" y="4586514"/>
              <a:chExt cx="1132114" cy="696685"/>
            </a:xfrm>
          </p:grpSpPr>
          <p:sp>
            <p:nvSpPr>
              <p:cNvPr id="43" name="Rectangle 42"/>
              <p:cNvSpPr/>
              <p:nvPr/>
            </p:nvSpPr>
            <p:spPr>
              <a:xfrm>
                <a:off x="2598058" y="4586514"/>
                <a:ext cx="1132114" cy="6966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44" name="Oval 43"/>
              <p:cNvSpPr/>
              <p:nvPr/>
            </p:nvSpPr>
            <p:spPr>
              <a:xfrm>
                <a:off x="2831829" y="4777481"/>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45" name="Oval 44"/>
              <p:cNvSpPr/>
              <p:nvPr/>
            </p:nvSpPr>
            <p:spPr>
              <a:xfrm>
                <a:off x="3239768" y="4778414"/>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grpSp>
        <p:grpSp>
          <p:nvGrpSpPr>
            <p:cNvPr id="46" name="Group 45"/>
            <p:cNvGrpSpPr/>
            <p:nvPr/>
          </p:nvGrpSpPr>
          <p:grpSpPr>
            <a:xfrm>
              <a:off x="921257" y="4674406"/>
              <a:ext cx="1132114" cy="696685"/>
              <a:chOff x="2598058" y="4586514"/>
              <a:chExt cx="1132114" cy="696685"/>
            </a:xfrm>
          </p:grpSpPr>
          <p:sp>
            <p:nvSpPr>
              <p:cNvPr id="47" name="Rectangle 46"/>
              <p:cNvSpPr/>
              <p:nvPr/>
            </p:nvSpPr>
            <p:spPr>
              <a:xfrm>
                <a:off x="2598058" y="4586514"/>
                <a:ext cx="1132114" cy="6966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48" name="Oval 47"/>
              <p:cNvSpPr/>
              <p:nvPr/>
            </p:nvSpPr>
            <p:spPr>
              <a:xfrm>
                <a:off x="2831829" y="4777481"/>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49" name="Oval 48"/>
              <p:cNvSpPr/>
              <p:nvPr/>
            </p:nvSpPr>
            <p:spPr>
              <a:xfrm>
                <a:off x="3239768" y="4778414"/>
                <a:ext cx="254120" cy="31516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grpSp>
        <p:sp>
          <p:nvSpPr>
            <p:cNvPr id="50" name="Rounded Rectangular Callout 49"/>
            <p:cNvSpPr/>
            <p:nvPr/>
          </p:nvSpPr>
          <p:spPr>
            <a:xfrm>
              <a:off x="2240205" y="4172818"/>
              <a:ext cx="1038582" cy="295505"/>
            </a:xfrm>
            <a:prstGeom prst="wedgeRoundRectCallout">
              <a:avLst>
                <a:gd name="adj1" fmla="val 9547"/>
                <a:gd name="adj2" fmla="val -50426"/>
                <a:gd name="adj3" fmla="val 16667"/>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tIns="91440" bIns="91440" rtlCol="0" anchor="ctr" anchorCtr="1"/>
            <a:lstStyle/>
            <a:p>
              <a:pPr algn="ctr"/>
              <a:r>
                <a:rPr lang="en-US" sz="1700" dirty="0">
                  <a:solidFill>
                    <a:srgbClr val="FFFFFF"/>
                  </a:solidFill>
                </a:rPr>
                <a:t>Archive</a:t>
              </a:r>
              <a:endParaRPr lang="en-US" sz="1700" b="1" dirty="0">
                <a:solidFill>
                  <a:srgbClr val="FFFFFF"/>
                </a:solidFill>
                <a:latin typeface="Courier" pitchFamily="49" charset="0"/>
              </a:endParaRPr>
            </a:p>
          </p:txBody>
        </p:sp>
        <p:sp>
          <p:nvSpPr>
            <p:cNvPr id="51" name="Rounded Rectangular Callout 50"/>
            <p:cNvSpPr/>
            <p:nvPr/>
          </p:nvSpPr>
          <p:spPr>
            <a:xfrm>
              <a:off x="968023" y="5483589"/>
              <a:ext cx="1038582" cy="714011"/>
            </a:xfrm>
            <a:prstGeom prst="wedgeRoundRectCallout">
              <a:avLst>
                <a:gd name="adj1" fmla="val 9547"/>
                <a:gd name="adj2" fmla="val -50426"/>
                <a:gd name="adj3" fmla="val 16667"/>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tIns="91440" bIns="91440" rtlCol="0" anchor="ctr" anchorCtr="1"/>
            <a:lstStyle/>
            <a:p>
              <a:pPr algn="ctr"/>
              <a:r>
                <a:rPr lang="en-US" sz="1700" dirty="0">
                  <a:solidFill>
                    <a:srgbClr val="FFFFFF"/>
                  </a:solidFill>
                </a:rPr>
                <a:t>Tier 1</a:t>
              </a:r>
              <a:br>
                <a:rPr lang="en-US" sz="1700" dirty="0">
                  <a:solidFill>
                    <a:srgbClr val="FFFFFF"/>
                  </a:solidFill>
                </a:rPr>
              </a:br>
              <a:r>
                <a:rPr lang="en-US" sz="1700" dirty="0">
                  <a:solidFill>
                    <a:srgbClr val="FFFFFF"/>
                  </a:solidFill>
                </a:rPr>
                <a:t>1 year</a:t>
              </a:r>
              <a:endParaRPr lang="en-US" sz="1700" b="1" dirty="0">
                <a:solidFill>
                  <a:srgbClr val="FFFFFF"/>
                </a:solidFill>
                <a:latin typeface="Courier" pitchFamily="49" charset="0"/>
              </a:endParaRPr>
            </a:p>
          </p:txBody>
        </p:sp>
        <p:sp>
          <p:nvSpPr>
            <p:cNvPr id="52" name="Rounded Rectangular Callout 51"/>
            <p:cNvSpPr/>
            <p:nvPr/>
          </p:nvSpPr>
          <p:spPr>
            <a:xfrm>
              <a:off x="2240205" y="5474419"/>
              <a:ext cx="1038582" cy="714011"/>
            </a:xfrm>
            <a:prstGeom prst="wedgeRoundRectCallout">
              <a:avLst>
                <a:gd name="adj1" fmla="val 9547"/>
                <a:gd name="adj2" fmla="val -50426"/>
                <a:gd name="adj3" fmla="val 16667"/>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tIns="91440" bIns="91440" rtlCol="0" anchor="ctr" anchorCtr="1"/>
            <a:lstStyle/>
            <a:p>
              <a:pPr algn="ctr"/>
              <a:r>
                <a:rPr lang="en-US" sz="1700" dirty="0">
                  <a:solidFill>
                    <a:srgbClr val="FFFFFF"/>
                  </a:solidFill>
                </a:rPr>
                <a:t>Tier 2</a:t>
              </a:r>
              <a:br>
                <a:rPr lang="en-US" sz="1700" dirty="0">
                  <a:solidFill>
                    <a:srgbClr val="FFFFFF"/>
                  </a:solidFill>
                </a:rPr>
              </a:br>
              <a:r>
                <a:rPr lang="en-US" sz="1700" dirty="0">
                  <a:solidFill>
                    <a:srgbClr val="FFFFFF"/>
                  </a:solidFill>
                </a:rPr>
                <a:t>3 years</a:t>
              </a:r>
              <a:endParaRPr lang="en-US" sz="1700" b="1" dirty="0">
                <a:solidFill>
                  <a:srgbClr val="FFFFFF"/>
                </a:solidFill>
                <a:latin typeface="Courier" pitchFamily="49" charset="0"/>
              </a:endParaRPr>
            </a:p>
          </p:txBody>
        </p:sp>
        <p:sp>
          <p:nvSpPr>
            <p:cNvPr id="53" name="Rounded Rectangular Callout 52"/>
            <p:cNvSpPr/>
            <p:nvPr/>
          </p:nvSpPr>
          <p:spPr>
            <a:xfrm>
              <a:off x="3486322" y="5483589"/>
              <a:ext cx="1038582" cy="714011"/>
            </a:xfrm>
            <a:prstGeom prst="wedgeRoundRectCallout">
              <a:avLst>
                <a:gd name="adj1" fmla="val 9547"/>
                <a:gd name="adj2" fmla="val -50426"/>
                <a:gd name="adj3" fmla="val 16667"/>
              </a:avLst>
            </a:prstGeom>
            <a:solidFill>
              <a:schemeClr val="accent4">
                <a:lumMod val="75000"/>
              </a:schemeClr>
            </a:solidFill>
            <a:ln/>
          </p:spPr>
          <p:style>
            <a:lnRef idx="1">
              <a:schemeClr val="accent4"/>
            </a:lnRef>
            <a:fillRef idx="3">
              <a:schemeClr val="accent4"/>
            </a:fillRef>
            <a:effectRef idx="2">
              <a:schemeClr val="accent4"/>
            </a:effectRef>
            <a:fontRef idx="minor">
              <a:schemeClr val="lt1"/>
            </a:fontRef>
          </p:style>
          <p:txBody>
            <a:bodyPr tIns="91440" bIns="91440" rtlCol="0" anchor="ctr" anchorCtr="1"/>
            <a:lstStyle/>
            <a:p>
              <a:pPr algn="ctr"/>
              <a:r>
                <a:rPr lang="en-US" sz="1700" dirty="0">
                  <a:solidFill>
                    <a:srgbClr val="FFFFFF"/>
                  </a:solidFill>
                </a:rPr>
                <a:t>Tier 3</a:t>
              </a:r>
              <a:br>
                <a:rPr lang="en-US" sz="1700" dirty="0">
                  <a:solidFill>
                    <a:srgbClr val="FFFFFF"/>
                  </a:solidFill>
                </a:rPr>
              </a:br>
              <a:r>
                <a:rPr lang="en-US" sz="1700" dirty="0">
                  <a:solidFill>
                    <a:srgbClr val="FFFFFF"/>
                  </a:solidFill>
                </a:rPr>
                <a:t>7 years</a:t>
              </a:r>
              <a:endParaRPr lang="en-US" sz="1700" b="1" dirty="0">
                <a:solidFill>
                  <a:srgbClr val="FFFFFF"/>
                </a:solidFill>
                <a:latin typeface="Courier" pitchFamily="49" charset="0"/>
              </a:endParaRPr>
            </a:p>
          </p:txBody>
        </p:sp>
      </p:grpSp>
      <p:sp>
        <p:nvSpPr>
          <p:cNvPr id="54" name="Can 53"/>
          <p:cNvSpPr/>
          <p:nvPr/>
        </p:nvSpPr>
        <p:spPr>
          <a:xfrm>
            <a:off x="8125347" y="6217769"/>
            <a:ext cx="1497616" cy="1091011"/>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rgbClr val="FFFFFF"/>
                </a:solidFill>
              </a:rPr>
              <a:t>HDFS Tier 1</a:t>
            </a:r>
            <a:endParaRPr lang="en-US" sz="1900" dirty="0">
              <a:solidFill>
                <a:srgbClr val="FFFFFF"/>
              </a:solidFill>
            </a:endParaRPr>
          </a:p>
        </p:txBody>
      </p:sp>
      <p:sp>
        <p:nvSpPr>
          <p:cNvPr id="57" name="Rounded Rectangular Callout 56"/>
          <p:cNvSpPr/>
          <p:nvPr/>
        </p:nvSpPr>
        <p:spPr>
          <a:xfrm>
            <a:off x="8250843" y="7392979"/>
            <a:ext cx="1246623" cy="744774"/>
          </a:xfrm>
          <a:prstGeom prst="wedgeRoundRectCallout">
            <a:avLst>
              <a:gd name="adj1" fmla="val 9547"/>
              <a:gd name="adj2" fmla="val -50426"/>
              <a:gd name="adj3" fmla="val 16667"/>
            </a:avLst>
          </a:prstGeom>
          <a:solidFill>
            <a:srgbClr val="A7A49D"/>
          </a:solidFill>
          <a:ln/>
        </p:spPr>
        <p:style>
          <a:lnRef idx="1">
            <a:schemeClr val="accent4"/>
          </a:lnRef>
          <a:fillRef idx="3">
            <a:schemeClr val="accent4"/>
          </a:fillRef>
          <a:effectRef idx="2">
            <a:schemeClr val="accent4"/>
          </a:effectRef>
          <a:fontRef idx="minor">
            <a:schemeClr val="lt1"/>
          </a:fontRef>
        </p:style>
        <p:txBody>
          <a:bodyPr lIns="109746" tIns="109746" rIns="109746" bIns="109746" rtlCol="0" anchor="ctr" anchorCtr="1"/>
          <a:lstStyle/>
          <a:p>
            <a:pPr algn="ctr"/>
            <a:r>
              <a:rPr lang="en-US" sz="1700" dirty="0">
                <a:solidFill>
                  <a:srgbClr val="FFFFFF"/>
                </a:solidFill>
              </a:rPr>
              <a:t>Until Deleted</a:t>
            </a:r>
            <a:endParaRPr lang="en-US" sz="1700" b="1" dirty="0">
              <a:solidFill>
                <a:srgbClr val="FFFFFF"/>
              </a:solidFill>
              <a:latin typeface="Courier" pitchFamily="49" charset="0"/>
            </a:endParaRPr>
          </a:p>
        </p:txBody>
      </p:sp>
      <p:sp>
        <p:nvSpPr>
          <p:cNvPr id="58" name="Rounded Rectangular Callout 57"/>
          <p:cNvSpPr/>
          <p:nvPr/>
        </p:nvSpPr>
        <p:spPr>
          <a:xfrm>
            <a:off x="6499325" y="7395059"/>
            <a:ext cx="1246623" cy="744774"/>
          </a:xfrm>
          <a:prstGeom prst="wedgeRoundRectCallout">
            <a:avLst>
              <a:gd name="adj1" fmla="val 9547"/>
              <a:gd name="adj2" fmla="val -50426"/>
              <a:gd name="adj3" fmla="val 16667"/>
            </a:avLst>
          </a:prstGeom>
          <a:solidFill>
            <a:srgbClr val="A7A49D"/>
          </a:solidFill>
          <a:ln/>
        </p:spPr>
        <p:style>
          <a:lnRef idx="1">
            <a:schemeClr val="accent4"/>
          </a:lnRef>
          <a:fillRef idx="3">
            <a:schemeClr val="accent4"/>
          </a:fillRef>
          <a:effectRef idx="2">
            <a:schemeClr val="accent4"/>
          </a:effectRef>
          <a:fontRef idx="minor">
            <a:schemeClr val="lt1"/>
          </a:fontRef>
        </p:style>
        <p:txBody>
          <a:bodyPr lIns="109746" tIns="109746" rIns="109746" bIns="109746" rtlCol="0" anchor="ctr" anchorCtr="1"/>
          <a:lstStyle/>
          <a:p>
            <a:pPr algn="ctr"/>
            <a:r>
              <a:rPr lang="en-US" sz="1700" dirty="0">
                <a:solidFill>
                  <a:srgbClr val="FFFFFF"/>
                </a:solidFill>
              </a:rPr>
              <a:t>90 Days</a:t>
            </a:r>
            <a:endParaRPr lang="en-US" sz="1700" b="1" dirty="0">
              <a:solidFill>
                <a:srgbClr val="FFFFFF"/>
              </a:solidFill>
              <a:latin typeface="Courier" pitchFamily="49" charset="0"/>
            </a:endParaRPr>
          </a:p>
        </p:txBody>
      </p:sp>
      <p:grpSp>
        <p:nvGrpSpPr>
          <p:cNvPr id="64" name="Group 63"/>
          <p:cNvGrpSpPr/>
          <p:nvPr/>
        </p:nvGrpSpPr>
        <p:grpSpPr>
          <a:xfrm>
            <a:off x="11577346" y="2625735"/>
            <a:ext cx="614429" cy="539932"/>
            <a:chOff x="10272222" y="3207657"/>
            <a:chExt cx="511891" cy="449943"/>
          </a:xfrm>
        </p:grpSpPr>
        <p:sp>
          <p:nvSpPr>
            <p:cNvPr id="61" name="Rectangle 60"/>
            <p:cNvSpPr/>
            <p:nvPr/>
          </p:nvSpPr>
          <p:spPr>
            <a:xfrm>
              <a:off x="10272222" y="3207657"/>
              <a:ext cx="511891" cy="4499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62" name="Oval 61"/>
            <p:cNvSpPr/>
            <p:nvPr/>
          </p:nvSpPr>
          <p:spPr>
            <a:xfrm>
              <a:off x="10347686" y="3319708"/>
              <a:ext cx="146141" cy="21179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63" name="Oval 62"/>
            <p:cNvSpPr/>
            <p:nvPr/>
          </p:nvSpPr>
          <p:spPr>
            <a:xfrm>
              <a:off x="10572656" y="3326968"/>
              <a:ext cx="146141" cy="211797"/>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gr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6121" y="1366116"/>
            <a:ext cx="2049195" cy="1240634"/>
          </a:xfrm>
          <a:prstGeom prst="rect">
            <a:avLst/>
          </a:prstGeom>
        </p:spPr>
      </p:pic>
      <p:sp>
        <p:nvSpPr>
          <p:cNvPr id="67" name="Left-Right-Up Arrow 66"/>
          <p:cNvSpPr/>
          <p:nvPr/>
        </p:nvSpPr>
        <p:spPr>
          <a:xfrm rot="5400000">
            <a:off x="11518855" y="1390118"/>
            <a:ext cx="1248108" cy="994098"/>
          </a:xfrm>
          <a:prstGeom prst="leftRight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68" name="Cloud 67"/>
          <p:cNvSpPr/>
          <p:nvPr/>
        </p:nvSpPr>
        <p:spPr>
          <a:xfrm>
            <a:off x="10102560" y="4389937"/>
            <a:ext cx="1919390" cy="1572925"/>
          </a:xfrm>
          <a:prstGeom prst="cloud">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chemeClr val="tx1"/>
                </a:solidFill>
              </a:rPr>
              <a:t>Cloud Storage</a:t>
            </a:r>
          </a:p>
        </p:txBody>
      </p:sp>
      <p:sp>
        <p:nvSpPr>
          <p:cNvPr id="69" name="Can 68"/>
          <p:cNvSpPr/>
          <p:nvPr/>
        </p:nvSpPr>
        <p:spPr>
          <a:xfrm>
            <a:off x="12765883" y="1697047"/>
            <a:ext cx="455984" cy="436520"/>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dirty="0">
              <a:solidFill>
                <a:schemeClr val="bg2"/>
              </a:solidFill>
            </a:endParaRPr>
          </a:p>
        </p:txBody>
      </p:sp>
      <p:sp>
        <p:nvSpPr>
          <p:cNvPr id="70" name="Cloud 69"/>
          <p:cNvSpPr/>
          <p:nvPr/>
        </p:nvSpPr>
        <p:spPr>
          <a:xfrm>
            <a:off x="11519936" y="577215"/>
            <a:ext cx="729248" cy="597613"/>
          </a:xfrm>
          <a:prstGeom prst="cloud">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endParaRPr lang="en-US" dirty="0">
              <a:solidFill>
                <a:schemeClr val="tx1"/>
              </a:solidFill>
            </a:endParaRPr>
          </a:p>
        </p:txBody>
      </p:sp>
      <p:sp>
        <p:nvSpPr>
          <p:cNvPr id="71" name="Bent-Up Arrow 70"/>
          <p:cNvSpPr/>
          <p:nvPr/>
        </p:nvSpPr>
        <p:spPr>
          <a:xfrm>
            <a:off x="8240524" y="2686695"/>
            <a:ext cx="2637707" cy="1237202"/>
          </a:xfrm>
          <a:prstGeom prst="bentUp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chemeClr val="tx2"/>
                </a:solidFill>
              </a:rPr>
              <a:t>Replicate?</a:t>
            </a:r>
          </a:p>
        </p:txBody>
      </p:sp>
      <p:sp>
        <p:nvSpPr>
          <p:cNvPr id="72" name="U-Turn Arrow 71"/>
          <p:cNvSpPr/>
          <p:nvPr/>
        </p:nvSpPr>
        <p:spPr>
          <a:xfrm>
            <a:off x="4230578" y="1032134"/>
            <a:ext cx="2355283" cy="1616740"/>
          </a:xfrm>
          <a:prstGeom prst="uturnArrow">
            <a:avLst>
              <a:gd name="adj1" fmla="val 25000"/>
              <a:gd name="adj2" fmla="val 25000"/>
              <a:gd name="adj3" fmla="val 25000"/>
              <a:gd name="adj4" fmla="val 32763"/>
              <a:gd name="adj5" fmla="val 5991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dirty="0">
                <a:solidFill>
                  <a:schemeClr val="tx2"/>
                </a:solidFill>
              </a:rPr>
              <a:t>Transform</a:t>
            </a:r>
            <a:r>
              <a:rPr lang="en-US" sz="1700" dirty="0">
                <a:solidFill>
                  <a:schemeClr val="bg2"/>
                </a:solidFill>
              </a:rPr>
              <a:t>?</a:t>
            </a:r>
          </a:p>
        </p:txBody>
      </p:sp>
      <p:sp>
        <p:nvSpPr>
          <p:cNvPr id="73" name="Card 25"/>
          <p:cNvSpPr/>
          <p:nvPr/>
        </p:nvSpPr>
        <p:spPr>
          <a:xfrm>
            <a:off x="5632599" y="2030754"/>
            <a:ext cx="1089937" cy="590173"/>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dirty="0">
                <a:solidFill>
                  <a:schemeClr val="tx2"/>
                </a:solidFill>
              </a:rPr>
              <a:t>results</a:t>
            </a:r>
          </a:p>
        </p:txBody>
      </p:sp>
      <p:sp>
        <p:nvSpPr>
          <p:cNvPr id="76" name="Card 25"/>
          <p:cNvSpPr/>
          <p:nvPr/>
        </p:nvSpPr>
        <p:spPr>
          <a:xfrm>
            <a:off x="9540828" y="3010902"/>
            <a:ext cx="458542" cy="502778"/>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endParaRPr lang="en-US" sz="1700" dirty="0">
              <a:solidFill>
                <a:schemeClr val="bg2"/>
              </a:solidFill>
            </a:endParaRPr>
          </a:p>
        </p:txBody>
      </p:sp>
      <p:sp>
        <p:nvSpPr>
          <p:cNvPr id="77" name="Card 25"/>
          <p:cNvSpPr/>
          <p:nvPr/>
        </p:nvSpPr>
        <p:spPr>
          <a:xfrm>
            <a:off x="8819254" y="3014352"/>
            <a:ext cx="458542" cy="502778"/>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endParaRPr lang="en-US" sz="1700" dirty="0">
              <a:solidFill>
                <a:schemeClr val="bg2"/>
              </a:solidFill>
            </a:endParaRPr>
          </a:p>
        </p:txBody>
      </p:sp>
      <p:sp>
        <p:nvSpPr>
          <p:cNvPr id="79" name="U-Turn Arrow 78"/>
          <p:cNvSpPr/>
          <p:nvPr/>
        </p:nvSpPr>
        <p:spPr>
          <a:xfrm>
            <a:off x="9763696" y="507091"/>
            <a:ext cx="1037410" cy="712110"/>
          </a:xfrm>
          <a:prstGeom prst="uturnArrow">
            <a:avLst>
              <a:gd name="adj1" fmla="val 25000"/>
              <a:gd name="adj2" fmla="val 25000"/>
              <a:gd name="adj3" fmla="val 25000"/>
              <a:gd name="adj4" fmla="val 32763"/>
              <a:gd name="adj5" fmla="val 59918"/>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0" name="Card 25"/>
          <p:cNvSpPr/>
          <p:nvPr/>
        </p:nvSpPr>
        <p:spPr>
          <a:xfrm>
            <a:off x="10367269" y="982579"/>
            <a:ext cx="451258" cy="333983"/>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endParaRPr lang="en-US" sz="1700" dirty="0">
              <a:solidFill>
                <a:schemeClr val="bg2"/>
              </a:solidFill>
            </a:endParaRPr>
          </a:p>
        </p:txBody>
      </p:sp>
      <p:sp>
        <p:nvSpPr>
          <p:cNvPr id="81" name="Card 25"/>
          <p:cNvSpPr/>
          <p:nvPr/>
        </p:nvSpPr>
        <p:spPr>
          <a:xfrm>
            <a:off x="1500368" y="5248987"/>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3" name="Card 25"/>
          <p:cNvSpPr/>
          <p:nvPr/>
        </p:nvSpPr>
        <p:spPr>
          <a:xfrm>
            <a:off x="1695850" y="5248987"/>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4" name="Card 25"/>
          <p:cNvSpPr/>
          <p:nvPr/>
        </p:nvSpPr>
        <p:spPr>
          <a:xfrm>
            <a:off x="3032701" y="5229566"/>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5" name="Card 25"/>
          <p:cNvSpPr/>
          <p:nvPr/>
        </p:nvSpPr>
        <p:spPr>
          <a:xfrm>
            <a:off x="4450071" y="5257068"/>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6" name="Card 25"/>
          <p:cNvSpPr/>
          <p:nvPr/>
        </p:nvSpPr>
        <p:spPr>
          <a:xfrm>
            <a:off x="4632999" y="5257068"/>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7" name="Card 25"/>
          <p:cNvSpPr/>
          <p:nvPr/>
        </p:nvSpPr>
        <p:spPr>
          <a:xfrm>
            <a:off x="4815927" y="5247396"/>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8" name="Card 25"/>
          <p:cNvSpPr/>
          <p:nvPr/>
        </p:nvSpPr>
        <p:spPr>
          <a:xfrm>
            <a:off x="4998854" y="5248987"/>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89" name="Card 25"/>
          <p:cNvSpPr/>
          <p:nvPr/>
        </p:nvSpPr>
        <p:spPr>
          <a:xfrm>
            <a:off x="6448485" y="6371596"/>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0" name="Card 25"/>
          <p:cNvSpPr/>
          <p:nvPr/>
        </p:nvSpPr>
        <p:spPr>
          <a:xfrm>
            <a:off x="6656653" y="6371596"/>
            <a:ext cx="143430" cy="186989"/>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1" name="Card 25"/>
          <p:cNvSpPr/>
          <p:nvPr/>
        </p:nvSpPr>
        <p:spPr>
          <a:xfrm>
            <a:off x="6878843" y="6371596"/>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2" name="Card 25"/>
          <p:cNvSpPr/>
          <p:nvPr/>
        </p:nvSpPr>
        <p:spPr>
          <a:xfrm>
            <a:off x="7081238" y="6371596"/>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3" name="Card 25"/>
          <p:cNvSpPr/>
          <p:nvPr/>
        </p:nvSpPr>
        <p:spPr>
          <a:xfrm>
            <a:off x="7264166" y="6377839"/>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4" name="Card 25"/>
          <p:cNvSpPr/>
          <p:nvPr/>
        </p:nvSpPr>
        <p:spPr>
          <a:xfrm>
            <a:off x="7447093" y="6371596"/>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5" name="Card 25"/>
          <p:cNvSpPr/>
          <p:nvPr/>
        </p:nvSpPr>
        <p:spPr>
          <a:xfrm>
            <a:off x="8228146" y="6350798"/>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6" name="Card 25"/>
          <p:cNvSpPr/>
          <p:nvPr/>
        </p:nvSpPr>
        <p:spPr>
          <a:xfrm>
            <a:off x="8424780" y="6343595"/>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7" name="Card 25"/>
          <p:cNvSpPr/>
          <p:nvPr/>
        </p:nvSpPr>
        <p:spPr>
          <a:xfrm>
            <a:off x="1896330" y="5248987"/>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8" name="Card 25"/>
          <p:cNvSpPr/>
          <p:nvPr/>
        </p:nvSpPr>
        <p:spPr>
          <a:xfrm>
            <a:off x="2067460" y="5248987"/>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99" name="Card 25"/>
          <p:cNvSpPr/>
          <p:nvPr/>
        </p:nvSpPr>
        <p:spPr>
          <a:xfrm>
            <a:off x="2250388" y="5254441"/>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100" name="Card 25"/>
          <p:cNvSpPr/>
          <p:nvPr/>
        </p:nvSpPr>
        <p:spPr>
          <a:xfrm>
            <a:off x="3215629" y="5236088"/>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101" name="Card 25"/>
          <p:cNvSpPr/>
          <p:nvPr/>
        </p:nvSpPr>
        <p:spPr>
          <a:xfrm>
            <a:off x="3398557" y="5236525"/>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102" name="Card 25"/>
          <p:cNvSpPr/>
          <p:nvPr/>
        </p:nvSpPr>
        <p:spPr>
          <a:xfrm>
            <a:off x="10460718" y="4739213"/>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
        <p:nvSpPr>
          <p:cNvPr id="103" name="Card 25"/>
          <p:cNvSpPr/>
          <p:nvPr/>
        </p:nvSpPr>
        <p:spPr>
          <a:xfrm>
            <a:off x="10461314" y="4984340"/>
            <a:ext cx="143430" cy="186989"/>
          </a:xfrm>
          <a:prstGeom prst="flowChartPunchedCard">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700" dirty="0">
              <a:solidFill>
                <a:schemeClr val="bg2"/>
              </a:solidFill>
            </a:endParaRPr>
          </a:p>
        </p:txBody>
      </p:sp>
    </p:spTree>
    <p:extLst>
      <p:ext uri="{BB962C8B-B14F-4D97-AF65-F5344CB8AC3E}">
        <p14:creationId xmlns:p14="http://schemas.microsoft.com/office/powerpoint/2010/main" val="15055207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4"/>
          <p:cNvSpPr txBox="1">
            <a:spLocks/>
          </p:cNvSpPr>
          <p:nvPr/>
        </p:nvSpPr>
        <p:spPr bwMode="auto">
          <a:xfrm>
            <a:off x="1622144" y="1824154"/>
            <a:ext cx="10969625" cy="49577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Name the two new components added to Spark Core to create Spark Streaming.</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If an application will ingest three streams of data, how many CPU cores should it </a:t>
            </a:r>
            <a:r>
              <a:rPr lang="en-US">
                <a:latin typeface="Arial" charset="0"/>
                <a:ea typeface="ヒラギノ角ゴ Pro W3" charset="0"/>
                <a:cs typeface="ヒラギノ角ゴ Pro W3" charset="0"/>
              </a:rPr>
              <a:t>be allocated?</a:t>
            </a:r>
            <a:endParaRPr lang="en-US" dirty="0">
              <a:latin typeface="Arial" charset="0"/>
              <a:ea typeface="ヒラギノ角ゴ Pro W3" charset="0"/>
              <a:cs typeface="ヒラギノ角ゴ Pro W3" charset="0"/>
            </a:endParaRP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Name the three basic streaming input types supported by both Python and Scala APIs.</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two arguments does an instance of </a:t>
            </a:r>
            <a:r>
              <a:rPr lang="en-US" dirty="0" err="1">
                <a:latin typeface="Courier New" panose="02070309020205020404" pitchFamily="49" charset="0"/>
                <a:ea typeface="ヒラギノ角ゴ Pro W3" charset="0"/>
                <a:cs typeface="Courier New" panose="02070309020205020404" pitchFamily="49" charset="0"/>
              </a:rPr>
              <a:t>StreamingContext</a:t>
            </a:r>
            <a:r>
              <a:rPr lang="en-US" dirty="0">
                <a:latin typeface="Arial" charset="0"/>
                <a:ea typeface="ヒラギノ角ゴ Pro W3" charset="0"/>
                <a:cs typeface="ヒラギノ角ゴ Pro W3" charset="0"/>
              </a:rPr>
              <a:t> require?</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is the additional prerequisite for any </a:t>
            </a:r>
            <a:r>
              <a:rPr lang="en-US" dirty="0" err="1">
                <a:latin typeface="Arial" charset="0"/>
                <a:ea typeface="ヒラギノ角ゴ Pro W3" charset="0"/>
                <a:cs typeface="ヒラギノ角ゴ Pro W3" charset="0"/>
              </a:rPr>
              <a:t>stateful</a:t>
            </a:r>
            <a:r>
              <a:rPr lang="en-US" dirty="0">
                <a:latin typeface="Arial" charset="0"/>
                <a:ea typeface="ヒラギノ角ゴ Pro W3" charset="0"/>
                <a:cs typeface="ヒラギノ角ゴ Pro W3" charset="0"/>
              </a:rPr>
              <a:t> operation?</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two parameters are required to create a window?</a:t>
            </a:r>
          </a:p>
          <a:p>
            <a:pPr marL="457200" indent="-457200">
              <a:spcBef>
                <a:spcPts val="775"/>
              </a:spcBef>
              <a:buFont typeface="Arial" charset="0"/>
              <a:buAutoNum type="arabicPeriod"/>
            </a:pPr>
            <a:endParaRPr lang="en-US" sz="3200" dirty="0">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2451805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78867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752600"/>
            <a:ext cx="13167360" cy="4003147"/>
          </a:xfrm>
        </p:spPr>
        <p:txBody>
          <a:bodyPr>
            <a:normAutofit fontScale="92500" lnSpcReduction="10000"/>
          </a:bodyPr>
          <a:lstStyle/>
          <a:p>
            <a:pPr>
              <a:spcBef>
                <a:spcPts val="775"/>
              </a:spcBef>
            </a:pPr>
            <a:r>
              <a:rPr lang="en-US" dirty="0">
                <a:ea typeface="ヒラギノ角ゴ Pro W3" charset="0"/>
                <a:cs typeface="ヒラギノ角ゴ Pro W3" charset="0"/>
              </a:rPr>
              <a:t>Spark Streaming is an extension of Spark Core that adds the concept of a streaming data receiver and a specialized type of RDD called a DStream. </a:t>
            </a:r>
          </a:p>
          <a:p>
            <a:pPr>
              <a:spcBef>
                <a:spcPts val="775"/>
              </a:spcBef>
            </a:pPr>
            <a:r>
              <a:rPr lang="en-US" dirty="0">
                <a:ea typeface="ヒラギノ角ゴ Pro W3" charset="0"/>
                <a:cs typeface="ヒラギノ角ゴ Pro W3" charset="0"/>
              </a:rPr>
              <a:t>DStreams are fault tolerant, whereas receivers are highly available. </a:t>
            </a:r>
          </a:p>
          <a:p>
            <a:pPr>
              <a:spcBef>
                <a:spcPts val="775"/>
              </a:spcBef>
            </a:pPr>
            <a:r>
              <a:rPr lang="en-US" dirty="0">
                <a:ea typeface="ヒラギノ角ゴ Pro W3" charset="0"/>
                <a:cs typeface="ヒラギノ角ゴ Pro W3" charset="0"/>
              </a:rPr>
              <a:t>Spark Streaming utilizes a micro-batch architecture.</a:t>
            </a:r>
          </a:p>
          <a:p>
            <a:pPr>
              <a:spcBef>
                <a:spcPts val="775"/>
              </a:spcBef>
            </a:pPr>
            <a:r>
              <a:rPr lang="en-US" dirty="0">
                <a:ea typeface="ヒラギノ角ゴ Pro W3" charset="0"/>
                <a:cs typeface="ヒラギノ角ゴ Pro W3" charset="0"/>
              </a:rPr>
              <a:t>Spark Streaming layers in a </a:t>
            </a:r>
            <a:r>
              <a:rPr lang="en-US" dirty="0" err="1">
                <a:latin typeface="Courier New" panose="02070309020205020404" pitchFamily="49" charset="0"/>
                <a:ea typeface="ヒラギノ角ゴ Pro W3" charset="0"/>
                <a:cs typeface="Courier New" panose="02070309020205020404" pitchFamily="49" charset="0"/>
              </a:rPr>
              <a:t>StreamingContext</a:t>
            </a:r>
            <a:r>
              <a:rPr lang="en-US" dirty="0">
                <a:ea typeface="ヒラギノ角ゴ Pro W3" charset="0"/>
                <a:cs typeface="ヒラギノ角ゴ Pro W3" charset="0"/>
              </a:rPr>
              <a:t> on top of the Spark Core </a:t>
            </a:r>
            <a:r>
              <a:rPr lang="en-US" dirty="0" err="1">
                <a:latin typeface="Courier New" panose="02070309020205020404" pitchFamily="49" charset="0"/>
                <a:ea typeface="ヒラギノ角ゴ Pro W3" charset="0"/>
                <a:cs typeface="Courier New" panose="02070309020205020404" pitchFamily="49" charset="0"/>
              </a:rPr>
              <a:t>SparkContext</a:t>
            </a:r>
            <a:r>
              <a:rPr lang="en-US" dirty="0">
                <a:ea typeface="ヒラギノ角ゴ Pro W3" charset="0"/>
                <a:cs typeface="Courier New" panose="02070309020205020404" pitchFamily="49" charset="0"/>
              </a:rPr>
              <a:t>.</a:t>
            </a:r>
          </a:p>
          <a:p>
            <a:pPr>
              <a:spcBef>
                <a:spcPts val="775"/>
              </a:spcBef>
            </a:pPr>
            <a:r>
              <a:rPr lang="en-US" dirty="0">
                <a:ea typeface="ヒラギノ角ゴ Pro W3" charset="0"/>
                <a:cs typeface="ヒラギノ角ゴ Pro W3" charset="0"/>
              </a:rPr>
              <a:t>Many DStream transformations are similar to traditional RDD transformations</a:t>
            </a:r>
          </a:p>
          <a:p>
            <a:pPr>
              <a:spcBef>
                <a:spcPts val="775"/>
              </a:spcBef>
            </a:pPr>
            <a:r>
              <a:rPr lang="en-US" dirty="0">
                <a:ea typeface="ヒラギノ角ゴ Pro W3" charset="0"/>
                <a:cs typeface="ヒラギノ角ゴ Pro W3" charset="0"/>
              </a:rPr>
              <a:t>Window functions allow operations across multiple time slices of the same DStream, and are thus </a:t>
            </a:r>
            <a:r>
              <a:rPr lang="en-US" dirty="0" err="1">
                <a:ea typeface="ヒラギノ角ゴ Pro W3" charset="0"/>
                <a:cs typeface="ヒラギノ角ゴ Pro W3" charset="0"/>
              </a:rPr>
              <a:t>stateful</a:t>
            </a:r>
            <a:r>
              <a:rPr lang="en-US" dirty="0">
                <a:ea typeface="ヒラギノ角ゴ Pro W3" charset="0"/>
                <a:cs typeface="ヒラギノ角ゴ Pro W3" charset="0"/>
              </a:rPr>
              <a:t> and require </a:t>
            </a:r>
            <a:r>
              <a:rPr lang="en-US" dirty="0" err="1">
                <a:ea typeface="ヒラギノ角ゴ Pro W3" charset="0"/>
                <a:cs typeface="ヒラギノ角ゴ Pro W3" charset="0"/>
              </a:rPr>
              <a:t>checkpointing</a:t>
            </a:r>
            <a:r>
              <a:rPr lang="en-US" dirty="0">
                <a:ea typeface="ヒラギノ角ゴ Pro W3" charset="0"/>
                <a:cs typeface="ヒラギノ角ゴ Pro W3" charset="0"/>
              </a:rPr>
              <a:t> to be enabled. </a:t>
            </a:r>
          </a:p>
        </p:txBody>
      </p:sp>
    </p:spTree>
    <p:extLst>
      <p:ext uri="{BB962C8B-B14F-4D97-AF65-F5344CB8AC3E}">
        <p14:creationId xmlns:p14="http://schemas.microsoft.com/office/powerpoint/2010/main" val="271012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153</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8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858970"/>
          </a:xfrm>
        </p:spPr>
        <p:txBody>
          <a:bodyPr/>
          <a:lstStyle/>
          <a:p>
            <a:pPr>
              <a:spcBef>
                <a:spcPts val="775"/>
              </a:spcBef>
            </a:pPr>
            <a:r>
              <a:rPr lang="en-US" dirty="0">
                <a:latin typeface="Arial" charset="0"/>
                <a:ea typeface="ヒラギノ角ゴ Pro W3" charset="0"/>
                <a:cs typeface="ヒラギノ角ゴ Pro W3" charset="0"/>
              </a:rPr>
              <a:t>Name the various components of Spark SQL and explain their purpose</a:t>
            </a:r>
          </a:p>
          <a:p>
            <a:pPr>
              <a:spcBef>
                <a:spcPts val="775"/>
              </a:spcBef>
            </a:pPr>
            <a:r>
              <a:rPr lang="en-US" dirty="0">
                <a:latin typeface="Arial" charset="0"/>
                <a:ea typeface="ヒラギノ角ゴ Pro W3" charset="0"/>
                <a:cs typeface="ヒラギノ角ゴ Pro W3" charset="0"/>
              </a:rPr>
              <a:t>Describe the relationship between DataFrames, tables, and contexts</a:t>
            </a:r>
          </a:p>
          <a:p>
            <a:pPr>
              <a:spcBef>
                <a:spcPts val="775"/>
              </a:spcBef>
            </a:pPr>
            <a:r>
              <a:rPr lang="en-US" dirty="0">
                <a:latin typeface="Arial" charset="0"/>
                <a:ea typeface="ヒラギノ角ゴ Pro W3" charset="0"/>
                <a:cs typeface="ヒラギノ角ゴ Pro W3" charset="0"/>
              </a:rPr>
              <a:t>Use various methods to create and save DataFrames and tables</a:t>
            </a:r>
          </a:p>
          <a:p>
            <a:pPr>
              <a:spcBef>
                <a:spcPts val="775"/>
              </a:spcBef>
            </a:pPr>
            <a:r>
              <a:rPr lang="en-US" dirty="0">
                <a:latin typeface="Arial" charset="0"/>
                <a:ea typeface="ヒラギノ角ゴ Pro W3" charset="0"/>
                <a:cs typeface="ヒラギノ角ゴ Pro W3" charset="0"/>
              </a:rPr>
              <a:t>Manipulate DataFrames and tables</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417788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Spark SQL Components</a:t>
            </a:r>
          </a:p>
        </p:txBody>
      </p:sp>
    </p:spTree>
    <p:extLst>
      <p:ext uri="{BB962C8B-B14F-4D97-AF65-F5344CB8AC3E}">
        <p14:creationId xmlns:p14="http://schemas.microsoft.com/office/powerpoint/2010/main" val="328558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a:t>
            </a:r>
          </a:p>
        </p:txBody>
      </p:sp>
      <p:sp>
        <p:nvSpPr>
          <p:cNvPr id="3" name="Text Placeholder 2"/>
          <p:cNvSpPr>
            <a:spLocks noGrp="1"/>
          </p:cNvSpPr>
          <p:nvPr>
            <p:ph type="body" idx="1"/>
          </p:nvPr>
        </p:nvSpPr>
        <p:spPr>
          <a:xfrm>
            <a:off x="841248" y="1746504"/>
            <a:ext cx="13166725" cy="2810000"/>
          </a:xfrm>
        </p:spPr>
        <p:txBody>
          <a:bodyPr>
            <a:normAutofit fontScale="92500" lnSpcReduction="20000"/>
          </a:bodyPr>
          <a:lstStyle/>
          <a:p>
            <a:r>
              <a:rPr lang="en-US" dirty="0"/>
              <a:t>A Spark module for processing </a:t>
            </a:r>
            <a:r>
              <a:rPr lang="en-US" b="1" i="1" dirty="0"/>
              <a:t>structured</a:t>
            </a:r>
            <a:r>
              <a:rPr lang="en-US" dirty="0"/>
              <a:t> data</a:t>
            </a:r>
          </a:p>
          <a:p>
            <a:pPr lvl="1"/>
            <a:endParaRPr lang="en-US" dirty="0"/>
          </a:p>
          <a:p>
            <a:r>
              <a:rPr lang="en-US" dirty="0"/>
              <a:t>Automated performance improvements compared to Spark Core API programs</a:t>
            </a:r>
          </a:p>
          <a:p>
            <a:endParaRPr lang="en-US" dirty="0"/>
          </a:p>
          <a:p>
            <a:r>
              <a:rPr lang="en-US" dirty="0"/>
              <a:t>Allows leveraging of investments in Hive data and knowledge-building while taking advantage of Spark's in-memory processing capabilities</a:t>
            </a:r>
          </a:p>
        </p:txBody>
      </p:sp>
    </p:spTree>
    <p:extLst>
      <p:ext uri="{BB962C8B-B14F-4D97-AF65-F5344CB8AC3E}">
        <p14:creationId xmlns:p14="http://schemas.microsoft.com/office/powerpoint/2010/main" val="30210128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DataFrames</a:t>
            </a:r>
          </a:p>
        </p:txBody>
      </p:sp>
      <p:sp>
        <p:nvSpPr>
          <p:cNvPr id="3" name="Text Placeholder 2"/>
          <p:cNvSpPr>
            <a:spLocks noGrp="1"/>
          </p:cNvSpPr>
          <p:nvPr>
            <p:ph type="body" idx="1"/>
          </p:nvPr>
        </p:nvSpPr>
        <p:spPr>
          <a:xfrm>
            <a:off x="841248" y="1746504"/>
            <a:ext cx="13166725" cy="6226320"/>
          </a:xfrm>
        </p:spPr>
        <p:txBody>
          <a:bodyPr/>
          <a:lstStyle/>
          <a:p>
            <a:r>
              <a:rPr lang="en-US" dirty="0"/>
              <a:t>Data organized into one or more columns, similar to a table</a:t>
            </a:r>
          </a:p>
          <a:p>
            <a:pPr lvl="1"/>
            <a:r>
              <a:rPr lang="en-US" dirty="0"/>
              <a:t>Underlying constructs = RDD</a:t>
            </a:r>
          </a:p>
          <a:p>
            <a:pPr lvl="1"/>
            <a:endParaRPr lang="en-US" dirty="0"/>
          </a:p>
          <a:p>
            <a:r>
              <a:rPr lang="en-US" dirty="0"/>
              <a:t>Can be created from RDDs, Hive tables, and outside data sources</a:t>
            </a:r>
          </a:p>
          <a:p>
            <a:endParaRPr lang="en-US" dirty="0"/>
          </a:p>
          <a:p>
            <a:r>
              <a:rPr lang="en-US" dirty="0"/>
              <a:t>Can be used to create SQL tables</a:t>
            </a:r>
          </a:p>
          <a:p>
            <a:endParaRPr lang="en-US" dirty="0"/>
          </a:p>
          <a:p>
            <a:r>
              <a:rPr lang="en-US" dirty="0"/>
              <a:t>Three primary methods available to interact with DataFrames and tables</a:t>
            </a:r>
          </a:p>
          <a:p>
            <a:pPr lvl="1"/>
            <a:r>
              <a:rPr lang="en-US" dirty="0"/>
              <a:t>DataFrames API available for Java, Scala, Python, and R</a:t>
            </a:r>
          </a:p>
          <a:p>
            <a:pPr lvl="1"/>
            <a:r>
              <a:rPr lang="en-US" dirty="0"/>
              <a:t>Native Spark SQL (subset of SQL92)</a:t>
            </a:r>
          </a:p>
          <a:p>
            <a:pPr lvl="1"/>
            <a:r>
              <a:rPr lang="en-US" dirty="0" err="1"/>
              <a:t>HiveQL</a:t>
            </a:r>
            <a:r>
              <a:rPr lang="en-US" dirty="0"/>
              <a:t> (with just a few exceptions)</a:t>
            </a:r>
          </a:p>
          <a:p>
            <a:endParaRPr lang="en-US" dirty="0"/>
          </a:p>
          <a:p>
            <a:endParaRPr lang="en-US" dirty="0"/>
          </a:p>
        </p:txBody>
      </p:sp>
    </p:spTree>
    <p:extLst>
      <p:ext uri="{BB962C8B-B14F-4D97-AF65-F5344CB8AC3E}">
        <p14:creationId xmlns:p14="http://schemas.microsoft.com/office/powerpoint/2010/main" val="1107151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a:t>
            </a:r>
          </a:p>
        </p:txBody>
      </p:sp>
      <p:sp>
        <p:nvSpPr>
          <p:cNvPr id="3" name="Content Placeholder 2"/>
          <p:cNvSpPr>
            <a:spLocks noGrp="1"/>
          </p:cNvSpPr>
          <p:nvPr>
            <p:ph idx="1"/>
          </p:nvPr>
        </p:nvSpPr>
        <p:spPr>
          <a:xfrm>
            <a:off x="841494" y="1752600"/>
            <a:ext cx="13167360" cy="4081117"/>
          </a:xfrm>
        </p:spPr>
        <p:txBody>
          <a:bodyPr>
            <a:normAutofit lnSpcReduction="10000"/>
          </a:bodyPr>
          <a:lstStyle/>
          <a:p>
            <a:r>
              <a:rPr lang="en-US" dirty="0"/>
              <a:t>Original data warehouse platform in Hadoop</a:t>
            </a:r>
          </a:p>
          <a:p>
            <a:pPr lvl="1"/>
            <a:r>
              <a:rPr lang="en-US" dirty="0"/>
              <a:t>Interacts with data using a SQL-like query language, </a:t>
            </a:r>
            <a:r>
              <a:rPr lang="en-US" dirty="0" err="1"/>
              <a:t>HiveQL</a:t>
            </a:r>
            <a:endParaRPr lang="en-US" dirty="0"/>
          </a:p>
          <a:p>
            <a:pPr lvl="1"/>
            <a:endParaRPr lang="en-US" dirty="0"/>
          </a:p>
          <a:p>
            <a:r>
              <a:rPr lang="en-US" dirty="0"/>
              <a:t>Represents unstructured data in HDFS as tables using a metadata overlay</a:t>
            </a:r>
          </a:p>
          <a:p>
            <a:pPr lvl="1"/>
            <a:endParaRPr lang="en-US" dirty="0"/>
          </a:p>
          <a:p>
            <a:r>
              <a:rPr lang="en-US" dirty="0"/>
              <a:t>Ubiquitous </a:t>
            </a:r>
          </a:p>
          <a:p>
            <a:pPr lvl="1"/>
            <a:r>
              <a:rPr lang="en-US" dirty="0"/>
              <a:t>Every Hadoop distribution includes it </a:t>
            </a:r>
          </a:p>
          <a:p>
            <a:pPr lvl="1"/>
            <a:r>
              <a:rPr lang="en-US" b="1" dirty="0"/>
              <a:t>Massive amounts of existing data managed by Hive</a:t>
            </a:r>
          </a:p>
          <a:p>
            <a:pPr lvl="1"/>
            <a:endParaRPr lang="en-US" dirty="0"/>
          </a:p>
        </p:txBody>
      </p:sp>
    </p:spTree>
    <p:extLst>
      <p:ext uri="{BB962C8B-B14F-4D97-AF65-F5344CB8AC3E}">
        <p14:creationId xmlns:p14="http://schemas.microsoft.com/office/powerpoint/2010/main" val="170324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Hive Data Visually</a:t>
            </a:r>
          </a:p>
        </p:txBody>
      </p:sp>
      <p:graphicFrame>
        <p:nvGraphicFramePr>
          <p:cNvPr id="3" name="Table 2"/>
          <p:cNvGraphicFramePr>
            <a:graphicFrameLocks noGrp="1"/>
          </p:cNvGraphicFramePr>
          <p:nvPr>
            <p:extLst>
              <p:ext uri="{D42A27DB-BD31-4B8C-83A1-F6EECF244321}">
                <p14:modId xmlns:p14="http://schemas.microsoft.com/office/powerpoint/2010/main" val="386311337"/>
              </p:ext>
            </p:extLst>
          </p:nvPr>
        </p:nvGraphicFramePr>
        <p:xfrm>
          <a:off x="7312742" y="1964376"/>
          <a:ext cx="5946060" cy="3035808"/>
        </p:xfrm>
        <a:graphic>
          <a:graphicData uri="http://schemas.openxmlformats.org/drawingml/2006/table">
            <a:tbl>
              <a:tblPr firstRow="1" bandRow="1">
                <a:tableStyleId>{5C22544A-7EE6-4342-B048-85BDC9FD1C3A}</a:tableStyleId>
              </a:tblPr>
              <a:tblGrid>
                <a:gridCol w="1189212">
                  <a:extLst>
                    <a:ext uri="{9D8B030D-6E8A-4147-A177-3AD203B41FA5}">
                      <a16:colId xmlns:a16="http://schemas.microsoft.com/office/drawing/2014/main" val="20000"/>
                    </a:ext>
                  </a:extLst>
                </a:gridCol>
                <a:gridCol w="1189212">
                  <a:extLst>
                    <a:ext uri="{9D8B030D-6E8A-4147-A177-3AD203B41FA5}">
                      <a16:colId xmlns:a16="http://schemas.microsoft.com/office/drawing/2014/main" val="20001"/>
                    </a:ext>
                  </a:extLst>
                </a:gridCol>
                <a:gridCol w="1189212">
                  <a:extLst>
                    <a:ext uri="{9D8B030D-6E8A-4147-A177-3AD203B41FA5}">
                      <a16:colId xmlns:a16="http://schemas.microsoft.com/office/drawing/2014/main" val="20002"/>
                    </a:ext>
                  </a:extLst>
                </a:gridCol>
                <a:gridCol w="1189212">
                  <a:extLst>
                    <a:ext uri="{9D8B030D-6E8A-4147-A177-3AD203B41FA5}">
                      <a16:colId xmlns:a16="http://schemas.microsoft.com/office/drawing/2014/main" val="20003"/>
                    </a:ext>
                  </a:extLst>
                </a:gridCol>
                <a:gridCol w="1189212">
                  <a:extLst>
                    <a:ext uri="{9D8B030D-6E8A-4147-A177-3AD203B41FA5}">
                      <a16:colId xmlns:a16="http://schemas.microsoft.com/office/drawing/2014/main" val="20004"/>
                    </a:ext>
                  </a:extLst>
                </a:gridCol>
              </a:tblGrid>
              <a:tr h="504749">
                <a:tc>
                  <a:txBody>
                    <a:bodyPr/>
                    <a:lstStyle/>
                    <a:p>
                      <a:pPr algn="ctr"/>
                      <a:r>
                        <a:rPr lang="en-US" sz="2600" dirty="0"/>
                        <a:t>Col(1)</a:t>
                      </a:r>
                    </a:p>
                  </a:txBody>
                  <a:tcPr marL="109757" marR="109757" marT="54864" marB="54864"/>
                </a:tc>
                <a:tc>
                  <a:txBody>
                    <a:bodyPr/>
                    <a:lstStyle/>
                    <a:p>
                      <a:pPr algn="ctr"/>
                      <a:r>
                        <a:rPr lang="en-US" sz="2600" dirty="0"/>
                        <a:t>Col(2)</a:t>
                      </a:r>
                    </a:p>
                  </a:txBody>
                  <a:tcPr marL="109757" marR="109757" marT="54864" marB="54864"/>
                </a:tc>
                <a:tc>
                  <a:txBody>
                    <a:bodyPr/>
                    <a:lstStyle/>
                    <a:p>
                      <a:pPr algn="ctr"/>
                      <a:r>
                        <a:rPr lang="en-US" sz="2600" dirty="0"/>
                        <a:t>Col(3)</a:t>
                      </a:r>
                    </a:p>
                  </a:txBody>
                  <a:tcPr marL="109757" marR="109757" marT="54864" marB="54864"/>
                </a:tc>
                <a:tc>
                  <a:txBody>
                    <a:bodyPr/>
                    <a:lstStyle/>
                    <a:p>
                      <a:pPr algn="ctr"/>
                      <a:r>
                        <a:rPr lang="en-US" sz="2600" dirty="0"/>
                        <a:t>…</a:t>
                      </a:r>
                    </a:p>
                  </a:txBody>
                  <a:tcPr marL="109757" marR="109757" marT="54864" marB="54864"/>
                </a:tc>
                <a:tc>
                  <a:txBody>
                    <a:bodyPr/>
                    <a:lstStyle/>
                    <a:p>
                      <a:pPr algn="ctr"/>
                      <a:r>
                        <a:rPr lang="en-US" sz="2600" dirty="0"/>
                        <a:t>Col(n)</a:t>
                      </a:r>
                    </a:p>
                  </a:txBody>
                  <a:tcPr marL="109757" marR="109757" marT="54864" marB="54864"/>
                </a:tc>
                <a:extLst>
                  <a:ext uri="{0D108BD9-81ED-4DB2-BD59-A6C34878D82A}">
                    <a16:rowId xmlns:a16="http://schemas.microsoft.com/office/drawing/2014/main" val="10000"/>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1"/>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2"/>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3"/>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4"/>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5"/>
                  </a:ext>
                </a:extLst>
              </a:tr>
            </a:tbl>
          </a:graphicData>
        </a:graphic>
      </p:graphicFrame>
      <p:sp>
        <p:nvSpPr>
          <p:cNvPr id="11" name="TextBox 10"/>
          <p:cNvSpPr txBox="1"/>
          <p:nvPr/>
        </p:nvSpPr>
        <p:spPr>
          <a:xfrm>
            <a:off x="4445336" y="2107438"/>
            <a:ext cx="3170608" cy="515353"/>
          </a:xfrm>
          <a:prstGeom prst="rect">
            <a:avLst/>
          </a:prstGeom>
        </p:spPr>
        <p:txBody>
          <a:bodyPr vert="horz" wrap="none" lIns="109746" tIns="109746" rIns="109746" bIns="109746" rtlCol="0">
            <a:noAutofit/>
          </a:bodyPr>
          <a:lstStyle/>
          <a:p>
            <a:r>
              <a:rPr lang="en-US" sz="1900" dirty="0"/>
              <a:t>Represented logically as….</a:t>
            </a:r>
          </a:p>
        </p:txBody>
      </p:sp>
      <p:sp>
        <p:nvSpPr>
          <p:cNvPr id="16" name="Can 15"/>
          <p:cNvSpPr/>
          <p:nvPr/>
        </p:nvSpPr>
        <p:spPr>
          <a:xfrm>
            <a:off x="3273651" y="4101283"/>
            <a:ext cx="2975670" cy="129363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solidFill>
                  <a:srgbClr val="FFFFFF"/>
                </a:solidFill>
              </a:rPr>
              <a:t>HDFS </a:t>
            </a:r>
            <a:br>
              <a:rPr lang="en-US" sz="2000" b="1" dirty="0">
                <a:solidFill>
                  <a:srgbClr val="FFFFFF"/>
                </a:solidFill>
              </a:rPr>
            </a:br>
            <a:r>
              <a:rPr lang="en-US" sz="2000" b="1" dirty="0">
                <a:solidFill>
                  <a:srgbClr val="FFFFFF"/>
                </a:solidFill>
              </a:rPr>
              <a:t>(unstructured data)</a:t>
            </a:r>
            <a:endParaRPr lang="en-US" b="1" dirty="0">
              <a:solidFill>
                <a:srgbClr val="FFFFFF"/>
              </a:solidFill>
            </a:endParaRPr>
          </a:p>
        </p:txBody>
      </p:sp>
      <p:sp>
        <p:nvSpPr>
          <p:cNvPr id="17" name="Card 25"/>
          <p:cNvSpPr/>
          <p:nvPr/>
        </p:nvSpPr>
        <p:spPr>
          <a:xfrm>
            <a:off x="928718" y="3760416"/>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1</a:t>
            </a:r>
          </a:p>
          <a:p>
            <a:pPr algn="ctr"/>
            <a:endParaRPr lang="en-US" sz="1700" b="1" dirty="0">
              <a:solidFill>
                <a:srgbClr val="FFFFFF"/>
              </a:solidFill>
            </a:endParaRPr>
          </a:p>
        </p:txBody>
      </p:sp>
      <p:sp>
        <p:nvSpPr>
          <p:cNvPr id="18" name="Card 25"/>
          <p:cNvSpPr/>
          <p:nvPr/>
        </p:nvSpPr>
        <p:spPr>
          <a:xfrm>
            <a:off x="928718" y="4563208"/>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2</a:t>
            </a:r>
          </a:p>
          <a:p>
            <a:pPr algn="ctr"/>
            <a:endParaRPr lang="en-US" sz="1700" b="1" dirty="0">
              <a:solidFill>
                <a:srgbClr val="FFFFFF"/>
              </a:solidFill>
            </a:endParaRPr>
          </a:p>
        </p:txBody>
      </p:sp>
      <p:sp>
        <p:nvSpPr>
          <p:cNvPr id="19" name="Card 25"/>
          <p:cNvSpPr/>
          <p:nvPr/>
        </p:nvSpPr>
        <p:spPr>
          <a:xfrm>
            <a:off x="928219" y="5365999"/>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3</a:t>
            </a:r>
          </a:p>
          <a:p>
            <a:pPr algn="ctr"/>
            <a:endParaRPr lang="en-US" sz="1700" b="1" dirty="0">
              <a:solidFill>
                <a:srgbClr val="FFFFFF"/>
              </a:solidFill>
            </a:endParaRPr>
          </a:p>
        </p:txBody>
      </p:sp>
      <p:cxnSp>
        <p:nvCxnSpPr>
          <p:cNvPr id="22" name="Elbow Connector 21"/>
          <p:cNvCxnSpPr/>
          <p:nvPr/>
        </p:nvCxnSpPr>
        <p:spPr>
          <a:xfrm rot="5400000" flipH="1" flipV="1">
            <a:off x="5632804" y="1791989"/>
            <a:ext cx="680755" cy="2679118"/>
          </a:xfrm>
          <a:prstGeom prst="bentConnector2">
            <a:avLst/>
          </a:prstGeom>
          <a:ln w="539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7" idx="3"/>
            <a:endCxn id="16" idx="2"/>
          </p:cNvCxnSpPr>
          <p:nvPr/>
        </p:nvCxnSpPr>
        <p:spPr>
          <a:xfrm>
            <a:off x="2225964" y="4101283"/>
            <a:ext cx="1047687" cy="64681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8" idx="3"/>
            <a:endCxn id="16" idx="2"/>
          </p:cNvCxnSpPr>
          <p:nvPr/>
        </p:nvCxnSpPr>
        <p:spPr>
          <a:xfrm flipV="1">
            <a:off x="2225964" y="4748098"/>
            <a:ext cx="1047687" cy="155977"/>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9" idx="3"/>
            <a:endCxn id="16" idx="2"/>
          </p:cNvCxnSpPr>
          <p:nvPr/>
        </p:nvCxnSpPr>
        <p:spPr>
          <a:xfrm flipV="1">
            <a:off x="2225465" y="4748098"/>
            <a:ext cx="1048186" cy="958768"/>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Flowchart: Magnetic Disk 13"/>
          <p:cNvSpPr/>
          <p:nvPr/>
        </p:nvSpPr>
        <p:spPr>
          <a:xfrm>
            <a:off x="3273651" y="3587950"/>
            <a:ext cx="2975670" cy="685800"/>
          </a:xfrm>
          <a:prstGeom prst="flowChartMagneticDisk">
            <a:avLst/>
          </a:prstGeom>
          <a:solidFill>
            <a:schemeClr val="bg2"/>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a:solidFill>
                  <a:schemeClr val="tx1"/>
                </a:solidFill>
              </a:rPr>
              <a:t>Hive (metadata)</a:t>
            </a:r>
          </a:p>
        </p:txBody>
      </p:sp>
    </p:spTree>
    <p:extLst>
      <p:ext uri="{BB962C8B-B14F-4D97-AF65-F5344CB8AC3E}">
        <p14:creationId xmlns:p14="http://schemas.microsoft.com/office/powerpoint/2010/main" val="37950251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7644384" cy="1592744"/>
          </a:xfrm>
        </p:spPr>
        <p:txBody>
          <a:bodyPr/>
          <a:lstStyle/>
          <a:p>
            <a:r>
              <a:rPr lang="en-US" dirty="0"/>
              <a:t>Pre-Lab: Setting Up the Lab Environment</a:t>
            </a:r>
          </a:p>
        </p:txBody>
      </p:sp>
    </p:spTree>
    <p:extLst>
      <p:ext uri="{BB962C8B-B14F-4D97-AF65-F5344CB8AC3E}">
        <p14:creationId xmlns:p14="http://schemas.microsoft.com/office/powerpoint/2010/main" val="2251594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DataFrame Visually</a:t>
            </a:r>
          </a:p>
        </p:txBody>
      </p:sp>
      <p:graphicFrame>
        <p:nvGraphicFramePr>
          <p:cNvPr id="3" name="Table 2"/>
          <p:cNvGraphicFramePr>
            <a:graphicFrameLocks noGrp="1"/>
          </p:cNvGraphicFramePr>
          <p:nvPr>
            <p:extLst>
              <p:ext uri="{D42A27DB-BD31-4B8C-83A1-F6EECF244321}">
                <p14:modId xmlns:p14="http://schemas.microsoft.com/office/powerpoint/2010/main" val="783574968"/>
              </p:ext>
            </p:extLst>
          </p:nvPr>
        </p:nvGraphicFramePr>
        <p:xfrm>
          <a:off x="6598508" y="4244069"/>
          <a:ext cx="5944010" cy="3035808"/>
        </p:xfrm>
        <a:graphic>
          <a:graphicData uri="http://schemas.openxmlformats.org/drawingml/2006/table">
            <a:tbl>
              <a:tblPr firstRow="1" bandRow="1">
                <a:tableStyleId>{5C22544A-7EE6-4342-B048-85BDC9FD1C3A}</a:tableStyleId>
              </a:tblPr>
              <a:tblGrid>
                <a:gridCol w="1188802">
                  <a:extLst>
                    <a:ext uri="{9D8B030D-6E8A-4147-A177-3AD203B41FA5}">
                      <a16:colId xmlns:a16="http://schemas.microsoft.com/office/drawing/2014/main" val="20000"/>
                    </a:ext>
                  </a:extLst>
                </a:gridCol>
                <a:gridCol w="1188802">
                  <a:extLst>
                    <a:ext uri="{9D8B030D-6E8A-4147-A177-3AD203B41FA5}">
                      <a16:colId xmlns:a16="http://schemas.microsoft.com/office/drawing/2014/main" val="20001"/>
                    </a:ext>
                  </a:extLst>
                </a:gridCol>
                <a:gridCol w="1188802">
                  <a:extLst>
                    <a:ext uri="{9D8B030D-6E8A-4147-A177-3AD203B41FA5}">
                      <a16:colId xmlns:a16="http://schemas.microsoft.com/office/drawing/2014/main" val="20002"/>
                    </a:ext>
                  </a:extLst>
                </a:gridCol>
                <a:gridCol w="1188802">
                  <a:extLst>
                    <a:ext uri="{9D8B030D-6E8A-4147-A177-3AD203B41FA5}">
                      <a16:colId xmlns:a16="http://schemas.microsoft.com/office/drawing/2014/main" val="20003"/>
                    </a:ext>
                  </a:extLst>
                </a:gridCol>
                <a:gridCol w="1188802">
                  <a:extLst>
                    <a:ext uri="{9D8B030D-6E8A-4147-A177-3AD203B41FA5}">
                      <a16:colId xmlns:a16="http://schemas.microsoft.com/office/drawing/2014/main" val="20004"/>
                    </a:ext>
                  </a:extLst>
                </a:gridCol>
              </a:tblGrid>
              <a:tr h="504749">
                <a:tc>
                  <a:txBody>
                    <a:bodyPr/>
                    <a:lstStyle/>
                    <a:p>
                      <a:pPr algn="ctr"/>
                      <a:r>
                        <a:rPr lang="en-US" sz="2600" dirty="0"/>
                        <a:t>Col(1)</a:t>
                      </a:r>
                    </a:p>
                  </a:txBody>
                  <a:tcPr marL="109757" marR="109757" marT="54864" marB="54864"/>
                </a:tc>
                <a:tc>
                  <a:txBody>
                    <a:bodyPr/>
                    <a:lstStyle/>
                    <a:p>
                      <a:pPr algn="ctr"/>
                      <a:r>
                        <a:rPr lang="en-US" sz="2600" dirty="0"/>
                        <a:t>Col(2)</a:t>
                      </a:r>
                    </a:p>
                  </a:txBody>
                  <a:tcPr marL="109757" marR="109757" marT="54864" marB="54864"/>
                </a:tc>
                <a:tc>
                  <a:txBody>
                    <a:bodyPr/>
                    <a:lstStyle/>
                    <a:p>
                      <a:pPr algn="ctr"/>
                      <a:r>
                        <a:rPr lang="en-US" sz="2600" dirty="0"/>
                        <a:t>Col(3)</a:t>
                      </a:r>
                    </a:p>
                  </a:txBody>
                  <a:tcPr marL="109757" marR="109757" marT="54864" marB="54864"/>
                </a:tc>
                <a:tc>
                  <a:txBody>
                    <a:bodyPr/>
                    <a:lstStyle/>
                    <a:p>
                      <a:pPr algn="ctr"/>
                      <a:r>
                        <a:rPr lang="en-US" sz="2600" dirty="0"/>
                        <a:t>…</a:t>
                      </a:r>
                    </a:p>
                  </a:txBody>
                  <a:tcPr marL="109757" marR="109757" marT="54864" marB="54864"/>
                </a:tc>
                <a:tc>
                  <a:txBody>
                    <a:bodyPr/>
                    <a:lstStyle/>
                    <a:p>
                      <a:pPr algn="ctr"/>
                      <a:r>
                        <a:rPr lang="en-US" sz="2600" dirty="0"/>
                        <a:t>Col(n)</a:t>
                      </a:r>
                    </a:p>
                  </a:txBody>
                  <a:tcPr marL="109757" marR="109757" marT="54864" marB="54864"/>
                </a:tc>
                <a:extLst>
                  <a:ext uri="{0D108BD9-81ED-4DB2-BD59-A6C34878D82A}">
                    <a16:rowId xmlns:a16="http://schemas.microsoft.com/office/drawing/2014/main" val="10000"/>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1"/>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2"/>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3"/>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4"/>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5"/>
                  </a:ext>
                </a:extLst>
              </a:tr>
            </a:tbl>
          </a:graphicData>
        </a:graphic>
      </p:graphicFrame>
      <p:grpSp>
        <p:nvGrpSpPr>
          <p:cNvPr id="9" name="Group 8"/>
          <p:cNvGrpSpPr/>
          <p:nvPr/>
        </p:nvGrpSpPr>
        <p:grpSpPr>
          <a:xfrm>
            <a:off x="7280239" y="1601895"/>
            <a:ext cx="5107895" cy="650747"/>
            <a:chOff x="5986264" y="1204453"/>
            <a:chExt cx="4255471" cy="542289"/>
          </a:xfrm>
        </p:grpSpPr>
        <p:sp>
          <p:nvSpPr>
            <p:cNvPr id="6" name="Flowchart: Multidocument 5"/>
            <p:cNvSpPr/>
            <p:nvPr/>
          </p:nvSpPr>
          <p:spPr>
            <a:xfrm>
              <a:off x="7548805" y="1204453"/>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1.1x</a:t>
              </a:r>
              <a:endParaRPr lang="en-US" b="1" dirty="0">
                <a:solidFill>
                  <a:srgbClr val="FFFFFF"/>
                </a:solidFill>
              </a:endParaRPr>
            </a:p>
          </p:txBody>
        </p:sp>
        <p:sp>
          <p:nvSpPr>
            <p:cNvPr id="7" name="Flowchart: Multidocument 6"/>
            <p:cNvSpPr/>
            <p:nvPr/>
          </p:nvSpPr>
          <p:spPr>
            <a:xfrm>
              <a:off x="5986264" y="1228805"/>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1.3x</a:t>
              </a:r>
              <a:endParaRPr lang="en-US" b="1" dirty="0">
                <a:solidFill>
                  <a:srgbClr val="FFFFFF"/>
                </a:solidFill>
              </a:endParaRPr>
            </a:p>
          </p:txBody>
        </p:sp>
        <p:sp>
          <p:nvSpPr>
            <p:cNvPr id="8" name="Flowchart: Multidocument 7"/>
            <p:cNvSpPr/>
            <p:nvPr/>
          </p:nvSpPr>
          <p:spPr>
            <a:xfrm>
              <a:off x="9094351" y="1219870"/>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1.2x</a:t>
              </a:r>
              <a:endParaRPr lang="en-US" b="1" dirty="0">
                <a:solidFill>
                  <a:srgbClr val="FFFFFF"/>
                </a:solidFill>
              </a:endParaRPr>
            </a:p>
          </p:txBody>
        </p:sp>
      </p:grpSp>
      <p:sp>
        <p:nvSpPr>
          <p:cNvPr id="10" name="Right Brace 9"/>
          <p:cNvSpPr/>
          <p:nvPr/>
        </p:nvSpPr>
        <p:spPr>
          <a:xfrm rot="5400000">
            <a:off x="9092352" y="-263985"/>
            <a:ext cx="1448410" cy="5420654"/>
          </a:xfrm>
          <a:prstGeom prst="rightBrace">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sp>
        <p:nvSpPr>
          <p:cNvPr id="11" name="TextBox 10"/>
          <p:cNvSpPr txBox="1"/>
          <p:nvPr/>
        </p:nvSpPr>
        <p:spPr>
          <a:xfrm>
            <a:off x="8231417" y="3206610"/>
            <a:ext cx="3170608" cy="515353"/>
          </a:xfrm>
          <a:prstGeom prst="rect">
            <a:avLst/>
          </a:prstGeom>
        </p:spPr>
        <p:txBody>
          <a:bodyPr vert="horz" wrap="none" lIns="109746" tIns="109746" rIns="109746" bIns="109746" rtlCol="0">
            <a:noAutofit/>
          </a:bodyPr>
          <a:lstStyle/>
          <a:p>
            <a:r>
              <a:rPr lang="en-US" sz="1900" dirty="0"/>
              <a:t>Represented logically as….</a:t>
            </a:r>
          </a:p>
        </p:txBody>
      </p:sp>
      <p:cxnSp>
        <p:nvCxnSpPr>
          <p:cNvPr id="13" name="Straight Arrow Connector 12"/>
          <p:cNvCxnSpPr>
            <a:cxnSpLocks/>
            <a:stCxn id="11" idx="2"/>
            <a:endCxn id="3" idx="0"/>
          </p:cNvCxnSpPr>
          <p:nvPr/>
        </p:nvCxnSpPr>
        <p:spPr>
          <a:xfrm flipH="1">
            <a:off x="9570513" y="3721963"/>
            <a:ext cx="246208" cy="522106"/>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Card 25"/>
          <p:cNvSpPr/>
          <p:nvPr/>
        </p:nvSpPr>
        <p:spPr>
          <a:xfrm>
            <a:off x="200324" y="2662254"/>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a:t>
            </a:r>
          </a:p>
          <a:p>
            <a:pPr algn="ctr"/>
            <a:endParaRPr lang="en-US" sz="1700" b="1" dirty="0">
              <a:solidFill>
                <a:srgbClr val="FFFFFF"/>
              </a:solidFill>
            </a:endParaRPr>
          </a:p>
        </p:txBody>
      </p:sp>
      <p:sp>
        <p:nvSpPr>
          <p:cNvPr id="20" name="Rounded Rectangle 19"/>
          <p:cNvSpPr/>
          <p:nvPr/>
        </p:nvSpPr>
        <p:spPr>
          <a:xfrm>
            <a:off x="2501393" y="2662545"/>
            <a:ext cx="3600016" cy="195093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4300" b="1" dirty="0">
                <a:solidFill>
                  <a:srgbClr val="FFFFFF"/>
                </a:solidFill>
              </a:rPr>
              <a:t>Spark SQL</a:t>
            </a:r>
          </a:p>
        </p:txBody>
      </p:sp>
      <p:cxnSp>
        <p:nvCxnSpPr>
          <p:cNvPr id="22" name="Elbow Connector 21"/>
          <p:cNvCxnSpPr>
            <a:stCxn id="20" idx="0"/>
          </p:cNvCxnSpPr>
          <p:nvPr/>
        </p:nvCxnSpPr>
        <p:spPr>
          <a:xfrm rot="5400000" flipH="1" flipV="1">
            <a:off x="5300581" y="982609"/>
            <a:ext cx="680755" cy="2679118"/>
          </a:xfrm>
          <a:prstGeom prst="bentConnector2">
            <a:avLst/>
          </a:prstGeom>
          <a:ln w="539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706670" y="1464459"/>
            <a:ext cx="3170608" cy="515353"/>
          </a:xfrm>
          <a:prstGeom prst="rect">
            <a:avLst/>
          </a:prstGeom>
        </p:spPr>
        <p:txBody>
          <a:bodyPr vert="horz" wrap="none" lIns="109746" tIns="109746" rIns="109746" bIns="109746" rtlCol="0">
            <a:noAutofit/>
          </a:bodyPr>
          <a:lstStyle/>
          <a:p>
            <a:r>
              <a:rPr lang="en-US" sz="1900" dirty="0"/>
              <a:t>Converted to…</a:t>
            </a:r>
          </a:p>
        </p:txBody>
      </p:sp>
      <p:cxnSp>
        <p:nvCxnSpPr>
          <p:cNvPr id="25" name="Straight Arrow Connector 24"/>
          <p:cNvCxnSpPr>
            <a:stCxn id="17" idx="3"/>
            <a:endCxn id="20" idx="1"/>
          </p:cNvCxnSpPr>
          <p:nvPr/>
        </p:nvCxnSpPr>
        <p:spPr>
          <a:xfrm>
            <a:off x="1497570" y="3003122"/>
            <a:ext cx="1003823" cy="634892"/>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7" idx="3"/>
            <a:endCxn id="20" idx="1"/>
          </p:cNvCxnSpPr>
          <p:nvPr/>
        </p:nvCxnSpPr>
        <p:spPr>
          <a:xfrm flipV="1">
            <a:off x="1511878" y="3638014"/>
            <a:ext cx="989515" cy="970691"/>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6" idx="1"/>
          </p:cNvCxnSpPr>
          <p:nvPr/>
        </p:nvCxnSpPr>
        <p:spPr>
          <a:xfrm flipV="1">
            <a:off x="2273157" y="4608707"/>
            <a:ext cx="520661" cy="117377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Can 22"/>
          <p:cNvSpPr/>
          <p:nvPr/>
        </p:nvSpPr>
        <p:spPr>
          <a:xfrm>
            <a:off x="785322" y="6295815"/>
            <a:ext cx="2975670" cy="129363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solidFill>
                  <a:srgbClr val="FFFFFF"/>
                </a:solidFill>
              </a:rPr>
              <a:t>HDFS </a:t>
            </a:r>
            <a:br>
              <a:rPr lang="en-US" sz="2000" b="1" dirty="0">
                <a:solidFill>
                  <a:srgbClr val="FFFFFF"/>
                </a:solidFill>
              </a:rPr>
            </a:br>
            <a:r>
              <a:rPr lang="en-US" sz="2000" b="1" dirty="0">
                <a:solidFill>
                  <a:srgbClr val="FFFFFF"/>
                </a:solidFill>
              </a:rPr>
              <a:t>(unstructured data)</a:t>
            </a:r>
            <a:endParaRPr lang="en-US" b="1" dirty="0">
              <a:solidFill>
                <a:srgbClr val="FFFFFF"/>
              </a:solidFill>
            </a:endParaRPr>
          </a:p>
        </p:txBody>
      </p:sp>
      <p:sp>
        <p:nvSpPr>
          <p:cNvPr id="26" name="Flowchart: Magnetic Disk 25"/>
          <p:cNvSpPr/>
          <p:nvPr/>
        </p:nvSpPr>
        <p:spPr>
          <a:xfrm>
            <a:off x="785322" y="5782482"/>
            <a:ext cx="2975670" cy="685800"/>
          </a:xfrm>
          <a:prstGeom prst="flowChartMagneticDisk">
            <a:avLst/>
          </a:prstGeom>
          <a:solidFill>
            <a:schemeClr val="bg2"/>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a:solidFill>
                  <a:schemeClr val="tx1"/>
                </a:solidFill>
              </a:rPr>
              <a:t>Hive (metadata)</a:t>
            </a:r>
          </a:p>
        </p:txBody>
      </p:sp>
      <p:sp>
        <p:nvSpPr>
          <p:cNvPr id="27" name="Flowchart: Multidocument 26"/>
          <p:cNvSpPr/>
          <p:nvPr/>
        </p:nvSpPr>
        <p:spPr>
          <a:xfrm>
            <a:off x="134659" y="4297942"/>
            <a:ext cx="1377219" cy="621525"/>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ctr"/>
            <a:r>
              <a:rPr lang="en-US" sz="1700" b="1" dirty="0">
                <a:solidFill>
                  <a:srgbClr val="FFFFFF"/>
                </a:solidFill>
              </a:rPr>
              <a:t>RDD</a:t>
            </a:r>
            <a:endParaRPr lang="en-US" b="1" dirty="0">
              <a:solidFill>
                <a:srgbClr val="FFFFFF"/>
              </a:solidFill>
            </a:endParaRPr>
          </a:p>
        </p:txBody>
      </p:sp>
    </p:spTree>
    <p:extLst>
      <p:ext uri="{BB962C8B-B14F-4D97-AF65-F5344CB8AC3E}">
        <p14:creationId xmlns:p14="http://schemas.microsoft.com/office/powerpoint/2010/main" val="8512260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Contexts - Python</a:t>
            </a:r>
          </a:p>
        </p:txBody>
      </p:sp>
      <p:sp>
        <p:nvSpPr>
          <p:cNvPr id="3" name="Content Placeholder 2"/>
          <p:cNvSpPr>
            <a:spLocks noGrp="1"/>
          </p:cNvSpPr>
          <p:nvPr>
            <p:ph idx="1"/>
          </p:nvPr>
        </p:nvSpPr>
        <p:spPr>
          <a:xfrm>
            <a:off x="841494" y="1752600"/>
            <a:ext cx="13167360" cy="5696944"/>
          </a:xfrm>
        </p:spPr>
        <p:txBody>
          <a:bodyPr>
            <a:normAutofit lnSpcReduction="10000"/>
          </a:bodyPr>
          <a:lstStyle/>
          <a:p>
            <a:r>
              <a:rPr lang="en-US" dirty="0"/>
              <a:t>Two options:</a:t>
            </a:r>
            <a:br>
              <a:rPr lang="en-US" dirty="0"/>
            </a:br>
            <a:br>
              <a:rPr lang="en-US" dirty="0"/>
            </a:br>
            <a:r>
              <a:rPr lang="en-US" dirty="0"/>
              <a:t>  </a:t>
            </a:r>
            <a:r>
              <a:rPr lang="en-US" sz="2400" dirty="0">
                <a:latin typeface="Courier New"/>
                <a:cs typeface="Courier New"/>
              </a:rPr>
              <a:t>from </a:t>
            </a:r>
            <a:r>
              <a:rPr lang="en-US" sz="2400" dirty="0" err="1">
                <a:latin typeface="Courier New"/>
                <a:cs typeface="Courier New"/>
              </a:rPr>
              <a:t>pyspark.sql</a:t>
            </a:r>
            <a:r>
              <a:rPr lang="en-US" sz="2400" dirty="0">
                <a:latin typeface="Courier New"/>
                <a:cs typeface="Courier New"/>
              </a:rPr>
              <a:t> import </a:t>
            </a:r>
            <a:r>
              <a:rPr lang="en-US" sz="2400" dirty="0" err="1">
                <a:latin typeface="Courier New"/>
                <a:cs typeface="Courier New"/>
              </a:rPr>
              <a:t>SQLContext</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sqlContext</a:t>
            </a:r>
            <a:r>
              <a:rPr lang="en-US" sz="2400" dirty="0">
                <a:latin typeface="Courier New"/>
                <a:cs typeface="Courier New"/>
              </a:rPr>
              <a:t> = </a:t>
            </a:r>
            <a:r>
              <a:rPr lang="en-US" sz="2400" dirty="0" err="1">
                <a:latin typeface="Courier New"/>
                <a:cs typeface="Courier New"/>
              </a:rPr>
              <a:t>SQLContext</a:t>
            </a:r>
            <a:r>
              <a:rPr lang="en-US" sz="2400" dirty="0">
                <a:latin typeface="Courier New"/>
                <a:cs typeface="Courier New"/>
              </a:rPr>
              <a:t>(</a:t>
            </a:r>
            <a:r>
              <a:rPr lang="en-US" sz="2400" dirty="0" err="1">
                <a:latin typeface="Courier New"/>
                <a:cs typeface="Courier New"/>
              </a:rPr>
              <a:t>sc</a:t>
            </a:r>
            <a:r>
              <a:rPr lang="en-US" sz="2400" dirty="0">
                <a:latin typeface="Courier New"/>
                <a:cs typeface="Courier New"/>
              </a:rPr>
              <a:t>)</a:t>
            </a:r>
            <a:br>
              <a:rPr lang="en-US" sz="2400" dirty="0">
                <a:latin typeface="Courier New"/>
                <a:cs typeface="Courier New"/>
              </a:rPr>
            </a:br>
            <a:br>
              <a:rPr lang="en-US" sz="2400" dirty="0">
                <a:latin typeface="Courier New"/>
                <a:cs typeface="Courier New"/>
              </a:rPr>
            </a:br>
            <a:r>
              <a:rPr lang="en-US" sz="2400" dirty="0">
                <a:latin typeface="Courier New"/>
                <a:cs typeface="Courier New"/>
              </a:rPr>
              <a:t>	</a:t>
            </a:r>
            <a:r>
              <a:rPr lang="en-US" sz="3200" dirty="0">
                <a:cs typeface="Courier New"/>
              </a:rPr>
              <a:t>or</a:t>
            </a:r>
            <a:br>
              <a:rPr lang="en-US" sz="2400" dirty="0">
                <a:cs typeface="Courier New"/>
              </a:rPr>
            </a:br>
            <a:br>
              <a:rPr lang="en-US" sz="2400" dirty="0">
                <a:cs typeface="Courier New"/>
              </a:rPr>
            </a:br>
            <a:r>
              <a:rPr lang="en-US" sz="3600" dirty="0"/>
              <a:t>	</a:t>
            </a:r>
            <a:r>
              <a:rPr lang="en-US" sz="2400" dirty="0">
                <a:latin typeface="Courier New" panose="02070309020205020404" pitchFamily="49" charset="0"/>
                <a:cs typeface="Courier New" panose="02070309020205020404" pitchFamily="49" charset="0"/>
              </a:rPr>
              <a:t>from </a:t>
            </a:r>
            <a:r>
              <a:rPr lang="en-US" sz="2400" dirty="0" err="1">
                <a:latin typeface="Courier New" panose="02070309020205020404" pitchFamily="49" charset="0"/>
                <a:cs typeface="Courier New" panose="02070309020205020404" pitchFamily="49" charset="0"/>
              </a:rPr>
              <a:t>pyspark.sql</a:t>
            </a:r>
            <a:r>
              <a:rPr lang="en-US" sz="2400" dirty="0">
                <a:latin typeface="Courier New" panose="02070309020205020404" pitchFamily="49" charset="0"/>
                <a:cs typeface="Courier New" panose="02070309020205020404" pitchFamily="49" charset="0"/>
              </a:rPr>
              <a:t> import </a:t>
            </a:r>
            <a:r>
              <a:rPr lang="en-US" sz="2400" dirty="0" err="1">
                <a:latin typeface="Courier New" panose="02070309020205020404" pitchFamily="49" charset="0"/>
                <a:cs typeface="Courier New" panose="02070309020205020404" pitchFamily="49" charset="0"/>
              </a:rPr>
              <a:t>HiveContext</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sqlContext</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HiveContext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sc</a:t>
            </a:r>
            <a:r>
              <a:rPr lang="en-US" sz="2400" dirty="0">
                <a:latin typeface="Courier New" panose="02070309020205020404" pitchFamily="49" charset="0"/>
                <a:cs typeface="Courier New" panose="02070309020205020404" pitchFamily="49" charset="0"/>
              </a:rPr>
              <a:t>)</a:t>
            </a:r>
          </a:p>
          <a:p>
            <a:endParaRPr lang="en-US" dirty="0"/>
          </a:p>
          <a:p>
            <a:r>
              <a:rPr lang="en-US" dirty="0"/>
              <a:t>Zeppelin uses </a:t>
            </a:r>
            <a:r>
              <a:rPr lang="en-US" dirty="0" err="1">
                <a:latin typeface="Courier New" panose="02070309020205020404" pitchFamily="49" charset="0"/>
                <a:cs typeface="Courier New" panose="02070309020205020404" pitchFamily="49" charset="0"/>
              </a:rPr>
              <a:t>HiveContext</a:t>
            </a:r>
            <a:r>
              <a:rPr lang="en-US" dirty="0"/>
              <a:t> named </a:t>
            </a:r>
            <a:r>
              <a:rPr lang="en-US" dirty="0" err="1">
                <a:latin typeface="Courier New" panose="02070309020205020404" pitchFamily="49" charset="0"/>
                <a:cs typeface="Courier New" panose="02070309020205020404" pitchFamily="49" charset="0"/>
              </a:rPr>
              <a:t>sqlContext</a:t>
            </a:r>
            <a:r>
              <a:rPr lang="en-US" dirty="0">
                <a:latin typeface="Courier New" panose="02070309020205020404" pitchFamily="49" charset="0"/>
                <a:cs typeface="Courier New" panose="02070309020205020404" pitchFamily="49" charset="0"/>
              </a:rPr>
              <a:t> </a:t>
            </a:r>
            <a:r>
              <a:rPr lang="en-US" dirty="0"/>
              <a:t>when running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sql</a:t>
            </a:r>
            <a:r>
              <a:rPr lang="en-US" dirty="0"/>
              <a:t> code</a:t>
            </a:r>
            <a:endParaRPr lang="en-US" dirty="0">
              <a:latin typeface="Courier New" panose="02070309020205020404" pitchFamily="49" charset="0"/>
              <a:cs typeface="Courier New" panose="02070309020205020404" pitchFamily="49" charset="0"/>
            </a:endParaRPr>
          </a:p>
          <a:p>
            <a:r>
              <a:rPr lang="en-US" dirty="0"/>
              <a:t>REPL also creates a </a:t>
            </a:r>
            <a:r>
              <a:rPr lang="en-US" dirty="0" err="1">
                <a:latin typeface="Courier New" panose="02070309020205020404" pitchFamily="49" charset="0"/>
                <a:cs typeface="Courier New" panose="02070309020205020404" pitchFamily="49" charset="0"/>
              </a:rPr>
              <a:t>HiveContext</a:t>
            </a:r>
            <a:r>
              <a:rPr lang="en-US" dirty="0"/>
              <a:t> named </a:t>
            </a:r>
            <a:r>
              <a:rPr lang="en-US" dirty="0" err="1">
                <a:latin typeface="Courier New" panose="02070309020205020404" pitchFamily="49" charset="0"/>
                <a:cs typeface="Courier New" panose="02070309020205020404" pitchFamily="49" charset="0"/>
              </a:rPr>
              <a:t>sqlContext</a:t>
            </a:r>
            <a:r>
              <a:rPr lang="en-US" dirty="0">
                <a:cs typeface="Courier New" panose="02070309020205020404" pitchFamily="49" charset="0"/>
              </a:rPr>
              <a:t> </a:t>
            </a:r>
            <a:r>
              <a:rPr lang="en-US" dirty="0"/>
              <a:t>at launch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44980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Contexts - Scala</a:t>
            </a:r>
          </a:p>
        </p:txBody>
      </p:sp>
      <p:sp>
        <p:nvSpPr>
          <p:cNvPr id="3" name="Content Placeholder 2"/>
          <p:cNvSpPr>
            <a:spLocks noGrp="1"/>
          </p:cNvSpPr>
          <p:nvPr>
            <p:ph idx="1"/>
          </p:nvPr>
        </p:nvSpPr>
        <p:spPr>
          <a:xfrm>
            <a:off x="841494" y="1752600"/>
            <a:ext cx="13167360" cy="5696944"/>
          </a:xfrm>
        </p:spPr>
        <p:txBody>
          <a:bodyPr>
            <a:normAutofit lnSpcReduction="10000"/>
          </a:bodyPr>
          <a:lstStyle/>
          <a:p>
            <a:r>
              <a:rPr lang="en-US" dirty="0"/>
              <a:t>Two options:</a:t>
            </a:r>
            <a:br>
              <a:rPr lang="en-US" dirty="0"/>
            </a:br>
            <a:br>
              <a:rPr lang="en-US" dirty="0"/>
            </a:br>
            <a:r>
              <a:rPr lang="en-US" dirty="0"/>
              <a:t>  </a:t>
            </a:r>
            <a:r>
              <a:rPr lang="en-US" sz="2400" dirty="0">
                <a:latin typeface="Courier New"/>
                <a:cs typeface="Courier New"/>
              </a:rPr>
              <a:t>import </a:t>
            </a:r>
            <a:r>
              <a:rPr lang="en-US" sz="2400" dirty="0" err="1">
                <a:latin typeface="Courier New"/>
                <a:cs typeface="Courier New"/>
              </a:rPr>
              <a:t>org.apache.spark.sql.SQLContext</a:t>
            </a: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sqlContext</a:t>
            </a:r>
            <a:r>
              <a:rPr lang="en-US" sz="2400" dirty="0">
                <a:latin typeface="Courier New"/>
                <a:cs typeface="Courier New"/>
              </a:rPr>
              <a:t> = </a:t>
            </a:r>
            <a:r>
              <a:rPr lang="en-US" sz="2400" dirty="0" err="1">
                <a:latin typeface="Courier New"/>
                <a:cs typeface="Courier New"/>
              </a:rPr>
              <a:t>SQLContext</a:t>
            </a:r>
            <a:r>
              <a:rPr lang="en-US" sz="2400" dirty="0">
                <a:latin typeface="Courier New"/>
                <a:cs typeface="Courier New"/>
              </a:rPr>
              <a:t>(</a:t>
            </a:r>
            <a:r>
              <a:rPr lang="en-US" sz="2400" dirty="0" err="1">
                <a:latin typeface="Courier New"/>
                <a:cs typeface="Courier New"/>
              </a:rPr>
              <a:t>sc</a:t>
            </a:r>
            <a:r>
              <a:rPr lang="en-US" sz="2400" dirty="0">
                <a:latin typeface="Courier New"/>
                <a:cs typeface="Courier New"/>
              </a:rPr>
              <a:t>)</a:t>
            </a:r>
            <a:br>
              <a:rPr lang="en-US" sz="2400" dirty="0">
                <a:latin typeface="Courier New"/>
                <a:cs typeface="Courier New"/>
              </a:rPr>
            </a:br>
            <a:br>
              <a:rPr lang="en-US" sz="2400" dirty="0">
                <a:latin typeface="Courier New"/>
                <a:cs typeface="Courier New"/>
              </a:rPr>
            </a:br>
            <a:r>
              <a:rPr lang="en-US" sz="2400" dirty="0">
                <a:latin typeface="Courier New"/>
                <a:cs typeface="Courier New"/>
              </a:rPr>
              <a:t>	</a:t>
            </a:r>
            <a:r>
              <a:rPr lang="en-US" sz="3200" dirty="0">
                <a:cs typeface="Courier New"/>
              </a:rPr>
              <a:t>or</a:t>
            </a:r>
            <a:br>
              <a:rPr lang="en-US" sz="2400" dirty="0">
                <a:cs typeface="Courier New"/>
              </a:rPr>
            </a:br>
            <a:br>
              <a:rPr lang="en-US" sz="2400" dirty="0">
                <a:cs typeface="Courier New"/>
              </a:rPr>
            </a:br>
            <a:r>
              <a:rPr lang="en-US" sz="3600" dirty="0"/>
              <a:t>	</a:t>
            </a:r>
            <a:r>
              <a:rPr lang="en-US" sz="2400" dirty="0">
                <a:latin typeface="Courier New" panose="02070309020205020404" pitchFamily="49" charset="0"/>
                <a:cs typeface="Courier New" panose="02070309020205020404" pitchFamily="49" charset="0"/>
              </a:rPr>
              <a:t>import </a:t>
            </a:r>
            <a:r>
              <a:rPr lang="en-US" sz="2400" dirty="0" err="1">
                <a:latin typeface="Courier New" panose="02070309020205020404" pitchFamily="49" charset="0"/>
                <a:cs typeface="Courier New" panose="02070309020205020404" pitchFamily="49" charset="0"/>
              </a:rPr>
              <a:t>org.apache.spark.sql.hive.HiveContext</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sqlContext</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HiveContext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sc</a:t>
            </a:r>
            <a:r>
              <a:rPr lang="en-US" sz="2400" dirty="0">
                <a:latin typeface="Courier New" panose="02070309020205020404" pitchFamily="49" charset="0"/>
                <a:cs typeface="Courier New" panose="02070309020205020404" pitchFamily="49" charset="0"/>
              </a:rPr>
              <a:t>)</a:t>
            </a:r>
          </a:p>
          <a:p>
            <a:endParaRPr lang="en-US" dirty="0"/>
          </a:p>
          <a:p>
            <a:r>
              <a:rPr lang="en-US" dirty="0"/>
              <a:t>Zeppelin uses </a:t>
            </a:r>
            <a:r>
              <a:rPr lang="en-US" dirty="0" err="1">
                <a:latin typeface="Courier New" panose="02070309020205020404" pitchFamily="49" charset="0"/>
                <a:cs typeface="Courier New" panose="02070309020205020404" pitchFamily="49" charset="0"/>
              </a:rPr>
              <a:t>HiveContext</a:t>
            </a:r>
            <a:r>
              <a:rPr lang="en-US" dirty="0"/>
              <a:t> named </a:t>
            </a:r>
            <a:r>
              <a:rPr lang="en-US" dirty="0" err="1">
                <a:latin typeface="Courier New" panose="02070309020205020404" pitchFamily="49" charset="0"/>
                <a:cs typeface="Courier New" panose="02070309020205020404" pitchFamily="49" charset="0"/>
              </a:rPr>
              <a:t>sqlContext</a:t>
            </a:r>
            <a:r>
              <a:rPr lang="en-US" dirty="0">
                <a:latin typeface="Courier New" panose="02070309020205020404" pitchFamily="49" charset="0"/>
                <a:cs typeface="Courier New" panose="02070309020205020404" pitchFamily="49" charset="0"/>
              </a:rPr>
              <a:t> </a:t>
            </a:r>
            <a:r>
              <a:rPr lang="en-US" dirty="0"/>
              <a:t>when running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sql</a:t>
            </a:r>
            <a:r>
              <a:rPr lang="en-US" dirty="0"/>
              <a:t> code</a:t>
            </a:r>
            <a:endParaRPr lang="en-US" dirty="0">
              <a:latin typeface="Courier New" panose="02070309020205020404" pitchFamily="49" charset="0"/>
              <a:cs typeface="Courier New" panose="02070309020205020404" pitchFamily="49" charset="0"/>
            </a:endParaRPr>
          </a:p>
          <a:p>
            <a:r>
              <a:rPr lang="en-US" dirty="0"/>
              <a:t>REPL also creates a </a:t>
            </a:r>
            <a:r>
              <a:rPr lang="en-US" dirty="0" err="1">
                <a:latin typeface="Courier New" panose="02070309020205020404" pitchFamily="49" charset="0"/>
                <a:cs typeface="Courier New" panose="02070309020205020404" pitchFamily="49" charset="0"/>
              </a:rPr>
              <a:t>HiveContext</a:t>
            </a:r>
            <a:r>
              <a:rPr lang="en-US" dirty="0"/>
              <a:t> named </a:t>
            </a:r>
            <a:r>
              <a:rPr lang="en-US" dirty="0" err="1">
                <a:latin typeface="Courier New" panose="02070309020205020404" pitchFamily="49" charset="0"/>
                <a:cs typeface="Courier New" panose="02070309020205020404" pitchFamily="49" charset="0"/>
              </a:rPr>
              <a:t>sqlContext</a:t>
            </a:r>
            <a:r>
              <a:rPr lang="en-US" dirty="0">
                <a:cs typeface="Courier New" panose="02070309020205020404" pitchFamily="49" charset="0"/>
              </a:rPr>
              <a:t> </a:t>
            </a:r>
            <a:r>
              <a:rPr lang="en-US" dirty="0"/>
              <a:t>at launch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481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Contexts - Scala</a:t>
            </a:r>
          </a:p>
        </p:txBody>
      </p:sp>
      <p:sp>
        <p:nvSpPr>
          <p:cNvPr id="3" name="Content Placeholder 2"/>
          <p:cNvSpPr>
            <a:spLocks noGrp="1"/>
          </p:cNvSpPr>
          <p:nvPr>
            <p:ph idx="1"/>
          </p:nvPr>
        </p:nvSpPr>
        <p:spPr>
          <a:xfrm>
            <a:off x="841494" y="1752600"/>
            <a:ext cx="13167360" cy="4690515"/>
          </a:xfrm>
        </p:spPr>
        <p:txBody>
          <a:bodyPr>
            <a:normAutofit lnSpcReduction="10000"/>
          </a:bodyPr>
          <a:lstStyle/>
          <a:p>
            <a:r>
              <a:rPr lang="en-US" dirty="0"/>
              <a:t>Two options:</a:t>
            </a:r>
            <a:br>
              <a:rPr lang="en-US" dirty="0"/>
            </a:br>
            <a:br>
              <a:rPr lang="en-US" dirty="0"/>
            </a:br>
            <a:r>
              <a:rPr lang="en-US" dirty="0"/>
              <a:t>  </a:t>
            </a:r>
            <a:r>
              <a:rPr lang="en-US" sz="2400" dirty="0">
                <a:latin typeface="Courier New"/>
                <a:cs typeface="Courier New"/>
              </a:rPr>
              <a:t>import </a:t>
            </a:r>
            <a:r>
              <a:rPr lang="en-US" sz="2400" dirty="0" err="1">
                <a:latin typeface="Courier New"/>
                <a:cs typeface="Courier New"/>
              </a:rPr>
              <a:t>org.apache.spark.sql</a:t>
            </a:r>
            <a:r>
              <a:rPr lang="en-US" sz="2400" dirty="0">
                <a:latin typeface="Courier New"/>
                <a:cs typeface="Courier New"/>
              </a:rPr>
              <a:t>._</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sqlContext</a:t>
            </a:r>
            <a:r>
              <a:rPr lang="en-US" sz="2400" dirty="0">
                <a:latin typeface="Courier New"/>
                <a:cs typeface="Courier New"/>
              </a:rPr>
              <a:t> = </a:t>
            </a:r>
            <a:r>
              <a:rPr lang="en-US" sz="2400" dirty="0" err="1">
                <a:latin typeface="Courier New"/>
                <a:cs typeface="Courier New"/>
              </a:rPr>
              <a:t>SQLContext</a:t>
            </a:r>
            <a:r>
              <a:rPr lang="en-US" sz="2400" dirty="0">
                <a:latin typeface="Courier New"/>
                <a:cs typeface="Courier New"/>
              </a:rPr>
              <a:t>(</a:t>
            </a:r>
            <a:r>
              <a:rPr lang="en-US" sz="2400" dirty="0" err="1">
                <a:latin typeface="Courier New"/>
                <a:cs typeface="Courier New"/>
              </a:rPr>
              <a:t>sc</a:t>
            </a:r>
            <a:r>
              <a:rPr lang="en-US" sz="2400" dirty="0">
                <a:latin typeface="Courier New"/>
                <a:cs typeface="Courier New"/>
              </a:rPr>
              <a:t>)</a:t>
            </a:r>
          </a:p>
          <a:p>
            <a:pPr marL="0" indent="0">
              <a:buNone/>
            </a:pPr>
            <a:r>
              <a:rPr lang="en-US" sz="2400" dirty="0">
                <a:latin typeface="Courier New"/>
                <a:cs typeface="Courier New"/>
              </a:rPr>
              <a:t>	</a:t>
            </a:r>
            <a:br>
              <a:rPr lang="en-US" sz="2400" dirty="0">
                <a:latin typeface="Courier New"/>
                <a:cs typeface="Courier New"/>
              </a:rPr>
            </a:br>
            <a:r>
              <a:rPr lang="en-US" sz="2400" dirty="0">
                <a:latin typeface="Courier New"/>
                <a:cs typeface="Courier New"/>
              </a:rPr>
              <a:t>	</a:t>
            </a:r>
            <a:r>
              <a:rPr lang="en-US" sz="3200" dirty="0">
                <a:cs typeface="Courier New"/>
              </a:rPr>
              <a:t>or</a:t>
            </a:r>
            <a:br>
              <a:rPr lang="en-US" sz="2400" dirty="0">
                <a:cs typeface="Courier New"/>
              </a:rPr>
            </a:br>
            <a:br>
              <a:rPr lang="en-US" sz="2400" dirty="0">
                <a:cs typeface="Courier New"/>
              </a:rPr>
            </a:br>
            <a:r>
              <a:rPr lang="en-US" sz="3600" dirty="0"/>
              <a:t>	</a:t>
            </a:r>
            <a:r>
              <a:rPr lang="en-US" sz="2400" dirty="0">
                <a:latin typeface="Courier New"/>
                <a:cs typeface="Courier New"/>
              </a:rPr>
              <a:t>import </a:t>
            </a:r>
            <a:r>
              <a:rPr lang="en-US" sz="2400" dirty="0" err="1">
                <a:latin typeface="Courier New"/>
                <a:cs typeface="Courier New"/>
              </a:rPr>
              <a:t>org.apache.spark.sql.hive</a:t>
            </a:r>
            <a:r>
              <a:rPr lang="en-US" sz="2400" dirty="0">
                <a:latin typeface="Courier New"/>
                <a:cs typeface="Courier New"/>
              </a:rPr>
              <a:t>._</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sqlContext</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HiveContext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sc</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26532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SQLContext</a:t>
            </a:r>
            <a:r>
              <a:rPr lang="en-US" dirty="0"/>
              <a:t> vs. </a:t>
            </a:r>
            <a:r>
              <a:rPr lang="en-US" dirty="0" err="1">
                <a:latin typeface="Courier New" panose="02070309020205020404" pitchFamily="49" charset="0"/>
                <a:cs typeface="Courier New" panose="02070309020205020404" pitchFamily="49" charset="0"/>
              </a:rPr>
              <a:t>HiveContext</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841494" y="1549403"/>
            <a:ext cx="13167360" cy="5718489"/>
          </a:xfrm>
        </p:spPr>
        <p:txBody>
          <a:bodyPr>
            <a:normAutofit fontScale="85000" lnSpcReduction="10000"/>
          </a:bodyPr>
          <a:lstStyle/>
          <a:p>
            <a:r>
              <a:rPr lang="en-US" dirty="0" err="1">
                <a:latin typeface="Courier New" panose="02070309020205020404" pitchFamily="49" charset="0"/>
                <a:cs typeface="Courier New" panose="02070309020205020404" pitchFamily="49" charset="0"/>
              </a:rPr>
              <a:t>SQLContext</a:t>
            </a:r>
            <a:endParaRPr lang="en-US" dirty="0">
              <a:latin typeface="Courier New" panose="02070309020205020404" pitchFamily="49" charset="0"/>
              <a:cs typeface="Courier New" panose="02070309020205020404" pitchFamily="49" charset="0"/>
            </a:endParaRPr>
          </a:p>
          <a:p>
            <a:pPr lvl="1"/>
            <a:r>
              <a:rPr lang="en-US" dirty="0"/>
              <a:t>Provides a generic SQL parser</a:t>
            </a:r>
          </a:p>
          <a:p>
            <a:pPr lvl="1"/>
            <a:endParaRPr lang="en-US" dirty="0"/>
          </a:p>
          <a:p>
            <a:r>
              <a:rPr lang="en-US" dirty="0" err="1">
                <a:latin typeface="Courier New" panose="02070309020205020404" pitchFamily="49" charset="0"/>
                <a:cs typeface="Courier New" panose="02070309020205020404" pitchFamily="49" charset="0"/>
              </a:rPr>
              <a:t>HiveContext</a:t>
            </a:r>
            <a:endParaRPr lang="en-US" dirty="0">
              <a:latin typeface="Courier New" panose="02070309020205020404" pitchFamily="49" charset="0"/>
              <a:cs typeface="Courier New" panose="02070309020205020404" pitchFamily="49" charset="0"/>
            </a:endParaRPr>
          </a:p>
          <a:p>
            <a:pPr lvl="1"/>
            <a:r>
              <a:rPr lang="en-US" dirty="0"/>
              <a:t>Superset of (extends) </a:t>
            </a:r>
            <a:r>
              <a:rPr lang="en-US" dirty="0" err="1">
                <a:latin typeface="Courier New" panose="02070309020205020404" pitchFamily="49" charset="0"/>
                <a:cs typeface="Courier New" panose="02070309020205020404" pitchFamily="49" charset="0"/>
              </a:rPr>
              <a:t>SQLContext</a:t>
            </a:r>
            <a:endParaRPr lang="en-US" dirty="0">
              <a:latin typeface="Courier New" panose="02070309020205020404" pitchFamily="49" charset="0"/>
              <a:cs typeface="Courier New" panose="02070309020205020404" pitchFamily="49" charset="0"/>
            </a:endParaRPr>
          </a:p>
          <a:p>
            <a:pPr lvl="1"/>
            <a:r>
              <a:rPr lang="en-US" dirty="0">
                <a:cs typeface="Courier New" panose="02070309020205020404" pitchFamily="49" charset="0"/>
              </a:rPr>
              <a:t>Enables numerous additional operations using the </a:t>
            </a:r>
            <a:r>
              <a:rPr lang="en-US" dirty="0" err="1">
                <a:cs typeface="Courier New" panose="02070309020205020404" pitchFamily="49" charset="0"/>
              </a:rPr>
              <a:t>HiveQL</a:t>
            </a:r>
            <a:r>
              <a:rPr lang="en-US" dirty="0">
                <a:cs typeface="Courier New" panose="02070309020205020404" pitchFamily="49" charset="0"/>
              </a:rPr>
              <a:t> parser</a:t>
            </a:r>
          </a:p>
          <a:p>
            <a:pPr lvl="1"/>
            <a:r>
              <a:rPr lang="en-US" dirty="0">
                <a:cs typeface="Courier New" panose="02070309020205020404" pitchFamily="49" charset="0"/>
              </a:rPr>
              <a:t>Allows ability to read data directly from and write back to Hive tables</a:t>
            </a:r>
          </a:p>
          <a:p>
            <a:pPr lvl="1"/>
            <a:r>
              <a:rPr lang="en-US" dirty="0">
                <a:cs typeface="Courier New" panose="02070309020205020404" pitchFamily="49" charset="0"/>
              </a:rPr>
              <a:t>Provides access to Hive User Defined Functions (UDFs)</a:t>
            </a:r>
          </a:p>
          <a:p>
            <a:pPr lvl="1"/>
            <a:endParaRPr lang="en-US" dirty="0">
              <a:cs typeface="Courier New" panose="02070309020205020404" pitchFamily="49" charset="0"/>
            </a:endParaRPr>
          </a:p>
          <a:p>
            <a:r>
              <a:rPr lang="en-US" dirty="0">
                <a:cs typeface="Courier New" panose="02070309020205020404" pitchFamily="49" charset="0"/>
              </a:rPr>
              <a:t>Which to use?</a:t>
            </a:r>
          </a:p>
          <a:p>
            <a:pPr lvl="1"/>
            <a:r>
              <a:rPr lang="en-US" dirty="0" err="1">
                <a:latin typeface="Courier New" panose="02070309020205020404" pitchFamily="49" charset="0"/>
                <a:cs typeface="Courier New" panose="02070309020205020404" pitchFamily="49" charset="0"/>
              </a:rPr>
              <a:t>SQLContext</a:t>
            </a:r>
            <a:r>
              <a:rPr lang="en-US" dirty="0">
                <a:cs typeface="Courier New" panose="02070309020205020404" pitchFamily="49" charset="0"/>
              </a:rPr>
              <a:t> has fewer dependencies and uses less resources if the limited API meets your needs</a:t>
            </a:r>
          </a:p>
          <a:p>
            <a:pPr lvl="1"/>
            <a:r>
              <a:rPr lang="en-US" dirty="0" err="1">
                <a:latin typeface="Courier New" panose="02070309020205020404" pitchFamily="49" charset="0"/>
                <a:cs typeface="Courier New" panose="02070309020205020404" pitchFamily="49" charset="0"/>
              </a:rPr>
              <a:t>HiveContext</a:t>
            </a:r>
            <a:r>
              <a:rPr lang="en-US" dirty="0">
                <a:cs typeface="Courier New" panose="02070309020205020404" pitchFamily="49" charset="0"/>
              </a:rPr>
              <a:t> allows greater flexibility and capabilities</a:t>
            </a:r>
          </a:p>
          <a:p>
            <a:pPr lvl="1"/>
            <a:r>
              <a:rPr lang="en-US" dirty="0">
                <a:cs typeface="Courier New" panose="02070309020205020404" pitchFamily="49" charset="0"/>
              </a:rPr>
              <a:t>When in doubt, use </a:t>
            </a:r>
            <a:r>
              <a:rPr lang="en-US" dirty="0" err="1">
                <a:latin typeface="Courier New" panose="02070309020205020404" pitchFamily="49" charset="0"/>
                <a:cs typeface="Courier New" panose="02070309020205020404" pitchFamily="49" charset="0"/>
              </a:rPr>
              <a:t>HiveContext</a:t>
            </a:r>
            <a:r>
              <a:rPr lang="en-US" dirty="0">
                <a:cs typeface="Courier New" panose="02070309020205020404" pitchFamily="49" charset="0"/>
              </a:rPr>
              <a:t> </a:t>
            </a:r>
          </a:p>
        </p:txBody>
      </p:sp>
    </p:spTree>
    <p:extLst>
      <p:ext uri="{BB962C8B-B14F-4D97-AF65-F5344CB8AC3E}">
        <p14:creationId xmlns:p14="http://schemas.microsoft.com/office/powerpoint/2010/main" val="390753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Catalyst, the Spark SQL Optimizer</a:t>
            </a:r>
          </a:p>
        </p:txBody>
      </p:sp>
      <p:sp>
        <p:nvSpPr>
          <p:cNvPr id="3" name="Text Placeholder 2"/>
          <p:cNvSpPr>
            <a:spLocks noGrp="1"/>
          </p:cNvSpPr>
          <p:nvPr>
            <p:ph type="body" idx="1"/>
          </p:nvPr>
        </p:nvSpPr>
        <p:spPr>
          <a:xfrm>
            <a:off x="841248" y="1460754"/>
            <a:ext cx="13166725" cy="2289858"/>
          </a:xfrm>
        </p:spPr>
        <p:txBody>
          <a:bodyPr>
            <a:normAutofit fontScale="85000" lnSpcReduction="10000"/>
          </a:bodyPr>
          <a:lstStyle/>
          <a:p>
            <a:r>
              <a:rPr lang="en-US" dirty="0"/>
              <a:t>Accelerates query performance via: </a:t>
            </a:r>
          </a:p>
          <a:p>
            <a:pPr lvl="1"/>
            <a:r>
              <a:rPr lang="en-US" dirty="0"/>
              <a:t>Built-in catalog of optimizations</a:t>
            </a:r>
          </a:p>
          <a:p>
            <a:pPr lvl="1"/>
            <a:r>
              <a:rPr lang="en-US" dirty="0"/>
              <a:t>Intelligent, cost-based plan selection and execution</a:t>
            </a:r>
          </a:p>
          <a:p>
            <a:r>
              <a:rPr lang="en-US" dirty="0"/>
              <a:t>Simpler to write a SQL statement than a series of </a:t>
            </a:r>
            <a:r>
              <a:rPr lang="en-US" dirty="0">
                <a:latin typeface="Courier New" panose="02070309020205020404" pitchFamily="49" charset="0"/>
                <a:cs typeface="Courier New" panose="02070309020205020404" pitchFamily="49" charset="0"/>
              </a:rPr>
              <a:t>filter()</a:t>
            </a:r>
            <a:r>
              <a:rPr lang="en-US" dirty="0"/>
              <a:t>, </a:t>
            </a:r>
            <a:r>
              <a:rPr lang="en-US" dirty="0">
                <a:latin typeface="Courier New" panose="02070309020205020404" pitchFamily="49" charset="0"/>
                <a:cs typeface="Courier New" panose="02070309020205020404" pitchFamily="49" charset="0"/>
              </a:rPr>
              <a:t>group()</a:t>
            </a:r>
            <a:r>
              <a:rPr lang="en-US" dirty="0"/>
              <a:t>, etc. calls</a:t>
            </a:r>
          </a:p>
          <a:p>
            <a:r>
              <a:rPr lang="en-US" dirty="0"/>
              <a:t>Performance matches or outperforms equivalent core RDD programs</a:t>
            </a:r>
          </a:p>
        </p:txBody>
      </p:sp>
      <p:graphicFrame>
        <p:nvGraphicFramePr>
          <p:cNvPr id="5" name="Table 4"/>
          <p:cNvGraphicFramePr>
            <a:graphicFrameLocks noGrp="1"/>
          </p:cNvGraphicFramePr>
          <p:nvPr>
            <p:extLst>
              <p:ext uri="{D42A27DB-BD31-4B8C-83A1-F6EECF244321}">
                <p14:modId xmlns:p14="http://schemas.microsoft.com/office/powerpoint/2010/main" val="1246262833"/>
              </p:ext>
            </p:extLst>
          </p:nvPr>
        </p:nvGraphicFramePr>
        <p:xfrm>
          <a:off x="1131762" y="5020200"/>
          <a:ext cx="1902455" cy="2023872"/>
        </p:xfrm>
        <a:graphic>
          <a:graphicData uri="http://schemas.openxmlformats.org/drawingml/2006/table">
            <a:tbl>
              <a:tblPr firstRow="1" bandRow="1">
                <a:tableStyleId>{5C22544A-7EE6-4342-B048-85BDC9FD1C3A}</a:tableStyleId>
              </a:tblPr>
              <a:tblGrid>
                <a:gridCol w="380491">
                  <a:extLst>
                    <a:ext uri="{9D8B030D-6E8A-4147-A177-3AD203B41FA5}">
                      <a16:colId xmlns:a16="http://schemas.microsoft.com/office/drawing/2014/main" val="20000"/>
                    </a:ext>
                  </a:extLst>
                </a:gridCol>
                <a:gridCol w="380491">
                  <a:extLst>
                    <a:ext uri="{9D8B030D-6E8A-4147-A177-3AD203B41FA5}">
                      <a16:colId xmlns:a16="http://schemas.microsoft.com/office/drawing/2014/main" val="20001"/>
                    </a:ext>
                  </a:extLst>
                </a:gridCol>
                <a:gridCol w="380491">
                  <a:extLst>
                    <a:ext uri="{9D8B030D-6E8A-4147-A177-3AD203B41FA5}">
                      <a16:colId xmlns:a16="http://schemas.microsoft.com/office/drawing/2014/main" val="20002"/>
                    </a:ext>
                  </a:extLst>
                </a:gridCol>
                <a:gridCol w="380491">
                  <a:extLst>
                    <a:ext uri="{9D8B030D-6E8A-4147-A177-3AD203B41FA5}">
                      <a16:colId xmlns:a16="http://schemas.microsoft.com/office/drawing/2014/main" val="20003"/>
                    </a:ext>
                  </a:extLst>
                </a:gridCol>
                <a:gridCol w="380491">
                  <a:extLst>
                    <a:ext uri="{9D8B030D-6E8A-4147-A177-3AD203B41FA5}">
                      <a16:colId xmlns:a16="http://schemas.microsoft.com/office/drawing/2014/main" val="20004"/>
                    </a:ext>
                  </a:extLst>
                </a:gridCol>
              </a:tblGrid>
              <a:tr h="504749">
                <a:tc gridSpan="5">
                  <a:txBody>
                    <a:bodyPr/>
                    <a:lstStyle/>
                    <a:p>
                      <a:pPr algn="ctr"/>
                      <a:r>
                        <a:rPr lang="en-US" sz="2600" dirty="0"/>
                        <a:t>Dataframe</a:t>
                      </a:r>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1"/>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2"/>
                  </a:ext>
                </a:extLst>
              </a:tr>
              <a:tr h="504749">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tc>
                  <a:txBody>
                    <a:bodyPr/>
                    <a:lstStyle/>
                    <a:p>
                      <a:endParaRPr lang="en-US" sz="2600" dirty="0"/>
                    </a:p>
                  </a:txBody>
                  <a:tcPr marL="109757" marR="109757" marT="54864" marB="54864"/>
                </a:tc>
                <a:extLst>
                  <a:ext uri="{0D108BD9-81ED-4DB2-BD59-A6C34878D82A}">
                    <a16:rowId xmlns:a16="http://schemas.microsoft.com/office/drawing/2014/main" val="10003"/>
                  </a:ext>
                </a:extLst>
              </a:tr>
            </a:tbl>
          </a:graphicData>
        </a:graphic>
      </p:graphicFrame>
      <p:sp>
        <p:nvSpPr>
          <p:cNvPr id="6" name="Rounded Rectangle 5"/>
          <p:cNvSpPr/>
          <p:nvPr/>
        </p:nvSpPr>
        <p:spPr>
          <a:xfrm>
            <a:off x="795387" y="4052785"/>
            <a:ext cx="2576155" cy="648643"/>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b="1" dirty="0">
                <a:solidFill>
                  <a:srgbClr val="FFFFFF"/>
                </a:solidFill>
              </a:rPr>
              <a:t>Spark SQL Query</a:t>
            </a:r>
          </a:p>
        </p:txBody>
      </p:sp>
      <p:sp>
        <p:nvSpPr>
          <p:cNvPr id="7" name="Diamond 6"/>
          <p:cNvSpPr/>
          <p:nvPr/>
        </p:nvSpPr>
        <p:spPr>
          <a:xfrm>
            <a:off x="10752335" y="3937849"/>
            <a:ext cx="2515370" cy="1872691"/>
          </a:xfrm>
          <a:prstGeom prst="diamond">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b="1" dirty="0">
                <a:solidFill>
                  <a:srgbClr val="FFFFFF"/>
                </a:solidFill>
              </a:rPr>
              <a:t>Cost Modeling and Plan Selection</a:t>
            </a:r>
          </a:p>
        </p:txBody>
      </p:sp>
      <p:sp>
        <p:nvSpPr>
          <p:cNvPr id="8" name="Rectangle 7"/>
          <p:cNvSpPr/>
          <p:nvPr/>
        </p:nvSpPr>
        <p:spPr>
          <a:xfrm>
            <a:off x="4043892" y="4347500"/>
            <a:ext cx="1668300" cy="10667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Analysis</a:t>
            </a:r>
          </a:p>
        </p:txBody>
      </p:sp>
      <p:sp>
        <p:nvSpPr>
          <p:cNvPr id="9" name="Rectangle 8"/>
          <p:cNvSpPr/>
          <p:nvPr/>
        </p:nvSpPr>
        <p:spPr>
          <a:xfrm>
            <a:off x="6112857" y="4347500"/>
            <a:ext cx="1868329" cy="10667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Logical Optimization</a:t>
            </a:r>
          </a:p>
        </p:txBody>
      </p:sp>
      <p:sp>
        <p:nvSpPr>
          <p:cNvPr id="10" name="Rectangle 9"/>
          <p:cNvSpPr/>
          <p:nvPr/>
        </p:nvSpPr>
        <p:spPr>
          <a:xfrm>
            <a:off x="8381854" y="4347500"/>
            <a:ext cx="1868329" cy="106676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Physical Plan Creation</a:t>
            </a:r>
          </a:p>
        </p:txBody>
      </p:sp>
      <p:sp>
        <p:nvSpPr>
          <p:cNvPr id="11" name="Flowchart: Document 10"/>
          <p:cNvSpPr/>
          <p:nvPr/>
        </p:nvSpPr>
        <p:spPr>
          <a:xfrm>
            <a:off x="11058797" y="6467656"/>
            <a:ext cx="1902447" cy="1230133"/>
          </a:xfrm>
          <a:prstGeom prst="flowChartDocumen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Code Generation</a:t>
            </a:r>
          </a:p>
        </p:txBody>
      </p:sp>
      <p:grpSp>
        <p:nvGrpSpPr>
          <p:cNvPr id="12" name="Group 11"/>
          <p:cNvGrpSpPr/>
          <p:nvPr/>
        </p:nvGrpSpPr>
        <p:grpSpPr>
          <a:xfrm>
            <a:off x="5013457" y="6757348"/>
            <a:ext cx="5107895" cy="650747"/>
            <a:chOff x="5986264" y="1204453"/>
            <a:chExt cx="4255471" cy="542289"/>
          </a:xfrm>
        </p:grpSpPr>
        <p:sp>
          <p:nvSpPr>
            <p:cNvPr id="13" name="Flowchart: Multidocument 12"/>
            <p:cNvSpPr/>
            <p:nvPr/>
          </p:nvSpPr>
          <p:spPr>
            <a:xfrm>
              <a:off x="7548805" y="1204453"/>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1.1x</a:t>
              </a:r>
              <a:endParaRPr lang="en-US" b="1" dirty="0">
                <a:solidFill>
                  <a:srgbClr val="FFFFFF"/>
                </a:solidFill>
              </a:endParaRPr>
            </a:p>
          </p:txBody>
        </p:sp>
        <p:sp>
          <p:nvSpPr>
            <p:cNvPr id="14" name="Flowchart: Multidocument 13"/>
            <p:cNvSpPr/>
            <p:nvPr/>
          </p:nvSpPr>
          <p:spPr>
            <a:xfrm>
              <a:off x="5986264" y="1228805"/>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1.3x</a:t>
              </a:r>
              <a:endParaRPr lang="en-US" b="1" dirty="0">
                <a:solidFill>
                  <a:srgbClr val="FFFFFF"/>
                </a:solidFill>
              </a:endParaRPr>
            </a:p>
          </p:txBody>
        </p:sp>
        <p:sp>
          <p:nvSpPr>
            <p:cNvPr id="15" name="Flowchart: Multidocument 14"/>
            <p:cNvSpPr/>
            <p:nvPr/>
          </p:nvSpPr>
          <p:spPr>
            <a:xfrm>
              <a:off x="9094351" y="1219870"/>
              <a:ext cx="1147384" cy="517937"/>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 1.2x</a:t>
              </a:r>
              <a:endParaRPr lang="en-US" b="1" dirty="0">
                <a:solidFill>
                  <a:srgbClr val="FFFFFF"/>
                </a:solidFill>
              </a:endParaRPr>
            </a:p>
          </p:txBody>
        </p:sp>
      </p:grpSp>
      <p:cxnSp>
        <p:nvCxnSpPr>
          <p:cNvPr id="16" name="Straight Arrow Connector 15"/>
          <p:cNvCxnSpPr>
            <a:stCxn id="6" idx="3"/>
            <a:endCxn id="8" idx="1"/>
          </p:cNvCxnSpPr>
          <p:nvPr/>
        </p:nvCxnSpPr>
        <p:spPr>
          <a:xfrm>
            <a:off x="3371541" y="4377106"/>
            <a:ext cx="672350" cy="503777"/>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3"/>
            <a:endCxn id="8" idx="1"/>
          </p:cNvCxnSpPr>
          <p:nvPr/>
        </p:nvCxnSpPr>
        <p:spPr>
          <a:xfrm flipV="1">
            <a:off x="3034217" y="4880883"/>
            <a:ext cx="1009675" cy="1151253"/>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3"/>
            <a:endCxn id="9" idx="1"/>
          </p:cNvCxnSpPr>
          <p:nvPr/>
        </p:nvCxnSpPr>
        <p:spPr>
          <a:xfrm>
            <a:off x="5712192" y="4880883"/>
            <a:ext cx="400666"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9" idx="3"/>
            <a:endCxn id="10" idx="1"/>
          </p:cNvCxnSpPr>
          <p:nvPr/>
        </p:nvCxnSpPr>
        <p:spPr>
          <a:xfrm>
            <a:off x="7981186" y="4880883"/>
            <a:ext cx="400668"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0" idx="3"/>
            <a:endCxn id="7" idx="1"/>
          </p:cNvCxnSpPr>
          <p:nvPr/>
        </p:nvCxnSpPr>
        <p:spPr>
          <a:xfrm flipV="1">
            <a:off x="10250182" y="4874194"/>
            <a:ext cx="502153" cy="6689"/>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7" idx="2"/>
            <a:endCxn id="11" idx="0"/>
          </p:cNvCxnSpPr>
          <p:nvPr/>
        </p:nvCxnSpPr>
        <p:spPr>
          <a:xfrm>
            <a:off x="12010020" y="5810540"/>
            <a:ext cx="0" cy="657115"/>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p:cNvCxnSpPr>
          <p:nvPr/>
        </p:nvCxnSpPr>
        <p:spPr>
          <a:xfrm flipH="1" flipV="1">
            <a:off x="10311305" y="7068109"/>
            <a:ext cx="747492" cy="14614"/>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91272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212119"/>
            <a:ext cx="10199472" cy="807913"/>
          </a:xfrm>
        </p:spPr>
        <p:txBody>
          <a:bodyPr/>
          <a:lstStyle/>
          <a:p>
            <a:r>
              <a:rPr lang="en-US" dirty="0" err="1"/>
              <a:t>DataFrames</a:t>
            </a:r>
            <a:r>
              <a:rPr lang="en-US" dirty="0"/>
              <a:t>, Tables &amp; Contexts</a:t>
            </a:r>
          </a:p>
        </p:txBody>
      </p:sp>
    </p:spTree>
    <p:extLst>
      <p:ext uri="{BB962C8B-B14F-4D97-AF65-F5344CB8AC3E}">
        <p14:creationId xmlns:p14="http://schemas.microsoft.com/office/powerpoint/2010/main" val="356363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DataFrames and Tables - </a:t>
            </a:r>
            <a:r>
              <a:rPr lang="en-US" dirty="0" err="1"/>
              <a:t>IoT</a:t>
            </a:r>
            <a:r>
              <a:rPr lang="en-US" dirty="0"/>
              <a:t> Demo Create</a:t>
            </a:r>
          </a:p>
        </p:txBody>
      </p:sp>
      <p:sp>
        <p:nvSpPr>
          <p:cNvPr id="3" name="Text Placeholder 2"/>
          <p:cNvSpPr>
            <a:spLocks noGrp="1"/>
          </p:cNvSpPr>
          <p:nvPr>
            <p:ph type="body" idx="1"/>
          </p:nvPr>
        </p:nvSpPr>
        <p:spPr>
          <a:xfrm>
            <a:off x="841248" y="2298360"/>
            <a:ext cx="13166725" cy="5709145"/>
          </a:xfrm>
        </p:spPr>
        <p:txBody>
          <a:bodyPr>
            <a:normAutofit fontScale="92500" lnSpcReduction="20000"/>
          </a:bodyPr>
          <a:lstStyle/>
          <a:p>
            <a:r>
              <a:rPr lang="en-US" dirty="0" err="1"/>
              <a:t>IoT</a:t>
            </a:r>
            <a:r>
              <a:rPr lang="en-US" dirty="0"/>
              <a:t> demo starts with a text file…</a:t>
            </a:r>
          </a:p>
          <a:p>
            <a:r>
              <a:rPr lang="en-US" dirty="0"/>
              <a:t>…creates a schema…</a:t>
            </a:r>
          </a:p>
          <a:p>
            <a:endParaRPr lang="en-US" dirty="0"/>
          </a:p>
          <a:p>
            <a:endParaRPr lang="en-US" dirty="0"/>
          </a:p>
          <a:p>
            <a:r>
              <a:rPr lang="en-US" dirty="0"/>
              <a:t>…assembles a formatted RDD using the</a:t>
            </a:r>
            <a:br>
              <a:rPr lang="en-US" dirty="0"/>
            </a:br>
            <a:r>
              <a:rPr lang="en-US" dirty="0"/>
              <a:t>text file and schema…</a:t>
            </a:r>
          </a:p>
          <a:p>
            <a:endParaRPr lang="en-US" dirty="0"/>
          </a:p>
          <a:p>
            <a:endParaRPr lang="en-US" dirty="0"/>
          </a:p>
          <a:p>
            <a:endParaRPr lang="en-US" dirty="0"/>
          </a:p>
          <a:p>
            <a:endParaRPr lang="en-US" dirty="0"/>
          </a:p>
          <a:p>
            <a:r>
              <a:rPr lang="en-US" dirty="0"/>
              <a:t>…converts the RDD to a </a:t>
            </a:r>
            <a:r>
              <a:rPr lang="en-US" dirty="0" err="1"/>
              <a:t>DataFrame</a:t>
            </a:r>
            <a:r>
              <a:rPr lang="en-US" dirty="0"/>
              <a:t>, and</a:t>
            </a:r>
            <a:br>
              <a:rPr lang="en-US" dirty="0"/>
            </a:br>
            <a:r>
              <a:rPr lang="en-US" dirty="0"/>
              <a:t>registers it as a temporary table.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914" y="2088801"/>
            <a:ext cx="5966175" cy="5881117"/>
          </a:xfrm>
          <a:prstGeom prst="rect">
            <a:avLst/>
          </a:prstGeom>
        </p:spPr>
      </p:pic>
    </p:spTree>
    <p:extLst>
      <p:ext uri="{BB962C8B-B14F-4D97-AF65-F5344CB8AC3E}">
        <p14:creationId xmlns:p14="http://schemas.microsoft.com/office/powerpoint/2010/main" val="66925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DataFrames and Tables - </a:t>
            </a:r>
            <a:r>
              <a:rPr lang="en-US" dirty="0" err="1"/>
              <a:t>IoT</a:t>
            </a:r>
            <a:r>
              <a:rPr lang="en-US" dirty="0"/>
              <a:t> Demo Use</a:t>
            </a:r>
          </a:p>
        </p:txBody>
      </p:sp>
      <p:sp>
        <p:nvSpPr>
          <p:cNvPr id="3" name="Text Placeholder 2"/>
          <p:cNvSpPr>
            <a:spLocks noGrp="1"/>
          </p:cNvSpPr>
          <p:nvPr>
            <p:ph type="body" idx="1"/>
          </p:nvPr>
        </p:nvSpPr>
        <p:spPr>
          <a:xfrm>
            <a:off x="841248" y="1746504"/>
            <a:ext cx="13166725" cy="4105739"/>
          </a:xfrm>
        </p:spPr>
        <p:txBody>
          <a:bodyPr/>
          <a:lstStyle/>
          <a:p>
            <a:r>
              <a:rPr lang="en-US" dirty="0"/>
              <a:t>In a new paragraph, this table</a:t>
            </a:r>
            <a:br>
              <a:rPr lang="en-US" dirty="0"/>
            </a:br>
            <a:r>
              <a:rPr lang="en-US" dirty="0"/>
              <a:t>is now available to be manipulated</a:t>
            </a:r>
            <a:br>
              <a:rPr lang="en-US" dirty="0"/>
            </a:br>
            <a:r>
              <a:rPr lang="en-US" dirty="0"/>
              <a:t>using SQL commands</a:t>
            </a:r>
          </a:p>
          <a:p>
            <a:endParaRPr lang="en-US" dirty="0"/>
          </a:p>
          <a:p>
            <a:endParaRPr lang="en-US" dirty="0"/>
          </a:p>
          <a:p>
            <a:r>
              <a:rPr lang="en-US" dirty="0"/>
              <a:t>It can also be permanently stored</a:t>
            </a:r>
            <a:br>
              <a:rPr lang="en-US" dirty="0"/>
            </a:br>
            <a:r>
              <a:rPr lang="en-US" dirty="0"/>
              <a:t>in Hive for future use across multiple</a:t>
            </a:r>
            <a:br>
              <a:rPr lang="en-US" dirty="0"/>
            </a:br>
            <a:r>
              <a:rPr lang="en-US" dirty="0"/>
              <a:t>context instances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0022" y="1746504"/>
            <a:ext cx="6817561" cy="3696080"/>
          </a:xfrm>
          <a:prstGeom prst="rect">
            <a:avLst/>
          </a:prstGeom>
          <a:ln>
            <a:solidFill>
              <a:schemeClr val="tx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7148" y="5852243"/>
            <a:ext cx="7649933" cy="1194036"/>
          </a:xfrm>
          <a:prstGeom prst="rect">
            <a:avLst/>
          </a:prstGeom>
          <a:ln>
            <a:solidFill>
              <a:schemeClr val="tx1"/>
            </a:solidFill>
          </a:ln>
        </p:spPr>
      </p:pic>
    </p:spTree>
    <p:extLst>
      <p:ext uri="{BB962C8B-B14F-4D97-AF65-F5344CB8AC3E}">
        <p14:creationId xmlns:p14="http://schemas.microsoft.com/office/powerpoint/2010/main" val="172918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504" y="1676209"/>
            <a:ext cx="7111908" cy="5110354"/>
          </a:xfrm>
          <a:prstGeom prst="rect">
            <a:avLst/>
          </a:prstGeom>
          <a:ln>
            <a:solidFill>
              <a:schemeClr val="tx1"/>
            </a:solidFill>
          </a:ln>
        </p:spPr>
      </p:pic>
      <p:sp>
        <p:nvSpPr>
          <p:cNvPr id="2" name="Title 1"/>
          <p:cNvSpPr>
            <a:spLocks noGrp="1"/>
          </p:cNvSpPr>
          <p:nvPr>
            <p:ph type="title"/>
          </p:nvPr>
        </p:nvSpPr>
        <p:spPr/>
        <p:txBody>
          <a:bodyPr/>
          <a:lstStyle/>
          <a:p>
            <a:r>
              <a:rPr lang="en-US" dirty="0"/>
              <a:t>DataFrames and Tables - Row Objects (Python)</a:t>
            </a:r>
          </a:p>
        </p:txBody>
      </p:sp>
      <p:sp>
        <p:nvSpPr>
          <p:cNvPr id="3" name="Text Placeholder 2"/>
          <p:cNvSpPr>
            <a:spLocks noGrp="1"/>
          </p:cNvSpPr>
          <p:nvPr>
            <p:ph type="body" idx="1"/>
          </p:nvPr>
        </p:nvSpPr>
        <p:spPr>
          <a:xfrm>
            <a:off x="544680" y="2018358"/>
            <a:ext cx="13166725" cy="6198620"/>
          </a:xfrm>
        </p:spPr>
        <p:txBody>
          <a:bodyPr>
            <a:normAutofit fontScale="92500" lnSpcReduction="10000"/>
          </a:bodyPr>
          <a:lstStyle/>
          <a:p>
            <a:r>
              <a:rPr lang="en-US" dirty="0"/>
              <a:t>Row objects can be created</a:t>
            </a:r>
            <a:br>
              <a:rPr lang="en-US" dirty="0"/>
            </a:br>
            <a:r>
              <a:rPr lang="en-US" dirty="0"/>
              <a:t>programmatically, converted to</a:t>
            </a:r>
            <a:br>
              <a:rPr lang="en-US" dirty="0"/>
            </a:br>
            <a:r>
              <a:rPr lang="en-US" dirty="0"/>
              <a:t>DataFrames, and registered as </a:t>
            </a:r>
            <a:br>
              <a:rPr lang="en-US" dirty="0"/>
            </a:br>
            <a:r>
              <a:rPr lang="en-US" dirty="0"/>
              <a:t>temporary tables, and stored in</a:t>
            </a:r>
            <a:br>
              <a:rPr lang="en-US" dirty="0"/>
            </a:br>
            <a:r>
              <a:rPr lang="en-US" dirty="0"/>
              <a:t>Hive as well</a:t>
            </a:r>
            <a:br>
              <a:rPr lang="en-US" dirty="0"/>
            </a:br>
            <a:endParaRPr lang="en-US" dirty="0"/>
          </a:p>
          <a:p>
            <a:r>
              <a:rPr lang="en-US" dirty="0"/>
              <a:t>…but %</a:t>
            </a:r>
            <a:r>
              <a:rPr lang="en-US" dirty="0" err="1"/>
              <a:t>sql</a:t>
            </a:r>
            <a:r>
              <a:rPr lang="en-US" dirty="0"/>
              <a:t> sees it differently!</a:t>
            </a:r>
          </a:p>
          <a:p>
            <a:endParaRPr lang="en-US" dirty="0"/>
          </a:p>
          <a:p>
            <a:r>
              <a:rPr lang="en-US" dirty="0"/>
              <a:t>Note that the "SHOW TABLES"</a:t>
            </a:r>
            <a:br>
              <a:rPr lang="en-US" dirty="0"/>
            </a:br>
            <a:r>
              <a:rPr lang="en-US" dirty="0" err="1"/>
              <a:t>api</a:t>
            </a:r>
            <a:r>
              <a:rPr lang="en-US" dirty="0"/>
              <a:t> call shows test4, </a:t>
            </a:r>
            <a:r>
              <a:rPr lang="en-US" dirty="0" err="1"/>
              <a:t>permab</a:t>
            </a:r>
            <a:r>
              <a:rPr lang="en-US" dirty="0"/>
              <a:t>, </a:t>
            </a:r>
            <a:br>
              <a:rPr lang="en-US" dirty="0"/>
            </a:br>
            <a:r>
              <a:rPr lang="en-US" dirty="0"/>
              <a:t>and </a:t>
            </a:r>
            <a:r>
              <a:rPr lang="en-US" dirty="0" err="1"/>
              <a:t>permenriched</a:t>
            </a:r>
            <a:r>
              <a:rPr lang="en-US" dirty="0"/>
              <a:t>, but *</a:t>
            </a:r>
            <a:r>
              <a:rPr lang="en-US" b="1" dirty="0"/>
              <a:t>not*</a:t>
            </a:r>
            <a:r>
              <a:rPr lang="en-US" dirty="0"/>
              <a:t> </a:t>
            </a:r>
            <a:br>
              <a:rPr lang="en-US" dirty="0"/>
            </a:br>
            <a:r>
              <a:rPr lang="en-US" dirty="0" err="1"/>
              <a:t>enrichedevents</a:t>
            </a:r>
            <a:r>
              <a:rPr lang="en-US" dirty="0"/>
              <a:t> table</a:t>
            </a:r>
          </a:p>
          <a:p>
            <a:pPr lvl="1"/>
            <a:endParaRPr lang="en-US" dirty="0"/>
          </a:p>
          <a:p>
            <a:r>
              <a:rPr lang="en-US" dirty="0"/>
              <a:t>Key: Storing tables in Hive enables visibility across context instances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453" y="2813820"/>
            <a:ext cx="7785959" cy="2315393"/>
          </a:xfrm>
          <a:prstGeom prst="rect">
            <a:avLst/>
          </a:prstGeom>
          <a:ln>
            <a:solidFill>
              <a:schemeClr val="tx1"/>
            </a:solidFill>
          </a:ln>
        </p:spPr>
      </p:pic>
    </p:spTree>
    <p:extLst>
      <p:ext uri="{BB962C8B-B14F-4D97-AF65-F5344CB8AC3E}">
        <p14:creationId xmlns:p14="http://schemas.microsoft.com/office/powerpoint/2010/main" val="171931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HDFS Overview</a:t>
            </a:r>
          </a:p>
        </p:txBody>
      </p:sp>
    </p:spTree>
    <p:extLst>
      <p:ext uri="{BB962C8B-B14F-4D97-AF65-F5344CB8AC3E}">
        <p14:creationId xmlns:p14="http://schemas.microsoft.com/office/powerpoint/2010/main" val="38026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DataFrames and Tables - Row Objects (Scala)</a:t>
            </a:r>
          </a:p>
        </p:txBody>
      </p:sp>
      <p:sp>
        <p:nvSpPr>
          <p:cNvPr id="3" name="Text Placeholder 2"/>
          <p:cNvSpPr>
            <a:spLocks noGrp="1"/>
          </p:cNvSpPr>
          <p:nvPr>
            <p:ph type="body" idx="1"/>
          </p:nvPr>
        </p:nvSpPr>
        <p:spPr>
          <a:xfrm>
            <a:off x="841248" y="2067786"/>
            <a:ext cx="13166725" cy="5583067"/>
          </a:xfrm>
        </p:spPr>
        <p:txBody>
          <a:bodyPr>
            <a:normAutofit fontScale="92500" lnSpcReduction="10000"/>
          </a:bodyPr>
          <a:lstStyle/>
          <a:p>
            <a:r>
              <a:rPr lang="en-US" dirty="0"/>
              <a:t>Code looks different in Scala</a:t>
            </a:r>
            <a:br>
              <a:rPr lang="en-US" dirty="0"/>
            </a:br>
            <a:r>
              <a:rPr lang="en-US" dirty="0"/>
              <a:t>but the same basic flow </a:t>
            </a:r>
            <a:br>
              <a:rPr lang="en-US" dirty="0"/>
            </a:br>
            <a:r>
              <a:rPr lang="en-US" dirty="0"/>
              <a:t>applies - create formatted</a:t>
            </a:r>
            <a:br>
              <a:rPr lang="en-US" dirty="0"/>
            </a:br>
            <a:r>
              <a:rPr lang="en-US" dirty="0"/>
              <a:t>RDD, convert to </a:t>
            </a:r>
            <a:r>
              <a:rPr lang="en-US" dirty="0" err="1"/>
              <a:t>DataFrame</a:t>
            </a:r>
            <a:r>
              <a:rPr lang="en-US" dirty="0"/>
              <a:t>,</a:t>
            </a:r>
            <a:br>
              <a:rPr lang="en-US" dirty="0"/>
            </a:br>
            <a:r>
              <a:rPr lang="en-US" dirty="0"/>
              <a:t>register as a temporary table,</a:t>
            </a:r>
            <a:br>
              <a:rPr lang="en-US" dirty="0"/>
            </a:br>
            <a:r>
              <a:rPr lang="en-US" dirty="0"/>
              <a:t>and save to Hive</a:t>
            </a:r>
            <a:br>
              <a:rPr lang="en-US" dirty="0"/>
            </a:br>
            <a:br>
              <a:rPr lang="en-US" dirty="0"/>
            </a:br>
            <a:br>
              <a:rPr lang="en-US" dirty="0"/>
            </a:br>
            <a:endParaRPr lang="en-US" dirty="0"/>
          </a:p>
          <a:p>
            <a:r>
              <a:rPr lang="en-US" dirty="0"/>
              <a:t>Note again: only temporary</a:t>
            </a:r>
            <a:br>
              <a:rPr lang="en-US" dirty="0"/>
            </a:br>
            <a:r>
              <a:rPr lang="en-US" dirty="0"/>
              <a:t>table visible for SQL operations</a:t>
            </a:r>
            <a:br>
              <a:rPr lang="en-US" dirty="0"/>
            </a:br>
            <a:r>
              <a:rPr lang="en-US" dirty="0"/>
              <a:t>is one created by this context, </a:t>
            </a:r>
            <a:br>
              <a:rPr lang="en-US" dirty="0"/>
            </a:br>
            <a:r>
              <a:rPr lang="en-US" dirty="0"/>
              <a:t>but all Hive tables are visible</a:t>
            </a:r>
            <a:br>
              <a:rPr lang="en-US" dirty="0"/>
            </a:b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913" y="1687474"/>
            <a:ext cx="8286272" cy="5312570"/>
          </a:xfrm>
          <a:prstGeom prst="rect">
            <a:avLst/>
          </a:prstGeom>
          <a:ln>
            <a:solidFill>
              <a:schemeClr val="tx1"/>
            </a:solidFill>
          </a:ln>
        </p:spPr>
      </p:pic>
    </p:spTree>
    <p:extLst>
      <p:ext uri="{BB962C8B-B14F-4D97-AF65-F5344CB8AC3E}">
        <p14:creationId xmlns:p14="http://schemas.microsoft.com/office/powerpoint/2010/main" val="39404295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DataFrames and Tables - Summary</a:t>
            </a:r>
          </a:p>
        </p:txBody>
      </p:sp>
      <p:sp>
        <p:nvSpPr>
          <p:cNvPr id="3" name="Text Placeholder 2"/>
          <p:cNvSpPr>
            <a:spLocks noGrp="1"/>
          </p:cNvSpPr>
          <p:nvPr>
            <p:ph type="body" idx="1"/>
          </p:nvPr>
        </p:nvSpPr>
        <p:spPr>
          <a:xfrm>
            <a:off x="841248" y="1746504"/>
            <a:ext cx="13166725" cy="1163395"/>
          </a:xfrm>
        </p:spPr>
        <p:txBody>
          <a:bodyPr>
            <a:normAutofit fontScale="92500" lnSpcReduction="20000"/>
          </a:bodyPr>
          <a:lstStyle/>
          <a:p>
            <a:r>
              <a:rPr lang="en-US" dirty="0"/>
              <a:t>Registering a temporary table makes that table available for either DataFrames API or SQL interactions while operating in that specific context, but storing tables in Hive (and using </a:t>
            </a:r>
            <a:r>
              <a:rPr lang="en-US" dirty="0" err="1">
                <a:latin typeface="Courier New" panose="02070309020205020404" pitchFamily="49" charset="0"/>
                <a:cs typeface="Courier New" panose="02070309020205020404" pitchFamily="49" charset="0"/>
              </a:rPr>
              <a:t>HiveContext</a:t>
            </a:r>
            <a:r>
              <a:rPr lang="en-US" dirty="0"/>
              <a:t>) makes them available across contexts</a:t>
            </a:r>
          </a:p>
        </p:txBody>
      </p:sp>
      <p:sp>
        <p:nvSpPr>
          <p:cNvPr id="5" name="Can 4"/>
          <p:cNvSpPr/>
          <p:nvPr/>
        </p:nvSpPr>
        <p:spPr>
          <a:xfrm>
            <a:off x="5616799" y="6487296"/>
            <a:ext cx="2975670" cy="1293630"/>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ctr"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solidFill>
                  <a:srgbClr val="FFFFFF"/>
                </a:solidFill>
              </a:rPr>
              <a:t>HDFS </a:t>
            </a:r>
            <a:br>
              <a:rPr lang="en-US" sz="2000" b="1" dirty="0">
                <a:solidFill>
                  <a:srgbClr val="FFFFFF"/>
                </a:solidFill>
              </a:rPr>
            </a:br>
            <a:r>
              <a:rPr lang="en-US" sz="2000" b="1" dirty="0">
                <a:solidFill>
                  <a:srgbClr val="FFFFFF"/>
                </a:solidFill>
              </a:rPr>
              <a:t>(unstructured data)</a:t>
            </a:r>
            <a:endParaRPr lang="en-US" b="1" dirty="0">
              <a:solidFill>
                <a:srgbClr val="FFFFFF"/>
              </a:solidFill>
            </a:endParaRPr>
          </a:p>
        </p:txBody>
      </p:sp>
      <p:sp>
        <p:nvSpPr>
          <p:cNvPr id="6" name="Flowchart: Magnetic Disk 5"/>
          <p:cNvSpPr/>
          <p:nvPr/>
        </p:nvSpPr>
        <p:spPr>
          <a:xfrm>
            <a:off x="5616799" y="5973963"/>
            <a:ext cx="2975670" cy="685800"/>
          </a:xfrm>
          <a:prstGeom prst="flowChartMagneticDisk">
            <a:avLst/>
          </a:prstGeom>
          <a:solidFill>
            <a:schemeClr val="bg2"/>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a:solidFill>
                  <a:schemeClr val="tx1"/>
                </a:solidFill>
              </a:rPr>
              <a:t>Hive (metadata)</a:t>
            </a:r>
          </a:p>
        </p:txBody>
      </p:sp>
      <p:sp>
        <p:nvSpPr>
          <p:cNvPr id="7" name="Rounded Rectangle 6"/>
          <p:cNvSpPr/>
          <p:nvPr/>
        </p:nvSpPr>
        <p:spPr>
          <a:xfrm>
            <a:off x="1286955" y="3481883"/>
            <a:ext cx="1856295" cy="80436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2400" b="1" dirty="0">
                <a:solidFill>
                  <a:srgbClr val="FFFFFF"/>
                </a:solidFill>
              </a:rPr>
              <a:t>sqlContext1</a:t>
            </a:r>
          </a:p>
        </p:txBody>
      </p:sp>
      <p:sp>
        <p:nvSpPr>
          <p:cNvPr id="8" name="Rounded Rectangle 7"/>
          <p:cNvSpPr/>
          <p:nvPr/>
        </p:nvSpPr>
        <p:spPr>
          <a:xfrm>
            <a:off x="6219938" y="3471370"/>
            <a:ext cx="1856295" cy="80436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2400" b="1" dirty="0">
                <a:solidFill>
                  <a:srgbClr val="FFFFFF"/>
                </a:solidFill>
              </a:rPr>
              <a:t>sqlContext2</a:t>
            </a:r>
          </a:p>
        </p:txBody>
      </p:sp>
      <p:sp>
        <p:nvSpPr>
          <p:cNvPr id="9" name="Rounded Rectangle 8"/>
          <p:cNvSpPr/>
          <p:nvPr/>
        </p:nvSpPr>
        <p:spPr>
          <a:xfrm>
            <a:off x="11050492" y="3477120"/>
            <a:ext cx="1856295" cy="80436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2400" b="1" dirty="0">
                <a:solidFill>
                  <a:srgbClr val="FFFFFF"/>
                </a:solidFill>
              </a:rPr>
              <a:t>sqlContext3</a:t>
            </a:r>
          </a:p>
        </p:txBody>
      </p:sp>
      <p:graphicFrame>
        <p:nvGraphicFramePr>
          <p:cNvPr id="10" name="Table 9"/>
          <p:cNvGraphicFramePr>
            <a:graphicFrameLocks noGrp="1"/>
          </p:cNvGraphicFramePr>
          <p:nvPr>
            <p:extLst>
              <p:ext uri="{D42A27DB-BD31-4B8C-83A1-F6EECF244321}">
                <p14:modId xmlns:p14="http://schemas.microsoft.com/office/powerpoint/2010/main" val="401405576"/>
              </p:ext>
            </p:extLst>
          </p:nvPr>
        </p:nvGraphicFramePr>
        <p:xfrm>
          <a:off x="3245679" y="3637563"/>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a:t>tempTable1</a:t>
                      </a:r>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096003668"/>
              </p:ext>
            </p:extLst>
          </p:nvPr>
        </p:nvGraphicFramePr>
        <p:xfrm>
          <a:off x="8127447" y="3581334"/>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a:t>tempTable2</a:t>
                      </a:r>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910302760"/>
              </p:ext>
            </p:extLst>
          </p:nvPr>
        </p:nvGraphicFramePr>
        <p:xfrm>
          <a:off x="13009215" y="3637563"/>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a:t>tempTable3</a:t>
                      </a:r>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471740024"/>
              </p:ext>
            </p:extLst>
          </p:nvPr>
        </p:nvGraphicFramePr>
        <p:xfrm>
          <a:off x="6521354" y="5941902"/>
          <a:ext cx="1263595" cy="1688592"/>
        </p:xfrm>
        <a:graphic>
          <a:graphicData uri="http://schemas.openxmlformats.org/drawingml/2006/table">
            <a:tbl>
              <a:tblPr firstRow="1" bandRow="1">
                <a:tableStyleId>{5C22544A-7EE6-4342-B048-85BDC9FD1C3A}</a:tableStyleId>
              </a:tblPr>
              <a:tblGrid>
                <a:gridCol w="252719">
                  <a:extLst>
                    <a:ext uri="{9D8B030D-6E8A-4147-A177-3AD203B41FA5}">
                      <a16:colId xmlns:a16="http://schemas.microsoft.com/office/drawing/2014/main" val="20000"/>
                    </a:ext>
                  </a:extLst>
                </a:gridCol>
                <a:gridCol w="252719">
                  <a:extLst>
                    <a:ext uri="{9D8B030D-6E8A-4147-A177-3AD203B41FA5}">
                      <a16:colId xmlns:a16="http://schemas.microsoft.com/office/drawing/2014/main" val="20001"/>
                    </a:ext>
                  </a:extLst>
                </a:gridCol>
                <a:gridCol w="252719">
                  <a:extLst>
                    <a:ext uri="{9D8B030D-6E8A-4147-A177-3AD203B41FA5}">
                      <a16:colId xmlns:a16="http://schemas.microsoft.com/office/drawing/2014/main" val="20002"/>
                    </a:ext>
                  </a:extLst>
                </a:gridCol>
                <a:gridCol w="252719">
                  <a:extLst>
                    <a:ext uri="{9D8B030D-6E8A-4147-A177-3AD203B41FA5}">
                      <a16:colId xmlns:a16="http://schemas.microsoft.com/office/drawing/2014/main" val="20003"/>
                    </a:ext>
                  </a:extLst>
                </a:gridCol>
                <a:gridCol w="252719">
                  <a:extLst>
                    <a:ext uri="{9D8B030D-6E8A-4147-A177-3AD203B41FA5}">
                      <a16:colId xmlns:a16="http://schemas.microsoft.com/office/drawing/2014/main" val="20004"/>
                    </a:ext>
                  </a:extLst>
                </a:gridCol>
              </a:tblGrid>
              <a:tr h="290193">
                <a:tc gridSpan="5">
                  <a:txBody>
                    <a:bodyPr/>
                    <a:lstStyle/>
                    <a:p>
                      <a:pPr algn="ctr"/>
                      <a:r>
                        <a:rPr lang="en-US" sz="2000" dirty="0" err="1"/>
                        <a:t>HiveTable</a:t>
                      </a:r>
                      <a:endParaRPr lang="en-US" sz="2000" dirty="0"/>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290193">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extLst>
                  <a:ext uri="{0D108BD9-81ED-4DB2-BD59-A6C34878D82A}">
                    <a16:rowId xmlns:a16="http://schemas.microsoft.com/office/drawing/2014/main" val="10001"/>
                  </a:ext>
                </a:extLst>
              </a:tr>
              <a:tr h="290193">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extLst>
                  <a:ext uri="{0D108BD9-81ED-4DB2-BD59-A6C34878D82A}">
                    <a16:rowId xmlns:a16="http://schemas.microsoft.com/office/drawing/2014/main" val="10002"/>
                  </a:ext>
                </a:extLst>
              </a:tr>
              <a:tr h="290193">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tc>
                  <a:txBody>
                    <a:bodyPr/>
                    <a:lstStyle/>
                    <a:p>
                      <a:endParaRPr lang="en-US" sz="1400" dirty="0"/>
                    </a:p>
                  </a:txBody>
                  <a:tcPr marL="109757" marR="109757" marT="54864" marB="54864"/>
                </a:tc>
                <a:extLst>
                  <a:ext uri="{0D108BD9-81ED-4DB2-BD59-A6C34878D82A}">
                    <a16:rowId xmlns:a16="http://schemas.microsoft.com/office/drawing/2014/main" val="10003"/>
                  </a:ext>
                </a:extLst>
              </a:tr>
            </a:tbl>
          </a:graphicData>
        </a:graphic>
      </p:graphicFrame>
      <p:cxnSp>
        <p:nvCxnSpPr>
          <p:cNvPr id="15" name="Straight Arrow Connector 14"/>
          <p:cNvCxnSpPr>
            <a:stCxn id="13" idx="0"/>
            <a:endCxn id="16" idx="3"/>
          </p:cNvCxnSpPr>
          <p:nvPr/>
        </p:nvCxnSpPr>
        <p:spPr>
          <a:xfrm flipH="1" flipV="1">
            <a:off x="2827387" y="4911825"/>
            <a:ext cx="4325764" cy="1030077"/>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6" name="Table 15"/>
          <p:cNvGraphicFramePr>
            <a:graphicFrameLocks noGrp="1"/>
          </p:cNvGraphicFramePr>
          <p:nvPr>
            <p:extLst>
              <p:ext uri="{D42A27DB-BD31-4B8C-83A1-F6EECF244321}">
                <p14:modId xmlns:p14="http://schemas.microsoft.com/office/powerpoint/2010/main" val="2648562355"/>
              </p:ext>
            </p:extLst>
          </p:nvPr>
        </p:nvGraphicFramePr>
        <p:xfrm>
          <a:off x="1602817" y="4453413"/>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err="1"/>
                        <a:t>HiveTable</a:t>
                      </a:r>
                      <a:endParaRPr lang="en-US" sz="1400" dirty="0"/>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cxnSp>
        <p:nvCxnSpPr>
          <p:cNvPr id="19" name="Straight Arrow Connector 18"/>
          <p:cNvCxnSpPr>
            <a:stCxn id="13" idx="0"/>
            <a:endCxn id="20" idx="2"/>
          </p:cNvCxnSpPr>
          <p:nvPr/>
        </p:nvCxnSpPr>
        <p:spPr>
          <a:xfrm flipH="1" flipV="1">
            <a:off x="7148085" y="5352464"/>
            <a:ext cx="5066" cy="589438"/>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170540831"/>
              </p:ext>
            </p:extLst>
          </p:nvPr>
        </p:nvGraphicFramePr>
        <p:xfrm>
          <a:off x="6535800" y="4435640"/>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err="1"/>
                        <a:t>HiveTable</a:t>
                      </a:r>
                      <a:endParaRPr lang="en-US" sz="1400" dirty="0"/>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cxnSp>
        <p:nvCxnSpPr>
          <p:cNvPr id="24" name="Straight Arrow Connector 23"/>
          <p:cNvCxnSpPr>
            <a:stCxn id="13" idx="0"/>
            <a:endCxn id="25" idx="1"/>
          </p:cNvCxnSpPr>
          <p:nvPr/>
        </p:nvCxnSpPr>
        <p:spPr>
          <a:xfrm flipV="1">
            <a:off x="7153151" y="4911825"/>
            <a:ext cx="4213203" cy="1030077"/>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5" name="Table 24"/>
          <p:cNvGraphicFramePr>
            <a:graphicFrameLocks noGrp="1"/>
          </p:cNvGraphicFramePr>
          <p:nvPr>
            <p:extLst>
              <p:ext uri="{D42A27DB-BD31-4B8C-83A1-F6EECF244321}">
                <p14:modId xmlns:p14="http://schemas.microsoft.com/office/powerpoint/2010/main" val="1920883713"/>
              </p:ext>
            </p:extLst>
          </p:nvPr>
        </p:nvGraphicFramePr>
        <p:xfrm>
          <a:off x="11366354" y="4453413"/>
          <a:ext cx="1224570" cy="916824"/>
        </p:xfrm>
        <a:graphic>
          <a:graphicData uri="http://schemas.openxmlformats.org/drawingml/2006/table">
            <a:tbl>
              <a:tblPr firstRow="1" bandRow="1">
                <a:tableStyleId>{5C22544A-7EE6-4342-B048-85BDC9FD1C3A}</a:tableStyleId>
              </a:tblPr>
              <a:tblGrid>
                <a:gridCol w="244914">
                  <a:extLst>
                    <a:ext uri="{9D8B030D-6E8A-4147-A177-3AD203B41FA5}">
                      <a16:colId xmlns:a16="http://schemas.microsoft.com/office/drawing/2014/main" val="20000"/>
                    </a:ext>
                  </a:extLst>
                </a:gridCol>
                <a:gridCol w="244914">
                  <a:extLst>
                    <a:ext uri="{9D8B030D-6E8A-4147-A177-3AD203B41FA5}">
                      <a16:colId xmlns:a16="http://schemas.microsoft.com/office/drawing/2014/main" val="20001"/>
                    </a:ext>
                  </a:extLst>
                </a:gridCol>
                <a:gridCol w="244914">
                  <a:extLst>
                    <a:ext uri="{9D8B030D-6E8A-4147-A177-3AD203B41FA5}">
                      <a16:colId xmlns:a16="http://schemas.microsoft.com/office/drawing/2014/main" val="20002"/>
                    </a:ext>
                  </a:extLst>
                </a:gridCol>
                <a:gridCol w="244914">
                  <a:extLst>
                    <a:ext uri="{9D8B030D-6E8A-4147-A177-3AD203B41FA5}">
                      <a16:colId xmlns:a16="http://schemas.microsoft.com/office/drawing/2014/main" val="20003"/>
                    </a:ext>
                  </a:extLst>
                </a:gridCol>
                <a:gridCol w="244914">
                  <a:extLst>
                    <a:ext uri="{9D8B030D-6E8A-4147-A177-3AD203B41FA5}">
                      <a16:colId xmlns:a16="http://schemas.microsoft.com/office/drawing/2014/main" val="20004"/>
                    </a:ext>
                  </a:extLst>
                </a:gridCol>
              </a:tblGrid>
              <a:tr h="243939">
                <a:tc gridSpan="5">
                  <a:txBody>
                    <a:bodyPr/>
                    <a:lstStyle/>
                    <a:p>
                      <a:pPr algn="ctr"/>
                      <a:r>
                        <a:rPr lang="en-US" sz="1400" dirty="0" err="1"/>
                        <a:t>HiveTable</a:t>
                      </a:r>
                      <a:endParaRPr lang="en-US" sz="1400" dirty="0"/>
                    </a:p>
                  </a:txBody>
                  <a:tcPr marL="109757" marR="109757" marT="54864" marB="54864"/>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10000"/>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1"/>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2"/>
                  </a:ext>
                </a:extLst>
              </a:tr>
              <a:tr h="197912">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tc>
                  <a:txBody>
                    <a:bodyPr/>
                    <a:lstStyle/>
                    <a:p>
                      <a:endParaRPr lang="en-US" sz="400" dirty="0"/>
                    </a:p>
                  </a:txBody>
                  <a:tcPr marL="109757" marR="109757" marT="54864" marB="5486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073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7644384" cy="1592744"/>
          </a:xfrm>
        </p:spPr>
        <p:txBody>
          <a:bodyPr/>
          <a:lstStyle/>
          <a:p>
            <a:r>
              <a:rPr lang="en-US" dirty="0"/>
              <a:t>Creating and Saving</a:t>
            </a:r>
            <a:br>
              <a:rPr lang="en-US" dirty="0"/>
            </a:br>
            <a:r>
              <a:rPr lang="en-US" dirty="0" err="1"/>
              <a:t>DataFrames</a:t>
            </a:r>
            <a:r>
              <a:rPr lang="en-US" dirty="0"/>
              <a:t> and Tables</a:t>
            </a:r>
          </a:p>
        </p:txBody>
      </p:sp>
    </p:spTree>
    <p:extLst>
      <p:ext uri="{BB962C8B-B14F-4D97-AF65-F5344CB8AC3E}">
        <p14:creationId xmlns:p14="http://schemas.microsoft.com/office/powerpoint/2010/main" val="356363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 an RDD to a </a:t>
            </a:r>
            <a:r>
              <a:rPr lang="en-US" dirty="0" err="1"/>
              <a:t>DataFrame</a:t>
            </a:r>
            <a:endParaRPr lang="en-US" dirty="0"/>
          </a:p>
        </p:txBody>
      </p:sp>
      <p:sp>
        <p:nvSpPr>
          <p:cNvPr id="3" name="Text Placeholder 2"/>
          <p:cNvSpPr>
            <a:spLocks noGrp="1"/>
          </p:cNvSpPr>
          <p:nvPr>
            <p:ph type="body" idx="1"/>
          </p:nvPr>
        </p:nvSpPr>
        <p:spPr>
          <a:xfrm>
            <a:off x="841248" y="1746504"/>
            <a:ext cx="13166725" cy="5918543"/>
          </a:xfrm>
        </p:spPr>
        <p:txBody>
          <a:bodyPr>
            <a:normAutofit fontScale="85000" lnSpcReduction="20000"/>
          </a:bodyPr>
          <a:lstStyle/>
          <a:p>
            <a:r>
              <a:rPr lang="en-US" dirty="0"/>
              <a:t>An RDD with elements that adhere to a properly defined schema can be converted to a </a:t>
            </a:r>
            <a:r>
              <a:rPr lang="en-US" dirty="0" err="1"/>
              <a:t>DataFrame</a:t>
            </a:r>
            <a:r>
              <a:rPr lang="en-US" dirty="0"/>
              <a:t> using one of the following methods:</a:t>
            </a:r>
          </a:p>
          <a:p>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dataframeX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rddName.toDF</a:t>
            </a:r>
            <a:r>
              <a:rPr lang="en-US" dirty="0">
                <a:latin typeface="Courier New" panose="02070309020205020404" pitchFamily="49" charset="0"/>
                <a:cs typeface="Courier New" panose="02070309020205020404" pitchFamily="49" charset="0"/>
              </a:rPr>
              <a:t>()</a:t>
            </a:r>
          </a:p>
          <a:p>
            <a:pPr lvl="1"/>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createDataFrame</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dataframeX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sqlContext.createDataFrame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rddName</a:t>
            </a:r>
            <a:r>
              <a:rPr lang="en-US" dirty="0">
                <a:latin typeface="Courier New" panose="02070309020205020404" pitchFamily="49" charset="0"/>
                <a:cs typeface="Courier New" panose="02070309020205020404" pitchFamily="49" charset="0"/>
              </a:rPr>
              <a:t>")</a:t>
            </a:r>
          </a:p>
          <a:p>
            <a:pPr lvl="1"/>
            <a:endParaRPr lang="en-US" dirty="0"/>
          </a:p>
          <a:p>
            <a:r>
              <a:rPr lang="en-US" dirty="0"/>
              <a:t>In Python, if an RDD is properly formatted but lacks a schema, </a:t>
            </a:r>
            <a:r>
              <a:rPr lang="en-US" dirty="0" err="1">
                <a:latin typeface="Courier New" panose="02070309020205020404" pitchFamily="49" charset="0"/>
                <a:cs typeface="Courier New" panose="02070309020205020404" pitchFamily="49" charset="0"/>
              </a:rPr>
              <a:t>createDataFrame</a:t>
            </a:r>
            <a:r>
              <a:rPr lang="en-US" dirty="0">
                <a:latin typeface="Courier New" panose="02070309020205020404" pitchFamily="49" charset="0"/>
                <a:cs typeface="Courier New" panose="02070309020205020404" pitchFamily="49" charset="0"/>
              </a:rPr>
              <a:t>()</a:t>
            </a:r>
            <a:r>
              <a:rPr lang="en-US" dirty="0"/>
              <a:t> can be used to infer the schema on DataFrame creation</a:t>
            </a:r>
          </a:p>
          <a:p>
            <a:pPr lvl="1"/>
            <a:endParaRPr lang="en-US" dirty="0"/>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rddName</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sc.parallelize</a:t>
            </a:r>
            <a:r>
              <a:rPr lang="en-US" sz="2400" dirty="0">
                <a:latin typeface="Courier New" panose="02070309020205020404" pitchFamily="49" charset="0"/>
                <a:cs typeface="Courier New" panose="02070309020205020404" pitchFamily="49" charset="0"/>
              </a:rPr>
              <a:t>([(‘AA’, 150000), (‘BB’, 80000)])</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dataframeX</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sqlContext.createDataFrame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rddName</a:t>
            </a:r>
            <a:r>
              <a:rPr lang="en-US" sz="2400" dirty="0">
                <a:latin typeface="Courier New" panose="02070309020205020404" pitchFamily="49" charset="0"/>
                <a:cs typeface="Courier New" panose="02070309020205020404" pitchFamily="49" charset="0"/>
              </a:rPr>
              <a:t>, [‘code’, ‘value’])</a:t>
            </a:r>
          </a:p>
        </p:txBody>
      </p:sp>
    </p:spTree>
    <p:extLst>
      <p:ext uri="{BB962C8B-B14F-4D97-AF65-F5344CB8AC3E}">
        <p14:creationId xmlns:p14="http://schemas.microsoft.com/office/powerpoint/2010/main" val="15696969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DataFrames Programmatically - Python</a:t>
            </a:r>
          </a:p>
        </p:txBody>
      </p:sp>
      <p:sp>
        <p:nvSpPr>
          <p:cNvPr id="3" name="Text Placeholder 2"/>
          <p:cNvSpPr>
            <a:spLocks noGrp="1"/>
          </p:cNvSpPr>
          <p:nvPr>
            <p:ph type="body" idx="1"/>
          </p:nvPr>
        </p:nvSpPr>
        <p:spPr>
          <a:xfrm>
            <a:off x="841248" y="2018358"/>
            <a:ext cx="13448910" cy="3871829"/>
          </a:xfrm>
        </p:spPr>
        <p:txBody>
          <a:bodyPr>
            <a:normAutofit fontScale="92500" lnSpcReduction="10000"/>
          </a:bodyPr>
          <a:lstStyle/>
          <a:p>
            <a:r>
              <a:rPr lang="en-US" dirty="0"/>
              <a:t>Create an RDD of Row elements, define schema element by element, and convert to a </a:t>
            </a:r>
            <a:r>
              <a:rPr lang="en-US" dirty="0" err="1"/>
              <a:t>DataFrame</a:t>
            </a:r>
            <a:endParaRPr lang="en-US" dirty="0"/>
          </a:p>
          <a:p>
            <a:pPr lvl="1"/>
            <a:endParaRPr lang="en-US" dirty="0">
              <a:latin typeface="Courier New" panose="02070309020205020404" pitchFamily="49" charset="0"/>
              <a:cs typeface="Courier New" panose="02070309020205020404" pitchFamily="49" charset="0"/>
            </a:endParaRPr>
          </a:p>
          <a:p>
            <a:pPr marL="0" indent="0">
              <a:buNone/>
            </a:pPr>
            <a:r>
              <a:rPr lang="en-US" dirty="0"/>
              <a:t>	</a:t>
            </a:r>
            <a:r>
              <a:rPr lang="en-US" dirty="0">
                <a:latin typeface="Courier New" panose="02070309020205020404" pitchFamily="49" charset="0"/>
                <a:cs typeface="Courier New" panose="02070309020205020404" pitchFamily="49" charset="0"/>
              </a:rPr>
              <a:t>from </a:t>
            </a:r>
            <a:r>
              <a:rPr lang="en-US" dirty="0" err="1">
                <a:latin typeface="Courier New" panose="02070309020205020404" pitchFamily="49" charset="0"/>
                <a:cs typeface="Courier New" panose="02070309020205020404" pitchFamily="49" charset="0"/>
              </a:rPr>
              <a:t>pyspark.sql</a:t>
            </a: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 Row</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sqlContext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df1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([Row(code= 'AA', value= 150000), 											 Row(code= 'BB', value= 80000)]).</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230" y="5033542"/>
            <a:ext cx="8896490" cy="2961050"/>
          </a:xfrm>
          <a:prstGeom prst="rect">
            <a:avLst/>
          </a:prstGeom>
          <a:ln>
            <a:solidFill>
              <a:schemeClr val="bg1"/>
            </a:solidFill>
          </a:ln>
        </p:spPr>
      </p:pic>
    </p:spTree>
    <p:extLst>
      <p:ext uri="{BB962C8B-B14F-4D97-AF65-F5344CB8AC3E}">
        <p14:creationId xmlns:p14="http://schemas.microsoft.com/office/powerpoint/2010/main" val="278475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DataFrames Programmatically - Scala</a:t>
            </a:r>
          </a:p>
        </p:txBody>
      </p:sp>
      <p:sp>
        <p:nvSpPr>
          <p:cNvPr id="3" name="Text Placeholder 2"/>
          <p:cNvSpPr>
            <a:spLocks noGrp="1"/>
          </p:cNvSpPr>
          <p:nvPr>
            <p:ph type="body" idx="1"/>
          </p:nvPr>
        </p:nvSpPr>
        <p:spPr>
          <a:xfrm>
            <a:off x="841248" y="2067786"/>
            <a:ext cx="13478601" cy="4822859"/>
          </a:xfrm>
        </p:spPr>
        <p:txBody>
          <a:bodyPr>
            <a:normAutofit fontScale="92500" lnSpcReduction="10000"/>
          </a:bodyPr>
          <a:lstStyle/>
          <a:p>
            <a:r>
              <a:rPr lang="en-US" dirty="0"/>
              <a:t>Import </a:t>
            </a:r>
            <a:r>
              <a:rPr lang="en-US" dirty="0" err="1">
                <a:latin typeface="Courier New" panose="02070309020205020404" pitchFamily="49" charset="0"/>
                <a:cs typeface="Courier New" panose="02070309020205020404" pitchFamily="49" charset="0"/>
              </a:rPr>
              <a:t>sqlContext.implicits</a:t>
            </a:r>
            <a:r>
              <a:rPr lang="en-US" dirty="0">
                <a:latin typeface="Courier New" panose="02070309020205020404" pitchFamily="49" charset="0"/>
                <a:cs typeface="Courier New" panose="02070309020205020404" pitchFamily="49" charset="0"/>
              </a:rPr>
              <a:t>._</a:t>
            </a:r>
            <a:r>
              <a:rPr lang="en-US" dirty="0"/>
              <a:t> and define a schema class object, then define instances of that object as an RDD and convert the RDD to a </a:t>
            </a:r>
            <a:r>
              <a:rPr lang="en-US" dirty="0" err="1"/>
              <a:t>DataFrame</a:t>
            </a:r>
            <a:endParaRPr lang="en-US" dirty="0"/>
          </a:p>
          <a:p>
            <a:pPr lvl="1"/>
            <a:endParaRPr lang="en-US" dirty="0"/>
          </a:p>
          <a:p>
            <a:pPr marL="0" indent="0">
              <a:buNone/>
            </a:pPr>
            <a:r>
              <a:rPr lang="en-US" dirty="0">
                <a:latin typeface="Courier New" panose="02070309020205020404" pitchFamily="49" charset="0"/>
                <a:cs typeface="Courier New" panose="02070309020205020404" pitchFamily="49" charset="0"/>
              </a:rPr>
              <a:t>	import </a:t>
            </a:r>
            <a:r>
              <a:rPr lang="en-US" dirty="0" err="1">
                <a:latin typeface="Courier New" panose="02070309020205020404" pitchFamily="49" charset="0"/>
                <a:cs typeface="Courier New" panose="02070309020205020404" pitchFamily="49" charset="0"/>
              </a:rPr>
              <a:t>org.apache.spark.sql.hive</a:t>
            </a:r>
            <a:r>
              <a:rPr lang="en-US" dirty="0">
                <a:latin typeface="Courier New" panose="02070309020205020404" pitchFamily="49" charset="0"/>
                <a:cs typeface="Courier New" panose="02070309020205020404" pitchFamily="49" charset="0"/>
              </a:rPr>
              <a:t>._</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sqlContext2 = new </a:t>
            </a:r>
            <a:r>
              <a:rPr lang="en-US" dirty="0" err="1">
                <a:latin typeface="Courier New" panose="02070309020205020404" pitchFamily="49" charset="0"/>
                <a:cs typeface="Courier New" panose="02070309020205020404" pitchFamily="49" charset="0"/>
              </a:rPr>
              <a:t>HiveContext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import sqlContext2.implicits._</a:t>
            </a:r>
          </a:p>
          <a:p>
            <a:pPr marL="0" indent="0">
              <a:buNone/>
            </a:pPr>
            <a:r>
              <a:rPr lang="en-US" dirty="0">
                <a:latin typeface="Courier New" panose="02070309020205020404" pitchFamily="49" charset="0"/>
                <a:cs typeface="Courier New" panose="02070309020205020404" pitchFamily="49" charset="0"/>
              </a:rPr>
              <a:t>	case class </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(code: String, value: Long)</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df2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Seq</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("CC", 110000), 												  </a:t>
            </a:r>
            <a:r>
              <a:rPr lang="en-US" dirty="0" err="1">
                <a:latin typeface="Courier New" panose="02070309020205020404" pitchFamily="49" charset="0"/>
                <a:cs typeface="Courier New" panose="02070309020205020404" pitchFamily="49" charset="0"/>
              </a:rPr>
              <a:t>DataSample</a:t>
            </a:r>
            <a:r>
              <a:rPr lang="en-US" dirty="0">
                <a:latin typeface="Courier New" panose="02070309020205020404" pitchFamily="49" charset="0"/>
                <a:cs typeface="Courier New" panose="02070309020205020404" pitchFamily="49" charset="0"/>
              </a:rPr>
              <a:t>("DD", 90000))).</a:t>
            </a:r>
            <a:r>
              <a:rPr lang="en-US" dirty="0" err="1">
                <a:latin typeface="Courier New" panose="02070309020205020404" pitchFamily="49" charset="0"/>
                <a:cs typeface="Courier New" panose="02070309020205020404" pitchFamily="49" charset="0"/>
              </a:rPr>
              <a:t>toDF</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104" y="3027188"/>
            <a:ext cx="11615350" cy="4822859"/>
          </a:xfrm>
          <a:prstGeom prst="rect">
            <a:avLst/>
          </a:prstGeom>
          <a:ln>
            <a:solidFill>
              <a:schemeClr val="bg1"/>
            </a:solidFill>
          </a:ln>
        </p:spPr>
      </p:pic>
    </p:spTree>
    <p:extLst>
      <p:ext uri="{BB962C8B-B14F-4D97-AF65-F5344CB8AC3E}">
        <p14:creationId xmlns:p14="http://schemas.microsoft.com/office/powerpoint/2010/main" val="378653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sqlContext.sql() and show()</a:t>
            </a:r>
          </a:p>
        </p:txBody>
      </p:sp>
      <p:sp>
        <p:nvSpPr>
          <p:cNvPr id="3" name="Text Placeholder 2"/>
          <p:cNvSpPr>
            <a:spLocks noGrp="1"/>
          </p:cNvSpPr>
          <p:nvPr>
            <p:ph type="body" idx="1"/>
          </p:nvPr>
        </p:nvSpPr>
        <p:spPr>
          <a:xfrm>
            <a:off x="841248" y="1746504"/>
            <a:ext cx="13166725" cy="3330142"/>
          </a:xfrm>
        </p:spPr>
        <p:txBody>
          <a:bodyPr>
            <a:normAutofit fontScale="92500" lnSpcReduction="10000"/>
          </a:bodyPr>
          <a:lstStyle/>
          <a:p>
            <a:r>
              <a:rPr lang="en-US" dirty="0"/>
              <a:t>The DataFrames API enables a user to run native SQL commands using the </a:t>
            </a:r>
            <a:r>
              <a:rPr lang="en-US" dirty="0" err="1">
                <a:latin typeface="Courier New" panose="02070309020205020404" pitchFamily="49" charset="0"/>
                <a:cs typeface="Courier New" panose="02070309020205020404" pitchFamily="49" charset="0"/>
              </a:rPr>
              <a:t>sql</a:t>
            </a:r>
            <a:r>
              <a:rPr lang="en-US" dirty="0">
                <a:latin typeface="Courier New" panose="02070309020205020404" pitchFamily="49" charset="0"/>
                <a:cs typeface="Courier New" panose="02070309020205020404" pitchFamily="49" charset="0"/>
              </a:rPr>
              <a:t>()</a:t>
            </a:r>
            <a:r>
              <a:rPr lang="en-US" dirty="0"/>
              <a:t> function prepended by the name of the context (default is usually </a:t>
            </a:r>
            <a:r>
              <a:rPr lang="en-US" dirty="0" err="1">
                <a:latin typeface="Courier New" panose="02070309020205020404" pitchFamily="49" charset="0"/>
                <a:cs typeface="Courier New" panose="02070309020205020404" pitchFamily="49" charset="0"/>
              </a:rPr>
              <a:t>sqlContext</a:t>
            </a:r>
            <a:r>
              <a:rPr lang="en-US" dirty="0"/>
              <a:t>)</a:t>
            </a:r>
          </a:p>
          <a:p>
            <a:endParaRPr lang="en-US" dirty="0"/>
          </a:p>
          <a:p>
            <a:r>
              <a:rPr lang="en-US" dirty="0"/>
              <a:t>When displaying </a:t>
            </a:r>
            <a:r>
              <a:rPr lang="en-US" dirty="0" err="1"/>
              <a:t>DataFrame</a:t>
            </a:r>
            <a:r>
              <a:rPr lang="en-US" dirty="0"/>
              <a:t> contents or the output from a SQL command run from the DataFrames API, append </a:t>
            </a:r>
            <a:r>
              <a:rPr lang="en-US" dirty="0">
                <a:latin typeface="Courier New" panose="02070309020205020404" pitchFamily="49" charset="0"/>
                <a:cs typeface="Courier New" panose="02070309020205020404" pitchFamily="49" charset="0"/>
              </a:rPr>
              <a:t>show() </a:t>
            </a:r>
            <a:r>
              <a:rPr lang="en-US" dirty="0"/>
              <a:t>to display the contents on-screen</a:t>
            </a:r>
          </a:p>
          <a:p>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sqlContext.sql</a:t>
            </a:r>
            <a:r>
              <a:rPr lang="en-US" dirty="0">
                <a:latin typeface="Courier New" panose="02070309020205020404" pitchFamily="49" charset="0"/>
                <a:cs typeface="Courier New" panose="02070309020205020404" pitchFamily="49" charset="0"/>
              </a:rPr>
              <a:t>("SELECT * FROM </a:t>
            </a:r>
            <a:r>
              <a:rPr lang="en-US" dirty="0" err="1">
                <a:latin typeface="Courier New" panose="02070309020205020404" pitchFamily="49" charset="0"/>
                <a:cs typeface="Courier New" panose="02070309020205020404" pitchFamily="49" charset="0"/>
              </a:rPr>
              <a:t>permcd</a:t>
            </a:r>
            <a:r>
              <a:rPr lang="en-US" dirty="0">
                <a:latin typeface="Courier New" panose="02070309020205020404" pitchFamily="49" charset="0"/>
                <a:cs typeface="Courier New" panose="02070309020205020404" pitchFamily="49" charset="0"/>
              </a:rPr>
              <a:t>").show()</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627" y="5245438"/>
            <a:ext cx="5770337" cy="2820333"/>
          </a:xfrm>
          <a:prstGeom prst="rect">
            <a:avLst/>
          </a:prstGeom>
          <a:ln>
            <a:solidFill>
              <a:schemeClr val="tx1"/>
            </a:solidFill>
          </a:ln>
        </p:spPr>
      </p:pic>
    </p:spTree>
    <p:extLst>
      <p:ext uri="{BB962C8B-B14F-4D97-AF65-F5344CB8AC3E}">
        <p14:creationId xmlns:p14="http://schemas.microsoft.com/office/powerpoint/2010/main" val="32879327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DataFrames as Temporary Tables</a:t>
            </a:r>
          </a:p>
        </p:txBody>
      </p:sp>
      <p:sp>
        <p:nvSpPr>
          <p:cNvPr id="3" name="Text Placeholder 2"/>
          <p:cNvSpPr>
            <a:spLocks noGrp="1"/>
          </p:cNvSpPr>
          <p:nvPr>
            <p:ph type="body" idx="1"/>
          </p:nvPr>
        </p:nvSpPr>
        <p:spPr>
          <a:xfrm>
            <a:off x="841248" y="2018358"/>
            <a:ext cx="13166725" cy="1858970"/>
          </a:xfrm>
        </p:spPr>
        <p:txBody>
          <a:bodyPr>
            <a:normAutofit fontScale="92500" lnSpcReduction="20000"/>
          </a:bodyPr>
          <a:lstStyle/>
          <a:p>
            <a:r>
              <a:rPr lang="en-US" dirty="0"/>
              <a:t>Use </a:t>
            </a:r>
            <a:r>
              <a:rPr lang="en-US" dirty="0" err="1">
                <a:latin typeface="Courier New" panose="02070309020205020404" pitchFamily="49" charset="0"/>
                <a:cs typeface="Courier New" panose="02070309020205020404" pitchFamily="49" charset="0"/>
              </a:rPr>
              <a:t>registerTempTable</a:t>
            </a:r>
            <a:r>
              <a:rPr lang="en-US" dirty="0">
                <a:latin typeface="Courier New" panose="02070309020205020404" pitchFamily="49" charset="0"/>
                <a:cs typeface="Courier New" panose="02070309020205020404" pitchFamily="49" charset="0"/>
              </a:rPr>
              <a:t>()</a:t>
            </a:r>
            <a:r>
              <a:rPr lang="en-US" dirty="0"/>
              <a:t> to make the </a:t>
            </a:r>
            <a:r>
              <a:rPr lang="en-US" dirty="0" err="1"/>
              <a:t>DataFrame</a:t>
            </a:r>
            <a:r>
              <a:rPr lang="en-US" dirty="0"/>
              <a:t> available to SQL within the current context</a:t>
            </a:r>
          </a:p>
          <a:p>
            <a:endParaRPr lang="en-US" dirty="0"/>
          </a:p>
          <a:p>
            <a:pPr marL="0" indent="0">
              <a:buNone/>
            </a:pPr>
            <a:r>
              <a:rPr lang="en-US" dirty="0">
                <a:latin typeface="Courier New" panose="02070309020205020404" pitchFamily="49" charset="0"/>
                <a:cs typeface="Courier New" panose="02070309020205020404" pitchFamily="49" charset="0"/>
              </a:rPr>
              <a:t>	dataframe1.registerTempTable("table1")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297" y="3925709"/>
            <a:ext cx="7050758" cy="4023424"/>
          </a:xfrm>
          <a:prstGeom prst="rect">
            <a:avLst/>
          </a:prstGeom>
          <a:ln>
            <a:solidFill>
              <a:schemeClr val="tx1"/>
            </a:solidFill>
          </a:ln>
        </p:spPr>
      </p:pic>
    </p:spTree>
    <p:extLst>
      <p:ext uri="{BB962C8B-B14F-4D97-AF65-F5344CB8AC3E}">
        <p14:creationId xmlns:p14="http://schemas.microsoft.com/office/powerpoint/2010/main" val="25367075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CREATE TABLE</a:t>
            </a:r>
          </a:p>
        </p:txBody>
      </p:sp>
      <p:sp>
        <p:nvSpPr>
          <p:cNvPr id="3" name="Text Placeholder 2"/>
          <p:cNvSpPr>
            <a:spLocks noGrp="1"/>
          </p:cNvSpPr>
          <p:nvPr>
            <p:ph type="body" idx="1"/>
          </p:nvPr>
        </p:nvSpPr>
        <p:spPr>
          <a:xfrm>
            <a:off x="841248" y="1746504"/>
            <a:ext cx="13166725" cy="1858970"/>
          </a:xfrm>
        </p:spPr>
        <p:txBody>
          <a:bodyPr>
            <a:normAutofit fontScale="92500" lnSpcReduction="20000"/>
          </a:bodyPr>
          <a:lstStyle/>
          <a:p>
            <a:r>
              <a:rPr lang="en-US" dirty="0"/>
              <a:t>Use the </a:t>
            </a:r>
            <a:r>
              <a:rPr lang="en-US" dirty="0" err="1"/>
              <a:t>HiveQL</a:t>
            </a:r>
            <a:r>
              <a:rPr lang="en-US" dirty="0"/>
              <a:t> </a:t>
            </a:r>
            <a:r>
              <a:rPr lang="en-US" dirty="0">
                <a:latin typeface="Courier New" panose="02070309020205020404" pitchFamily="49" charset="0"/>
                <a:cs typeface="Courier New" panose="02070309020205020404" pitchFamily="49" charset="0"/>
              </a:rPr>
              <a:t>CREATE TABLE </a:t>
            </a:r>
            <a:r>
              <a:rPr lang="en-US" dirty="0"/>
              <a:t>function to make a copy of a </a:t>
            </a:r>
            <a:r>
              <a:rPr lang="en-US" dirty="0" err="1"/>
              <a:t>DataFrame</a:t>
            </a:r>
            <a:r>
              <a:rPr lang="en-US" dirty="0"/>
              <a:t> as a permanent Hive table</a:t>
            </a:r>
          </a:p>
          <a:p>
            <a:endParaRPr lang="en-US" dirty="0"/>
          </a:p>
          <a:p>
            <a:pPr marL="0" indent="0">
              <a:buNone/>
            </a:pPr>
            <a:r>
              <a:rPr lang="en-US" dirty="0"/>
              <a:t>	</a:t>
            </a:r>
            <a:r>
              <a:rPr lang="en-US" sz="2400" dirty="0" err="1">
                <a:latin typeface="Courier New" panose="02070309020205020404" pitchFamily="49" charset="0"/>
                <a:cs typeface="Courier New" panose="02070309020205020404" pitchFamily="49" charset="0"/>
              </a:rPr>
              <a:t>sqlContext.sql</a:t>
            </a:r>
            <a:r>
              <a:rPr lang="en-US" sz="2400" dirty="0">
                <a:latin typeface="Courier New" panose="02070309020205020404" pitchFamily="49" charset="0"/>
                <a:cs typeface="Courier New" panose="02070309020205020404" pitchFamily="49" charset="0"/>
              </a:rPr>
              <a:t>("CREATE TABLE table1hive AS SELECT * FROM table1")</a:t>
            </a:r>
          </a:p>
        </p:txBody>
      </p:sp>
      <p:sp>
        <p:nvSpPr>
          <p:cNvPr id="4" name="Slide Number Placeholder 3"/>
          <p:cNvSpPr>
            <a:spLocks noGrp="1"/>
          </p:cNvSpPr>
          <p:nvPr>
            <p:ph type="sldNum" sz="quarter" idx="12"/>
          </p:nvPr>
        </p:nvSpPr>
        <p:spPr/>
        <p:txBody>
          <a:bodyPr/>
          <a:lstStyle/>
          <a:p>
            <a:fld id="{3901D1EC-1A24-47F4-B0D0-32529D6C6810}" type="slidenum">
              <a:rPr lang="en-US" smtClean="0"/>
              <a:pPr/>
              <a:t>178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737" y="3826763"/>
            <a:ext cx="7865863" cy="4059800"/>
          </a:xfrm>
          <a:prstGeom prst="rect">
            <a:avLst/>
          </a:prstGeom>
          <a:ln>
            <a:solidFill>
              <a:schemeClr val="tx1"/>
            </a:solidFill>
          </a:ln>
        </p:spPr>
      </p:pic>
    </p:spTree>
    <p:extLst>
      <p:ext uri="{BB962C8B-B14F-4D97-AF65-F5344CB8AC3E}">
        <p14:creationId xmlns:p14="http://schemas.microsoft.com/office/powerpoint/2010/main" val="13182152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table()</a:t>
            </a:r>
            <a:r>
              <a:rPr lang="en-US" dirty="0"/>
              <a:t> - Create DataFrames from Existing Hive Tables</a:t>
            </a:r>
          </a:p>
        </p:txBody>
      </p:sp>
      <p:sp>
        <p:nvSpPr>
          <p:cNvPr id="3" name="Text Placeholder 2"/>
          <p:cNvSpPr>
            <a:spLocks noGrp="1"/>
          </p:cNvSpPr>
          <p:nvPr>
            <p:ph type="body" idx="1"/>
          </p:nvPr>
        </p:nvSpPr>
        <p:spPr>
          <a:xfrm>
            <a:off x="841248" y="2043072"/>
            <a:ext cx="13166725" cy="2400657"/>
          </a:xfrm>
        </p:spPr>
        <p:txBody>
          <a:bodyPr/>
          <a:lstStyle/>
          <a:p>
            <a:r>
              <a:rPr lang="en-US" dirty="0"/>
              <a:t>Define a variable for the </a:t>
            </a:r>
            <a:r>
              <a:rPr lang="en-US" dirty="0" err="1"/>
              <a:t>DataFrame</a:t>
            </a:r>
            <a:r>
              <a:rPr lang="en-US" dirty="0"/>
              <a:t> and use </a:t>
            </a:r>
            <a:r>
              <a:rPr lang="en-US" dirty="0">
                <a:latin typeface="Courier New" panose="02070309020205020404" pitchFamily="49" charset="0"/>
                <a:cs typeface="Courier New" panose="02070309020205020404" pitchFamily="49" charset="0"/>
              </a:rPr>
              <a:t>table()</a:t>
            </a:r>
            <a:r>
              <a:rPr lang="en-US" dirty="0"/>
              <a:t> to make the data available to DataFrames API functionality</a:t>
            </a:r>
          </a:p>
          <a:p>
            <a:endParaRPr lang="en-US" dirty="0"/>
          </a:p>
          <a:p>
            <a:pPr marL="0" indent="0">
              <a:buNone/>
            </a:pPr>
            <a:r>
              <a:rPr lang="en-US" dirty="0"/>
              <a:t>	</a:t>
            </a:r>
            <a:r>
              <a:rPr lang="en-US" dirty="0">
                <a:latin typeface="Courier New" panose="02070309020205020404" pitchFamily="49" charset="0"/>
                <a:cs typeface="Courier New" panose="02070309020205020404" pitchFamily="49" charset="0"/>
              </a:rPr>
              <a:t>dataframe1 = </a:t>
            </a:r>
            <a:r>
              <a:rPr lang="en-US" dirty="0" err="1">
                <a:latin typeface="Courier New" panose="02070309020205020404" pitchFamily="49" charset="0"/>
                <a:cs typeface="Courier New" panose="02070309020205020404" pitchFamily="49" charset="0"/>
              </a:rPr>
              <a:t>sqlContext.table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permab</a:t>
            </a:r>
            <a:r>
              <a:rPr lang="en-US" dirty="0">
                <a:latin typeface="Courier New" panose="02070309020205020404" pitchFamily="49" charset="0"/>
                <a:cs typeface="Courier New" panose="02070309020205020404" pitchFamily="49" charset="0"/>
              </a:rPr>
              <a:t>")</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665" y="4168912"/>
            <a:ext cx="6506109" cy="4023778"/>
          </a:xfrm>
          <a:prstGeom prst="rect">
            <a:avLst/>
          </a:prstGeom>
          <a:ln>
            <a:solidFill>
              <a:schemeClr val="tx1"/>
            </a:solidFill>
          </a:ln>
        </p:spPr>
      </p:pic>
    </p:spTree>
    <p:extLst>
      <p:ext uri="{BB962C8B-B14F-4D97-AF65-F5344CB8AC3E}">
        <p14:creationId xmlns:p14="http://schemas.microsoft.com/office/powerpoint/2010/main" val="106454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HDFS and YARN are the Core of Hadoop</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01" y="1839913"/>
            <a:ext cx="8918967" cy="4549775"/>
          </a:xfrm>
          <a:prstGeom prst="rect">
            <a:avLst/>
          </a:prstGeom>
          <a:ln>
            <a:solidFill>
              <a:schemeClr val="tx1"/>
            </a:solidFill>
          </a:ln>
        </p:spPr>
      </p:pic>
    </p:spTree>
    <p:extLst>
      <p:ext uri="{BB962C8B-B14F-4D97-AF65-F5344CB8AC3E}">
        <p14:creationId xmlns:p14="http://schemas.microsoft.com/office/powerpoint/2010/main" val="1811174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t>Save DataFrames as Files Using </a:t>
            </a:r>
            <a:r>
              <a:rPr lang="en-US" dirty="0">
                <a:latin typeface="Courier New" panose="02070309020205020404" pitchFamily="49" charset="0"/>
                <a:cs typeface="Courier New" panose="02070309020205020404" pitchFamily="49" charset="0"/>
              </a:rPr>
              <a:t>write()</a:t>
            </a:r>
          </a:p>
        </p:txBody>
      </p:sp>
      <p:sp>
        <p:nvSpPr>
          <p:cNvPr id="3" name="Text Placeholder 2"/>
          <p:cNvSpPr>
            <a:spLocks noGrp="1"/>
          </p:cNvSpPr>
          <p:nvPr>
            <p:ph type="body" idx="1"/>
          </p:nvPr>
        </p:nvSpPr>
        <p:spPr>
          <a:xfrm>
            <a:off x="841248" y="1746504"/>
            <a:ext cx="13166725" cy="5496889"/>
          </a:xfrm>
        </p:spPr>
        <p:txBody>
          <a:bodyPr/>
          <a:lstStyle/>
          <a:p>
            <a:r>
              <a:rPr lang="en-US" dirty="0"/>
              <a:t>DataFrames can be saved to HDFS as files of many commonly used file formats, including ORC, JSON, and parquet. </a:t>
            </a:r>
            <a:br>
              <a:rPr lang="en-US" dirty="0"/>
            </a:br>
            <a:endParaRPr lang="en-US" dirty="0"/>
          </a:p>
          <a:p>
            <a:pPr marL="0" indent="0">
              <a:buNone/>
            </a:pPr>
            <a:r>
              <a:rPr lang="en-US" dirty="0"/>
              <a:t>	</a:t>
            </a:r>
            <a:r>
              <a:rPr lang="en-US" dirty="0">
                <a:latin typeface="Courier New" panose="02070309020205020404" pitchFamily="49" charset="0"/>
                <a:cs typeface="Courier New" panose="02070309020205020404" pitchFamily="49" charset="0"/>
              </a:rPr>
              <a:t>dataframe1.write.format("</a:t>
            </a:r>
            <a:r>
              <a:rPr lang="en-US" dirty="0" err="1">
                <a:latin typeface="Courier New" panose="02070309020205020404" pitchFamily="49" charset="0"/>
                <a:cs typeface="Courier New" panose="02070309020205020404" pitchFamily="49" charset="0"/>
              </a:rPr>
              <a:t>json</a:t>
            </a:r>
            <a:r>
              <a:rPr lang="en-US" dirty="0">
                <a:latin typeface="Courier New" panose="02070309020205020404" pitchFamily="49" charset="0"/>
                <a:cs typeface="Courier New" panose="02070309020205020404" pitchFamily="49" charset="0"/>
              </a:rPr>
              <a:t>").save("</a:t>
            </a:r>
            <a:r>
              <a:rPr lang="en-US" dirty="0" err="1">
                <a:latin typeface="Courier New" panose="02070309020205020404" pitchFamily="49" charset="0"/>
                <a:cs typeface="Courier New" panose="02070309020205020404" pitchFamily="49" charset="0"/>
              </a:rPr>
              <a:t>dfjson</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dataframe1.write.format("orc").save("</a:t>
            </a:r>
            <a:r>
              <a:rPr lang="en-US" dirty="0" err="1">
                <a:latin typeface="Courier New" panose="02070309020205020404" pitchFamily="49" charset="0"/>
                <a:cs typeface="Courier New" panose="02070309020205020404" pitchFamily="49" charset="0"/>
              </a:rPr>
              <a:t>dforc</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	dataframe1.write.format("parquet").save("</a:t>
            </a:r>
            <a:r>
              <a:rPr lang="en-US" dirty="0" err="1">
                <a:latin typeface="Courier New" panose="02070309020205020404" pitchFamily="49" charset="0"/>
                <a:cs typeface="Courier New" panose="02070309020205020404" pitchFamily="49" charset="0"/>
              </a:rPr>
              <a:t>dfparquet</a:t>
            </a:r>
            <a:r>
              <a:rPr lang="en-US" dirty="0">
                <a:latin typeface="Courier New" panose="02070309020205020404" pitchFamily="49" charset="0"/>
                <a:cs typeface="Courier New" panose="02070309020205020404" pitchFamily="49" charset="0"/>
              </a:rPr>
              <a:t>")</a:t>
            </a:r>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301" y="5322947"/>
            <a:ext cx="7973298" cy="1566892"/>
          </a:xfrm>
          <a:prstGeom prst="rect">
            <a:avLst/>
          </a:prstGeom>
          <a:ln>
            <a:solidFill>
              <a:schemeClr val="tx1"/>
            </a:solidFill>
          </a:ln>
        </p:spPr>
      </p:pic>
    </p:spTree>
    <p:extLst>
      <p:ext uri="{BB962C8B-B14F-4D97-AF65-F5344CB8AC3E}">
        <p14:creationId xmlns:p14="http://schemas.microsoft.com/office/powerpoint/2010/main" val="16936495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Save Modes</a:t>
            </a:r>
          </a:p>
        </p:txBody>
      </p:sp>
      <p:sp>
        <p:nvSpPr>
          <p:cNvPr id="3" name="Text Placeholder 2"/>
          <p:cNvSpPr>
            <a:spLocks noGrp="1"/>
          </p:cNvSpPr>
          <p:nvPr>
            <p:ph type="body" idx="1"/>
          </p:nvPr>
        </p:nvSpPr>
        <p:spPr>
          <a:xfrm>
            <a:off x="841248" y="1746504"/>
            <a:ext cx="13166725" cy="2920800"/>
          </a:xfrm>
        </p:spPr>
        <p:txBody>
          <a:bodyPr>
            <a:normAutofit fontScale="85000" lnSpcReduction="20000"/>
          </a:bodyPr>
          <a:lstStyle/>
          <a:p>
            <a:r>
              <a:rPr lang="en-US" dirty="0"/>
              <a:t>Save modes control behavior during save operations</a:t>
            </a:r>
          </a:p>
          <a:p>
            <a:pPr lvl="1"/>
            <a:r>
              <a:rPr lang="en-US" dirty="0" err="1">
                <a:latin typeface="Courier New" panose="02070309020205020404" pitchFamily="49" charset="0"/>
                <a:cs typeface="Courier New" panose="02070309020205020404" pitchFamily="49" charset="0"/>
              </a:rPr>
              <a:t>ErrorIfExists</a:t>
            </a:r>
            <a:r>
              <a:rPr lang="en-US" dirty="0"/>
              <a:t>: Default mode, returns an error if the data already exists</a:t>
            </a:r>
          </a:p>
          <a:p>
            <a:pPr lvl="1"/>
            <a:r>
              <a:rPr lang="en-US" dirty="0">
                <a:latin typeface="Courier New" panose="02070309020205020404" pitchFamily="49" charset="0"/>
                <a:cs typeface="Courier New" panose="02070309020205020404" pitchFamily="49" charset="0"/>
              </a:rPr>
              <a:t>Append</a:t>
            </a:r>
            <a:r>
              <a:rPr lang="en-US" dirty="0"/>
              <a:t>: Appends data to file or table if it already exists</a:t>
            </a:r>
          </a:p>
          <a:p>
            <a:pPr lvl="1"/>
            <a:r>
              <a:rPr lang="en-US" dirty="0">
                <a:latin typeface="Courier New" panose="02070309020205020404" pitchFamily="49" charset="0"/>
                <a:cs typeface="Courier New" panose="02070309020205020404" pitchFamily="49" charset="0"/>
              </a:rPr>
              <a:t>Overwrite</a:t>
            </a:r>
            <a:r>
              <a:rPr lang="en-US" dirty="0"/>
              <a:t>: Replaces existing data if it already exists</a:t>
            </a:r>
          </a:p>
          <a:p>
            <a:pPr lvl="1"/>
            <a:r>
              <a:rPr lang="en-US" dirty="0">
                <a:latin typeface="Courier New" panose="02070309020205020404" pitchFamily="49" charset="0"/>
                <a:cs typeface="Courier New" panose="02070309020205020404" pitchFamily="49" charset="0"/>
              </a:rPr>
              <a:t>Ignore</a:t>
            </a:r>
            <a:r>
              <a:rPr lang="en-US" dirty="0"/>
              <a:t>: Does nothing if the data already exists</a:t>
            </a:r>
          </a:p>
          <a:p>
            <a:pPr lvl="1"/>
            <a:endParaRPr lang="en-US" dirty="0"/>
          </a:p>
          <a:p>
            <a:pPr marL="0" indent="0">
              <a:buNone/>
            </a:pPr>
            <a:r>
              <a:rPr lang="en-US" sz="2400" dirty="0">
                <a:latin typeface="Courier New" panose="02070309020205020404" pitchFamily="49" charset="0"/>
                <a:cs typeface="Courier New" panose="02070309020205020404" pitchFamily="49" charset="0"/>
              </a:rPr>
              <a:t>	dataframe1.write.format("orc").save("</a:t>
            </a:r>
            <a:r>
              <a:rPr lang="en-US" sz="2400" dirty="0" err="1">
                <a:latin typeface="Courier New" panose="02070309020205020404" pitchFamily="49" charset="0"/>
                <a:cs typeface="Courier New" panose="02070309020205020404" pitchFamily="49" charset="0"/>
              </a:rPr>
              <a:t>dforc</a:t>
            </a:r>
            <a:r>
              <a:rPr lang="en-US" sz="2400" dirty="0">
                <a:latin typeface="Courier New" panose="02070309020205020404" pitchFamily="49" charset="0"/>
                <a:cs typeface="Courier New" panose="02070309020205020404" pitchFamily="49" charset="0"/>
              </a:rPr>
              <a:t>", mode="overwrite")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966" y="4836276"/>
            <a:ext cx="11181745" cy="1564523"/>
          </a:xfrm>
          <a:prstGeom prst="rect">
            <a:avLst/>
          </a:prstGeom>
          <a:ln>
            <a:solidFill>
              <a:schemeClr val="tx1"/>
            </a:solidFill>
          </a:ln>
        </p:spPr>
      </p:pic>
    </p:spTree>
    <p:extLst>
      <p:ext uri="{BB962C8B-B14F-4D97-AF65-F5344CB8AC3E}">
        <p14:creationId xmlns:p14="http://schemas.microsoft.com/office/powerpoint/2010/main" val="42075620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t>Create DataFrames from Files using </a:t>
            </a:r>
            <a:r>
              <a:rPr lang="en-US" dirty="0">
                <a:latin typeface="Courier New" panose="02070309020205020404" pitchFamily="49" charset="0"/>
                <a:cs typeface="Courier New" panose="02070309020205020404" pitchFamily="49" charset="0"/>
              </a:rPr>
              <a:t>read()</a:t>
            </a:r>
          </a:p>
        </p:txBody>
      </p:sp>
      <p:sp>
        <p:nvSpPr>
          <p:cNvPr id="3" name="Text Placeholder 2"/>
          <p:cNvSpPr>
            <a:spLocks noGrp="1"/>
          </p:cNvSpPr>
          <p:nvPr>
            <p:ph type="body" idx="1"/>
          </p:nvPr>
        </p:nvSpPr>
        <p:spPr>
          <a:xfrm>
            <a:off x="841248" y="1746504"/>
            <a:ext cx="13166725" cy="3056221"/>
          </a:xfrm>
        </p:spPr>
        <p:txBody>
          <a:bodyPr>
            <a:normAutofit fontScale="92500" lnSpcReduction="10000"/>
          </a:bodyPr>
          <a:lstStyle/>
          <a:p>
            <a:r>
              <a:rPr lang="en-US" dirty="0"/>
              <a:t>DataFrames can be created easily from certain structured file types, including ORC, parquet, and if properly formatted, JSON (as well as others)</a:t>
            </a:r>
          </a:p>
          <a:p>
            <a:pPr lvl="1"/>
            <a:endParaRPr lang="en-US" dirty="0"/>
          </a:p>
          <a:p>
            <a:pPr marL="0" indent="0">
              <a:buNone/>
            </a:pPr>
            <a:r>
              <a:rPr lang="en-US" dirty="0"/>
              <a:t>	</a:t>
            </a:r>
            <a:r>
              <a:rPr lang="en-US" dirty="0" err="1"/>
              <a:t>val</a:t>
            </a:r>
            <a:r>
              <a:rPr lang="en-US" dirty="0"/>
              <a:t> </a:t>
            </a:r>
            <a:r>
              <a:rPr lang="en-US" sz="2400" dirty="0" err="1">
                <a:latin typeface="Courier New" panose="02070309020205020404" pitchFamily="49" charset="0"/>
                <a:cs typeface="Courier New" panose="02070309020205020404" pitchFamily="49" charset="0"/>
              </a:rPr>
              <a:t>dataframeJSON</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sqlContext.read.format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json</a:t>
            </a:r>
            <a:r>
              <a:rPr lang="en-US" sz="2400" dirty="0">
                <a:latin typeface="Courier New" panose="02070309020205020404" pitchFamily="49" charset="0"/>
                <a:cs typeface="Courier New" panose="02070309020205020404" pitchFamily="49" charset="0"/>
              </a:rPr>
              <a:t>").load("</a:t>
            </a:r>
            <a:r>
              <a:rPr lang="en-US" sz="2400" dirty="0" err="1">
                <a:latin typeface="Courier New" panose="02070309020205020404" pitchFamily="49" charset="0"/>
                <a:cs typeface="Courier New" panose="02070309020205020404" pitchFamily="49" charset="0"/>
              </a:rPr>
              <a:t>dfsamp.json</a:t>
            </a:r>
            <a:r>
              <a:rPr lang="en-US" sz="2400" dirty="0">
                <a:latin typeface="Courier New" panose="02070309020205020404" pitchFamily="49" charset="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br>
              <a:rPr lang="en-US" sz="2400" dirty="0">
                <a:latin typeface="Courier New" panose="02070309020205020404" pitchFamily="49" charset="0"/>
                <a:cs typeface="Courier New" panose="02070309020205020404" pitchFamily="49" charset="0"/>
              </a:rPr>
            </a:br>
            <a:r>
              <a:rPr lang="en-US" sz="2400" dirty="0">
                <a:cs typeface="Courier New" panose="02070309020205020404" pitchFamily="49" charset="0"/>
              </a:rPr>
              <a:t>	Or, if reading from a folder of part-* files created using </a:t>
            </a:r>
            <a:r>
              <a:rPr lang="en-US" sz="2400" dirty="0">
                <a:latin typeface="Courier New" panose="02070309020205020404" pitchFamily="49" charset="0"/>
                <a:cs typeface="Courier New" panose="02070309020205020404" pitchFamily="49" charset="0"/>
              </a:rPr>
              <a:t>write()</a:t>
            </a:r>
            <a:r>
              <a:rPr lang="en-US" sz="2400" dirty="0">
                <a:cs typeface="Courier New" panose="02070309020205020404" pitchFamily="49" charset="0"/>
              </a:rPr>
              <a:t>:</a:t>
            </a:r>
            <a:br>
              <a:rPr lang="en-US" sz="2400" dirty="0">
                <a:latin typeface="Courier New" panose="02070309020205020404" pitchFamily="49" charset="0"/>
                <a:cs typeface="Courier New" panose="02070309020205020404" pitchFamily="49" charset="0"/>
              </a:rPr>
            </a:b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val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dataframeJSON</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sqlContext.read.format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json</a:t>
            </a:r>
            <a:r>
              <a:rPr lang="en-US" sz="2400" dirty="0">
                <a:latin typeface="Courier New" panose="02070309020205020404" pitchFamily="49" charset="0"/>
                <a:cs typeface="Courier New" panose="02070309020205020404" pitchFamily="49" charset="0"/>
              </a:rPr>
              <a:t>").load("</a:t>
            </a:r>
            <a:r>
              <a:rPr lang="en-US" sz="2400" dirty="0" err="1">
                <a:latin typeface="Courier New" panose="02070309020205020404" pitchFamily="49" charset="0"/>
                <a:cs typeface="Courier New" panose="02070309020205020404" pitchFamily="49" charset="0"/>
              </a:rPr>
              <a:t>folderName</a:t>
            </a:r>
            <a:r>
              <a:rPr lang="en-US" sz="2400" dirty="0">
                <a:latin typeface="Courier New" panose="02070309020205020404" pitchFamily="49" charset="0"/>
                <a:cs typeface="Courier New" panose="02070309020205020404" pitchFamily="49" charset="0"/>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000747"/>
            <a:ext cx="6949516" cy="2699513"/>
          </a:xfrm>
          <a:prstGeom prst="rect">
            <a:avLst/>
          </a:prstGeom>
          <a:ln>
            <a:solidFill>
              <a:schemeClr val="bg1"/>
            </a:solidFill>
          </a:ln>
        </p:spPr>
      </p:pic>
    </p:spTree>
    <p:extLst>
      <p:ext uri="{BB962C8B-B14F-4D97-AF65-F5344CB8AC3E}">
        <p14:creationId xmlns:p14="http://schemas.microsoft.com/office/powerpoint/2010/main" val="167515134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91723"/>
            <a:ext cx="9163812" cy="1576585"/>
          </a:xfrm>
        </p:spPr>
        <p:txBody>
          <a:bodyPr/>
          <a:lstStyle/>
          <a:p>
            <a:r>
              <a:rPr lang="en-US" dirty="0"/>
              <a:t>Lab: Create and Save DataFrames</a:t>
            </a:r>
          </a:p>
        </p:txBody>
      </p:sp>
    </p:spTree>
    <p:extLst>
      <p:ext uri="{BB962C8B-B14F-4D97-AF65-F5344CB8AC3E}">
        <p14:creationId xmlns:p14="http://schemas.microsoft.com/office/powerpoint/2010/main" val="3616377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243285" cy="1592744"/>
          </a:xfrm>
        </p:spPr>
        <p:txBody>
          <a:bodyPr/>
          <a:lstStyle/>
          <a:p>
            <a:r>
              <a:rPr lang="en-US" dirty="0"/>
              <a:t>Manipulating </a:t>
            </a:r>
            <a:r>
              <a:rPr lang="en-US" dirty="0" err="1"/>
              <a:t>DataFrames</a:t>
            </a:r>
            <a:r>
              <a:rPr lang="en-US" dirty="0"/>
              <a:t> and Tables</a:t>
            </a:r>
          </a:p>
        </p:txBody>
      </p:sp>
    </p:spTree>
    <p:extLst>
      <p:ext uri="{BB962C8B-B14F-4D97-AF65-F5344CB8AC3E}">
        <p14:creationId xmlns:p14="http://schemas.microsoft.com/office/powerpoint/2010/main" val="356363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SQL Tables using SQL Commands</a:t>
            </a:r>
          </a:p>
        </p:txBody>
      </p:sp>
      <p:sp>
        <p:nvSpPr>
          <p:cNvPr id="3" name="Text Placeholder 2"/>
          <p:cNvSpPr>
            <a:spLocks noGrp="1"/>
          </p:cNvSpPr>
          <p:nvPr>
            <p:ph type="body" idx="1"/>
          </p:nvPr>
        </p:nvSpPr>
        <p:spPr>
          <a:xfrm>
            <a:off x="841248" y="2117213"/>
            <a:ext cx="13166725" cy="1858970"/>
          </a:xfrm>
        </p:spPr>
        <p:txBody>
          <a:bodyPr/>
          <a:lstStyle/>
          <a:p>
            <a:r>
              <a:rPr lang="en-US" dirty="0"/>
              <a:t>As we have already seen, tables can be manipulated by using standard SQL commands via Spark SQL or within the DataFrames API using </a:t>
            </a:r>
            <a:r>
              <a:rPr lang="en-US" dirty="0" err="1">
                <a:latin typeface="Courier New" panose="02070309020205020404" pitchFamily="49" charset="0"/>
                <a:cs typeface="Courier New" panose="02070309020205020404" pitchFamily="49" charset="0"/>
              </a:rPr>
              <a:t>sqlContext.sql</a:t>
            </a:r>
            <a:r>
              <a:rPr lang="en-US" dirty="0">
                <a:latin typeface="Courier New" panose="02070309020205020404" pitchFamily="49" charset="0"/>
                <a:cs typeface="Courier New" panose="02070309020205020404" pitchFamily="49" charset="0"/>
              </a:rPr>
              <a:t>()</a:t>
            </a:r>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3919228"/>
            <a:ext cx="4385978" cy="3771277"/>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949" y="3919228"/>
            <a:ext cx="7902731" cy="3771277"/>
          </a:xfrm>
          <a:prstGeom prst="rect">
            <a:avLst/>
          </a:prstGeom>
          <a:ln>
            <a:solidFill>
              <a:schemeClr val="bg1"/>
            </a:solidFill>
          </a:ln>
        </p:spPr>
      </p:pic>
    </p:spTree>
    <p:extLst>
      <p:ext uri="{BB962C8B-B14F-4D97-AF65-F5344CB8AC3E}">
        <p14:creationId xmlns:p14="http://schemas.microsoft.com/office/powerpoint/2010/main" val="5757841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show()</a:t>
            </a:r>
            <a:r>
              <a:rPr lang="en-US" dirty="0">
                <a:latin typeface="+mn-lt"/>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printSchema</a:t>
            </a:r>
            <a:r>
              <a:rPr lang="en-US" dirty="0">
                <a:latin typeface="Courier New" panose="02070309020205020404" pitchFamily="49" charset="0"/>
                <a:cs typeface="Courier New" panose="02070309020205020404" pitchFamily="49" charset="0"/>
              </a:rPr>
              <a:t>()</a:t>
            </a:r>
            <a:r>
              <a:rPr lang="en-US" dirty="0">
                <a:latin typeface="+mn-lt"/>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withColumn</a:t>
            </a:r>
            <a:r>
              <a:rPr lang="en-US" dirty="0">
                <a:latin typeface="Courier New" panose="02070309020205020404" pitchFamily="49" charset="0"/>
                <a:cs typeface="Courier New" panose="02070309020205020404" pitchFamily="49" charset="0"/>
              </a:rPr>
              <a:t>()</a:t>
            </a:r>
          </a:p>
        </p:txBody>
      </p:sp>
      <p:sp>
        <p:nvSpPr>
          <p:cNvPr id="3" name="Text Placeholder 2"/>
          <p:cNvSpPr>
            <a:spLocks noGrp="1"/>
          </p:cNvSpPr>
          <p:nvPr>
            <p:ph type="body" idx="1"/>
          </p:nvPr>
        </p:nvSpPr>
        <p:spPr>
          <a:xfrm>
            <a:off x="841248" y="1746504"/>
            <a:ext cx="13166725" cy="6241709"/>
          </a:xfrm>
        </p:spPr>
        <p:txBody>
          <a:bodyPr>
            <a:normAutofit fontScale="92500" lnSpcReduction="10000"/>
          </a:bodyPr>
          <a:lstStyle/>
          <a:p>
            <a:endParaRPr lang="en-US" dirty="0">
              <a:latin typeface="Courier New" panose="02070309020205020404" pitchFamily="49" charset="0"/>
              <a:cs typeface="Courier New" panose="02070309020205020404" pitchFamily="49" charset="0"/>
            </a:endParaRPr>
          </a:p>
          <a:p>
            <a:pPr marL="0" indent="0">
              <a:buNone/>
            </a:pP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show()</a:t>
            </a:r>
            <a:r>
              <a:rPr lang="en-US" dirty="0"/>
              <a:t> displays contents of </a:t>
            </a:r>
            <a:br>
              <a:rPr lang="en-US" dirty="0"/>
            </a:br>
            <a:r>
              <a:rPr lang="en-US" dirty="0"/>
              <a:t>a </a:t>
            </a:r>
            <a:r>
              <a:rPr lang="en-US" dirty="0" err="1"/>
              <a:t>DataFrame</a:t>
            </a:r>
            <a:r>
              <a:rPr lang="en-US" dirty="0"/>
              <a:t> or SQL result</a:t>
            </a:r>
          </a:p>
          <a:p>
            <a:pPr lvl="1"/>
            <a:endParaRPr lang="en-US" dirty="0"/>
          </a:p>
          <a:p>
            <a:pPr lvl="1"/>
            <a:endParaRPr lang="en-US" dirty="0"/>
          </a:p>
          <a:p>
            <a:r>
              <a:rPr lang="en-US" dirty="0" err="1">
                <a:latin typeface="Courier New" panose="02070309020205020404" pitchFamily="49" charset="0"/>
                <a:cs typeface="Courier New" panose="02070309020205020404" pitchFamily="49" charset="0"/>
              </a:rPr>
              <a:t>printSchema</a:t>
            </a:r>
            <a:r>
              <a:rPr lang="en-US" dirty="0">
                <a:latin typeface="Courier New" panose="02070309020205020404" pitchFamily="49" charset="0"/>
                <a:cs typeface="Courier New" panose="02070309020205020404" pitchFamily="49" charset="0"/>
              </a:rPr>
              <a:t>() </a:t>
            </a:r>
            <a:r>
              <a:rPr lang="en-US" dirty="0"/>
              <a:t>displays </a:t>
            </a:r>
            <a:br>
              <a:rPr lang="en-US" dirty="0"/>
            </a:br>
            <a:r>
              <a:rPr lang="en-US" dirty="0"/>
              <a:t>the schema for a </a:t>
            </a:r>
            <a:r>
              <a:rPr lang="en-US" dirty="0" err="1"/>
              <a:t>DataFrame</a:t>
            </a:r>
            <a:endParaRPr lang="en-US" dirty="0"/>
          </a:p>
          <a:p>
            <a:pPr lvl="1"/>
            <a:endParaRPr lang="en-US" dirty="0"/>
          </a:p>
          <a:p>
            <a:r>
              <a:rPr lang="en-US" dirty="0" err="1">
                <a:latin typeface="Courier New" panose="02070309020205020404" pitchFamily="49" charset="0"/>
                <a:cs typeface="Courier New" panose="02070309020205020404" pitchFamily="49" charset="0"/>
              </a:rPr>
              <a:t>withColumn</a:t>
            </a:r>
            <a:r>
              <a:rPr lang="en-US" dirty="0">
                <a:latin typeface="Courier New" panose="02070309020205020404" pitchFamily="49" charset="0"/>
                <a:cs typeface="Courier New" panose="02070309020205020404" pitchFamily="49" charset="0"/>
              </a:rPr>
              <a:t>() </a:t>
            </a:r>
            <a:r>
              <a:rPr lang="en-US" dirty="0"/>
              <a:t>creates a </a:t>
            </a:r>
            <a:br>
              <a:rPr lang="en-US" dirty="0"/>
            </a:br>
            <a:r>
              <a:rPr lang="en-US" dirty="0"/>
              <a:t>new </a:t>
            </a:r>
            <a:r>
              <a:rPr lang="en-US" dirty="0" err="1"/>
              <a:t>DataFrame</a:t>
            </a:r>
            <a:r>
              <a:rPr lang="en-US" dirty="0"/>
              <a:t> with a </a:t>
            </a:r>
            <a:br>
              <a:rPr lang="en-US" dirty="0"/>
            </a:br>
            <a:r>
              <a:rPr lang="en-US" dirty="0"/>
              <a:t>new column based on </a:t>
            </a:r>
            <a:br>
              <a:rPr lang="en-US" dirty="0"/>
            </a:br>
            <a:r>
              <a:rPr lang="en-US" dirty="0"/>
              <a:t>criteria you provide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631" y="1197102"/>
            <a:ext cx="8416238" cy="6564665"/>
          </a:xfrm>
          <a:prstGeom prst="rect">
            <a:avLst/>
          </a:prstGeom>
          <a:ln>
            <a:solidFill>
              <a:schemeClr val="bg1"/>
            </a:solidFill>
          </a:ln>
        </p:spPr>
      </p:pic>
    </p:spTree>
    <p:extLst>
      <p:ext uri="{BB962C8B-B14F-4D97-AF65-F5344CB8AC3E}">
        <p14:creationId xmlns:p14="http://schemas.microsoft.com/office/powerpoint/2010/main" val="26289752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withColumnRenamed</a:t>
            </a:r>
            <a:r>
              <a:rPr lang="en-US" dirty="0">
                <a:latin typeface="Courier New" panose="02070309020205020404" pitchFamily="49" charset="0"/>
                <a:cs typeface="Courier New" panose="02070309020205020404" pitchFamily="49" charset="0"/>
              </a:rPr>
              <a:t>() </a:t>
            </a:r>
            <a:r>
              <a:rPr lang="en-US" dirty="0"/>
              <a:t>and </a:t>
            </a:r>
            <a:r>
              <a:rPr lang="en-US" dirty="0">
                <a:latin typeface="Courier New" panose="02070309020205020404" pitchFamily="49" charset="0"/>
                <a:cs typeface="Courier New" panose="02070309020205020404" pitchFamily="49" charset="0"/>
              </a:rPr>
              <a:t>select()</a:t>
            </a:r>
          </a:p>
        </p:txBody>
      </p:sp>
      <p:sp>
        <p:nvSpPr>
          <p:cNvPr id="3" name="Text Placeholder 2"/>
          <p:cNvSpPr>
            <a:spLocks noGrp="1"/>
          </p:cNvSpPr>
          <p:nvPr>
            <p:ph type="body" idx="1"/>
          </p:nvPr>
        </p:nvSpPr>
        <p:spPr>
          <a:xfrm>
            <a:off x="841248" y="1746504"/>
            <a:ext cx="13166725" cy="4924425"/>
          </a:xfrm>
        </p:spPr>
        <p:txBody>
          <a:bodyPr>
            <a:normAutofit fontScale="92500" lnSpcReduction="20000"/>
          </a:bodyPr>
          <a:lstStyle/>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withColumnRenamed</a:t>
            </a:r>
            <a:r>
              <a:rPr lang="en-US" dirty="0">
                <a:latin typeface="Courier New" panose="02070309020205020404" pitchFamily="49" charset="0"/>
                <a:cs typeface="Courier New" panose="02070309020205020404" pitchFamily="49" charset="0"/>
              </a:rPr>
              <a:t>()</a:t>
            </a:r>
            <a:r>
              <a:rPr lang="en-US" dirty="0"/>
              <a:t> </a:t>
            </a:r>
            <a:br>
              <a:rPr lang="en-US" dirty="0"/>
            </a:br>
            <a:r>
              <a:rPr lang="en-US" dirty="0"/>
              <a:t>returns a new </a:t>
            </a:r>
            <a:r>
              <a:rPr lang="en-US" dirty="0" err="1"/>
              <a:t>Dataframe</a:t>
            </a:r>
            <a:br>
              <a:rPr lang="en-US" dirty="0"/>
            </a:br>
            <a:r>
              <a:rPr lang="en-US" dirty="0"/>
              <a:t>with a renamed column</a:t>
            </a:r>
          </a:p>
          <a:p>
            <a:pPr lvl="1"/>
            <a:endParaRPr lang="en-US" dirty="0"/>
          </a:p>
          <a:p>
            <a:pPr lvl="1"/>
            <a:endParaRPr lang="en-US" dirty="0"/>
          </a:p>
          <a:p>
            <a:r>
              <a:rPr lang="en-US" dirty="0">
                <a:latin typeface="Courier New" panose="02070309020205020404" pitchFamily="49" charset="0"/>
                <a:cs typeface="Courier New" panose="02070309020205020404" pitchFamily="49" charset="0"/>
              </a:rPr>
              <a:t>select()</a:t>
            </a:r>
            <a:r>
              <a:rPr lang="en-US" dirty="0"/>
              <a:t> returns a new </a:t>
            </a:r>
            <a:br>
              <a:rPr lang="en-US" dirty="0"/>
            </a:br>
            <a:r>
              <a:rPr lang="en-US" dirty="0" err="1"/>
              <a:t>DataFrame</a:t>
            </a:r>
            <a:r>
              <a:rPr lang="en-US" dirty="0"/>
              <a:t> with only the</a:t>
            </a:r>
            <a:br>
              <a:rPr lang="en-US" dirty="0"/>
            </a:br>
            <a:r>
              <a:rPr lang="en-US" dirty="0"/>
              <a:t>specified columns and data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596" y="1433187"/>
            <a:ext cx="8947684" cy="5748603"/>
          </a:xfrm>
          <a:prstGeom prst="rect">
            <a:avLst/>
          </a:prstGeom>
          <a:ln>
            <a:solidFill>
              <a:schemeClr val="bg1"/>
            </a:solidFill>
          </a:ln>
        </p:spPr>
      </p:pic>
    </p:spTree>
    <p:extLst>
      <p:ext uri="{BB962C8B-B14F-4D97-AF65-F5344CB8AC3E}">
        <p14:creationId xmlns:p14="http://schemas.microsoft.com/office/powerpoint/2010/main" val="317760872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filter()</a:t>
            </a:r>
            <a:r>
              <a:rPr lang="en-US" dirty="0"/>
              <a:t> and </a:t>
            </a:r>
            <a:r>
              <a:rPr lang="en-US" dirty="0">
                <a:latin typeface="Courier New" panose="02070309020205020404" pitchFamily="49" charset="0"/>
                <a:cs typeface="Courier New" panose="02070309020205020404" pitchFamily="49" charset="0"/>
              </a:rPr>
              <a:t>limit()</a:t>
            </a:r>
            <a:r>
              <a:rPr lang="en-US" dirty="0"/>
              <a:t> </a:t>
            </a:r>
          </a:p>
        </p:txBody>
      </p:sp>
      <p:sp>
        <p:nvSpPr>
          <p:cNvPr id="3" name="Text Placeholder 2"/>
          <p:cNvSpPr>
            <a:spLocks noGrp="1"/>
          </p:cNvSpPr>
          <p:nvPr>
            <p:ph type="body" idx="1"/>
          </p:nvPr>
        </p:nvSpPr>
        <p:spPr>
          <a:xfrm>
            <a:off x="841248" y="1746504"/>
            <a:ext cx="13166725" cy="4801314"/>
          </a:xfrm>
        </p:spPr>
        <p:txBody>
          <a:bodyPr>
            <a:normAutofit fontScale="92500" lnSpcReduction="10000"/>
          </a:bodyPr>
          <a:lstStyle/>
          <a:p>
            <a:endParaRPr lang="en-US" dirty="0"/>
          </a:p>
          <a:p>
            <a:endParaRPr lang="en-US" dirty="0"/>
          </a:p>
          <a:p>
            <a:endParaRPr lang="en-US" dirty="0"/>
          </a:p>
          <a:p>
            <a:r>
              <a:rPr lang="en-US" dirty="0">
                <a:latin typeface="Courier New" panose="02070309020205020404" pitchFamily="49" charset="0"/>
                <a:cs typeface="Courier New" panose="02070309020205020404" pitchFamily="49" charset="0"/>
              </a:rPr>
              <a:t>filter() </a:t>
            </a:r>
            <a:r>
              <a:rPr lang="en-US" dirty="0"/>
              <a:t>returns a </a:t>
            </a:r>
            <a:r>
              <a:rPr lang="en-US" dirty="0" err="1"/>
              <a:t>DataFrame</a:t>
            </a:r>
            <a:r>
              <a:rPr lang="en-US" dirty="0"/>
              <a:t> </a:t>
            </a:r>
            <a:br>
              <a:rPr lang="en-US" dirty="0"/>
            </a:br>
            <a:r>
              <a:rPr lang="en-US" dirty="0"/>
              <a:t>with only rows that have column </a:t>
            </a:r>
            <a:br>
              <a:rPr lang="en-US" dirty="0"/>
            </a:br>
            <a:r>
              <a:rPr lang="en-US" dirty="0"/>
              <a:t>values that meet a defined criteria</a:t>
            </a:r>
          </a:p>
          <a:p>
            <a:endParaRPr lang="en-US" dirty="0"/>
          </a:p>
          <a:p>
            <a:endParaRPr lang="en-US" dirty="0"/>
          </a:p>
          <a:p>
            <a:r>
              <a:rPr lang="en-US" dirty="0">
                <a:latin typeface="Courier New" panose="02070309020205020404" pitchFamily="49" charset="0"/>
                <a:cs typeface="Courier New" panose="02070309020205020404" pitchFamily="49" charset="0"/>
              </a:rPr>
              <a:t>limit() </a:t>
            </a:r>
            <a:r>
              <a:rPr lang="en-US" dirty="0"/>
              <a:t>returns a </a:t>
            </a:r>
            <a:r>
              <a:rPr lang="en-US" dirty="0" err="1"/>
              <a:t>DataFrame</a:t>
            </a:r>
            <a:r>
              <a:rPr lang="en-US" dirty="0"/>
              <a:t> with </a:t>
            </a:r>
            <a:br>
              <a:rPr lang="en-US" dirty="0"/>
            </a:br>
            <a:r>
              <a:rPr lang="en-US" dirty="0"/>
              <a:t>a defined number of rows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9296" y="1161343"/>
            <a:ext cx="6583370" cy="6324739"/>
          </a:xfrm>
          <a:prstGeom prst="rect">
            <a:avLst/>
          </a:prstGeom>
          <a:ln>
            <a:solidFill>
              <a:schemeClr val="bg1"/>
            </a:solidFill>
          </a:ln>
        </p:spPr>
      </p:pic>
    </p:spTree>
    <p:extLst>
      <p:ext uri="{BB962C8B-B14F-4D97-AF65-F5344CB8AC3E}">
        <p14:creationId xmlns:p14="http://schemas.microsoft.com/office/powerpoint/2010/main" val="33109835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describe()</a:t>
            </a:r>
            <a:r>
              <a:rPr lang="en-US" dirty="0">
                <a:latin typeface="+mn-lt"/>
                <a:cs typeface="Courier New" panose="02070309020205020404" pitchFamily="49" charset="0"/>
              </a:rPr>
              <a:t> and </a:t>
            </a:r>
            <a:r>
              <a:rPr lang="en-US" dirty="0">
                <a:latin typeface="Courier New" panose="02070309020205020404" pitchFamily="49" charset="0"/>
                <a:cs typeface="Courier New" panose="02070309020205020404" pitchFamily="49" charset="0"/>
              </a:rPr>
              <a:t>distinct()</a:t>
            </a:r>
          </a:p>
        </p:txBody>
      </p:sp>
      <p:sp>
        <p:nvSpPr>
          <p:cNvPr id="3" name="Text Placeholder 2"/>
          <p:cNvSpPr>
            <a:spLocks noGrp="1"/>
          </p:cNvSpPr>
          <p:nvPr>
            <p:ph type="body" idx="1"/>
          </p:nvPr>
        </p:nvSpPr>
        <p:spPr>
          <a:xfrm>
            <a:off x="841248" y="1746504"/>
            <a:ext cx="13166725" cy="5343001"/>
          </a:xfrm>
        </p:spPr>
        <p:txBody>
          <a:bodyPr>
            <a:normAutofit fontScale="92500" lnSpcReduction="10000"/>
          </a:bodyPr>
          <a:lstStyle/>
          <a:p>
            <a:endParaRPr lang="en-US" dirty="0"/>
          </a:p>
          <a:p>
            <a:endParaRPr lang="en-US" dirty="0"/>
          </a:p>
          <a:p>
            <a:r>
              <a:rPr lang="en-US" dirty="0"/>
              <a:t>describe() returns count, mean, standard deviation,</a:t>
            </a:r>
            <a:br>
              <a:rPr lang="en-US" dirty="0"/>
            </a:br>
            <a:r>
              <a:rPr lang="en-US" dirty="0"/>
              <a:t>minimum, and maximum values for named </a:t>
            </a:r>
            <a:br>
              <a:rPr lang="en-US" dirty="0"/>
            </a:br>
            <a:r>
              <a:rPr lang="en-US" dirty="0"/>
              <a:t>columns in a </a:t>
            </a:r>
            <a:r>
              <a:rPr lang="en-US" dirty="0" err="1"/>
              <a:t>DataFrame</a:t>
            </a:r>
            <a:endParaRPr lang="en-US" dirty="0"/>
          </a:p>
          <a:p>
            <a:endParaRPr lang="en-US" dirty="0"/>
          </a:p>
          <a:p>
            <a:endParaRPr lang="en-US" dirty="0"/>
          </a:p>
          <a:p>
            <a:endParaRPr lang="en-US" dirty="0"/>
          </a:p>
          <a:p>
            <a:endParaRPr lang="en-US" dirty="0"/>
          </a:p>
          <a:p>
            <a:r>
              <a:rPr lang="en-US" dirty="0"/>
              <a:t>distinct() returns a new </a:t>
            </a:r>
            <a:r>
              <a:rPr lang="en-US" dirty="0" err="1"/>
              <a:t>DataFrame</a:t>
            </a:r>
            <a:r>
              <a:rPr lang="en-US" dirty="0"/>
              <a:t> of only the </a:t>
            </a:r>
            <a:br>
              <a:rPr lang="en-US" dirty="0"/>
            </a:br>
            <a:r>
              <a:rPr lang="en-US" dirty="0"/>
              <a:t>unique rows from the original </a:t>
            </a:r>
            <a:r>
              <a:rPr lang="en-US" dirty="0" err="1"/>
              <a:t>DataFrame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9720" y="1548612"/>
            <a:ext cx="3789636" cy="6440515"/>
          </a:xfrm>
          <a:prstGeom prst="rect">
            <a:avLst/>
          </a:prstGeom>
          <a:ln>
            <a:solidFill>
              <a:schemeClr val="bg1"/>
            </a:solidFill>
          </a:ln>
        </p:spPr>
      </p:pic>
    </p:spTree>
    <p:extLst>
      <p:ext uri="{BB962C8B-B14F-4D97-AF65-F5344CB8AC3E}">
        <p14:creationId xmlns:p14="http://schemas.microsoft.com/office/powerpoint/2010/main" val="65242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 The Hadoop File System</a:t>
            </a:r>
          </a:p>
        </p:txBody>
      </p:sp>
      <p:sp>
        <p:nvSpPr>
          <p:cNvPr id="3" name="Content Placeholder 2"/>
          <p:cNvSpPr>
            <a:spLocks noGrp="1"/>
          </p:cNvSpPr>
          <p:nvPr>
            <p:ph idx="1"/>
          </p:nvPr>
        </p:nvSpPr>
        <p:spPr>
          <a:prstGeom prst="rect">
            <a:avLst/>
          </a:prstGeom>
        </p:spPr>
        <p:txBody>
          <a:bodyPr lIns="109746" tIns="54873" rIns="109746" bIns="54873">
            <a:normAutofit lnSpcReduction="10000"/>
          </a:bodyPr>
          <a:lstStyle/>
          <a:p>
            <a:r>
              <a:rPr lang="en-US" dirty="0"/>
              <a:t>Hadoop stores files using the Hadoop distributed file system (HDFS). </a:t>
            </a:r>
          </a:p>
          <a:p>
            <a:r>
              <a:rPr lang="en-US" dirty="0"/>
              <a:t>HDFS is the basis for Hadoop’s storage scalability and availability. HDFS: </a:t>
            </a:r>
          </a:p>
          <a:p>
            <a:pPr lvl="1"/>
            <a:r>
              <a:rPr lang="en-US" dirty="0"/>
              <a:t>Splits large data files into smaller chunks called blocks </a:t>
            </a:r>
          </a:p>
          <a:p>
            <a:pPr lvl="1"/>
            <a:r>
              <a:rPr lang="en-US" dirty="0"/>
              <a:t>Spreads those blocks across different slave/worker nodes</a:t>
            </a:r>
          </a:p>
          <a:p>
            <a:pPr lvl="1"/>
            <a:r>
              <a:rPr lang="en-US" dirty="0"/>
              <a:t>Tracks data block location</a:t>
            </a:r>
          </a:p>
          <a:p>
            <a:pPr lvl="1"/>
            <a:r>
              <a:rPr lang="en-US" dirty="0"/>
              <a:t>Automatically replicates data for high availability </a:t>
            </a:r>
          </a:p>
          <a:p>
            <a:r>
              <a:rPr lang="en-US" dirty="0"/>
              <a:t>Scaling storage is easy – simply add more nodes!</a:t>
            </a:r>
          </a:p>
        </p:txBody>
      </p:sp>
    </p:spTree>
    <p:extLst>
      <p:ext uri="{BB962C8B-B14F-4D97-AF65-F5344CB8AC3E}">
        <p14:creationId xmlns:p14="http://schemas.microsoft.com/office/powerpoint/2010/main" val="32693795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drop()</a:t>
            </a:r>
            <a:r>
              <a:rPr lang="en-US" dirty="0"/>
              <a:t> and </a:t>
            </a:r>
            <a:r>
              <a:rPr lang="en-US" dirty="0" err="1">
                <a:latin typeface="Courier New" panose="02070309020205020404" pitchFamily="49" charset="0"/>
                <a:cs typeface="Courier New" panose="02070309020205020404" pitchFamily="49" charset="0"/>
              </a:rPr>
              <a:t>groupBy</a:t>
            </a:r>
            <a:r>
              <a:rPr lang="en-US" dirty="0">
                <a:latin typeface="Courier New" panose="02070309020205020404" pitchFamily="49" charset="0"/>
                <a:cs typeface="Courier New" panose="02070309020205020404" pitchFamily="49" charset="0"/>
              </a:rPr>
              <a:t>()</a:t>
            </a:r>
          </a:p>
        </p:txBody>
      </p:sp>
      <p:sp>
        <p:nvSpPr>
          <p:cNvPr id="3" name="Text Placeholder 2"/>
          <p:cNvSpPr>
            <a:spLocks noGrp="1"/>
          </p:cNvSpPr>
          <p:nvPr>
            <p:ph type="body" idx="1"/>
          </p:nvPr>
        </p:nvSpPr>
        <p:spPr>
          <a:xfrm>
            <a:off x="841248" y="1746504"/>
            <a:ext cx="13166725" cy="5179880"/>
          </a:xfrm>
        </p:spPr>
        <p:txBody>
          <a:bodyPr>
            <a:normAutofit fontScale="92500" lnSpcReduction="10000"/>
          </a:bodyPr>
          <a:lstStyle/>
          <a:p>
            <a:endParaRPr lang="en-US" dirty="0"/>
          </a:p>
          <a:p>
            <a:r>
              <a:rPr lang="en-US" dirty="0">
                <a:latin typeface="Courier New" panose="02070309020205020404" pitchFamily="49" charset="0"/>
                <a:cs typeface="Courier New" panose="02070309020205020404" pitchFamily="49" charset="0"/>
              </a:rPr>
              <a:t>drop() </a:t>
            </a:r>
            <a:r>
              <a:rPr lang="en-US" dirty="0"/>
              <a:t>returns a </a:t>
            </a:r>
            <a:r>
              <a:rPr lang="en-US" dirty="0" err="1"/>
              <a:t>DataFrame</a:t>
            </a:r>
            <a:r>
              <a:rPr lang="en-US" dirty="0"/>
              <a:t> without</a:t>
            </a:r>
            <a:br>
              <a:rPr lang="en-US" dirty="0"/>
            </a:br>
            <a:r>
              <a:rPr lang="en-US" dirty="0"/>
              <a:t>the named column(s)</a:t>
            </a:r>
          </a:p>
          <a:p>
            <a:endParaRPr lang="en-US" dirty="0"/>
          </a:p>
          <a:p>
            <a:endParaRPr lang="en-US" dirty="0"/>
          </a:p>
          <a:p>
            <a:r>
              <a:rPr lang="en-US" dirty="0" err="1">
                <a:latin typeface="Courier New" panose="02070309020205020404" pitchFamily="49" charset="0"/>
                <a:cs typeface="Courier New" panose="02070309020205020404" pitchFamily="49" charset="0"/>
              </a:rPr>
              <a:t>groupBy</a:t>
            </a:r>
            <a:r>
              <a:rPr lang="en-US" dirty="0">
                <a:latin typeface="Courier New" panose="02070309020205020404" pitchFamily="49" charset="0"/>
                <a:cs typeface="Courier New" panose="02070309020205020404" pitchFamily="49" charset="0"/>
              </a:rPr>
              <a:t>() </a:t>
            </a:r>
            <a:r>
              <a:rPr lang="en-US" dirty="0"/>
              <a:t>groups rows by matching </a:t>
            </a:r>
            <a:br>
              <a:rPr lang="en-US" dirty="0"/>
            </a:br>
            <a:r>
              <a:rPr lang="en-US" dirty="0"/>
              <a:t>column values, which can then have some </a:t>
            </a:r>
            <a:br>
              <a:rPr lang="en-US" dirty="0"/>
            </a:br>
            <a:r>
              <a:rPr lang="en-US" dirty="0"/>
              <a:t>other function performed on them and </a:t>
            </a:r>
            <a:br>
              <a:rPr lang="en-US" dirty="0"/>
            </a:br>
            <a:r>
              <a:rPr lang="en-US" dirty="0"/>
              <a:t>returned as the result</a:t>
            </a:r>
          </a:p>
          <a:p>
            <a:pPr lvl="1"/>
            <a:r>
              <a:rPr lang="en-US" dirty="0"/>
              <a:t>Two examples here, performing a </a:t>
            </a:r>
            <a:r>
              <a:rPr lang="en-US" dirty="0">
                <a:latin typeface="Courier New" panose="02070309020205020404" pitchFamily="49" charset="0"/>
                <a:cs typeface="Courier New" panose="02070309020205020404" pitchFamily="49" charset="0"/>
              </a:rPr>
              <a:t>count()</a:t>
            </a:r>
            <a:br>
              <a:rPr lang="en-US" dirty="0"/>
            </a:br>
            <a:r>
              <a:rPr lang="en-US" dirty="0"/>
              <a:t>on the code column, and then performing</a:t>
            </a:r>
            <a:br>
              <a:rPr lang="en-US" dirty="0"/>
            </a:br>
            <a:r>
              <a:rPr lang="en-US" dirty="0"/>
              <a:t>a </a:t>
            </a:r>
            <a:r>
              <a:rPr lang="en-US" dirty="0">
                <a:latin typeface="Courier New" panose="02070309020205020404" pitchFamily="49" charset="0"/>
                <a:cs typeface="Courier New" panose="02070309020205020404" pitchFamily="49" charset="0"/>
              </a:rPr>
              <a:t>sum() </a:t>
            </a:r>
            <a:r>
              <a:rPr lang="en-US" dirty="0"/>
              <a:t>on the values column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631" y="796465"/>
            <a:ext cx="4202011" cy="6980198"/>
          </a:xfrm>
          <a:prstGeom prst="rect">
            <a:avLst/>
          </a:prstGeom>
          <a:ln>
            <a:solidFill>
              <a:schemeClr val="bg1"/>
            </a:solidFill>
          </a:ln>
        </p:spPr>
      </p:pic>
    </p:spTree>
    <p:extLst>
      <p:ext uri="{BB962C8B-B14F-4D97-AF65-F5344CB8AC3E}">
        <p14:creationId xmlns:p14="http://schemas.microsoft.com/office/powerpoint/2010/main" val="5984074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69670"/>
            <a:ext cx="13166725" cy="491673"/>
          </a:xfrm>
        </p:spPr>
        <p:txBody>
          <a:bodyPr>
            <a:normAutofit fontScale="90000"/>
          </a:bodyPr>
          <a:lstStyle/>
          <a:p>
            <a:r>
              <a:rPr lang="en-US" dirty="0">
                <a:latin typeface="Courier New" panose="02070309020205020404" pitchFamily="49" charset="0"/>
                <a:cs typeface="Courier New" panose="02070309020205020404" pitchFamily="49" charset="0"/>
              </a:rPr>
              <a:t>count(),</a:t>
            </a:r>
            <a:r>
              <a:rPr lang="en-US" dirty="0"/>
              <a:t> </a:t>
            </a:r>
            <a:r>
              <a:rPr lang="en-US" dirty="0">
                <a:latin typeface="Courier New" panose="02070309020205020404" pitchFamily="49" charset="0"/>
                <a:cs typeface="Courier New" panose="02070309020205020404" pitchFamily="49" charset="0"/>
              </a:rPr>
              <a:t>take(),</a:t>
            </a:r>
            <a:r>
              <a:rPr lang="en-US" dirty="0">
                <a:latin typeface="+mn-lt"/>
                <a:cs typeface="Courier New" panose="02070309020205020404" pitchFamily="49" charset="0"/>
              </a:rPr>
              <a:t> and </a:t>
            </a:r>
            <a:r>
              <a:rPr lang="en-US" dirty="0">
                <a:latin typeface="Courier New" panose="02070309020205020404" pitchFamily="49" charset="0"/>
                <a:cs typeface="Courier New" panose="02070309020205020404" pitchFamily="49" charset="0"/>
              </a:rPr>
              <a:t>head()</a:t>
            </a:r>
          </a:p>
        </p:txBody>
      </p:sp>
      <p:sp>
        <p:nvSpPr>
          <p:cNvPr id="3" name="Text Placeholder 2"/>
          <p:cNvSpPr>
            <a:spLocks noGrp="1"/>
          </p:cNvSpPr>
          <p:nvPr>
            <p:ph type="body" idx="1"/>
          </p:nvPr>
        </p:nvSpPr>
        <p:spPr>
          <a:xfrm>
            <a:off x="841248" y="1746504"/>
            <a:ext cx="13166725" cy="6109365"/>
          </a:xfrm>
        </p:spPr>
        <p:txBody>
          <a:bodyPr>
            <a:normAutofit fontScale="85000" lnSpcReduction="10000"/>
          </a:bodyPr>
          <a:lstStyle/>
          <a:p>
            <a:endParaRPr lang="en-US" dirty="0"/>
          </a:p>
          <a:p>
            <a:r>
              <a:rPr lang="en-US" dirty="0">
                <a:latin typeface="Courier New" panose="02070309020205020404" pitchFamily="49" charset="0"/>
                <a:cs typeface="Courier New" panose="02070309020205020404" pitchFamily="49" charset="0"/>
              </a:rPr>
              <a:t>count() </a:t>
            </a:r>
            <a:r>
              <a:rPr lang="en-US" dirty="0"/>
              <a:t>returns the number of rows in</a:t>
            </a:r>
            <a:br>
              <a:rPr lang="en-US" dirty="0"/>
            </a:br>
            <a:r>
              <a:rPr lang="en-US" dirty="0"/>
              <a:t>the </a:t>
            </a:r>
            <a:r>
              <a:rPr lang="en-US" dirty="0" err="1"/>
              <a:t>DataFrame</a:t>
            </a:r>
            <a:r>
              <a:rPr lang="en-US" dirty="0"/>
              <a:t> as a result</a:t>
            </a:r>
          </a:p>
          <a:p>
            <a:pPr lvl="1"/>
            <a:endParaRPr lang="en-US" dirty="0"/>
          </a:p>
          <a:p>
            <a:r>
              <a:rPr lang="en-US" dirty="0">
                <a:latin typeface="Courier New" panose="02070309020205020404" pitchFamily="49" charset="0"/>
                <a:cs typeface="Courier New" panose="02070309020205020404" pitchFamily="49" charset="0"/>
              </a:rPr>
              <a:t>take()</a:t>
            </a:r>
            <a:r>
              <a:rPr lang="en-US" dirty="0"/>
              <a:t> returns a number of rows in the </a:t>
            </a:r>
            <a:br>
              <a:rPr lang="en-US" dirty="0"/>
            </a:br>
            <a:r>
              <a:rPr lang="en-US" dirty="0" err="1"/>
              <a:t>DataFrame</a:t>
            </a:r>
            <a:r>
              <a:rPr lang="en-US" dirty="0"/>
              <a:t> and returns them as Row</a:t>
            </a:r>
            <a:br>
              <a:rPr lang="en-US" dirty="0"/>
            </a:br>
            <a:r>
              <a:rPr lang="en-US" dirty="0"/>
              <a:t>objects</a:t>
            </a:r>
          </a:p>
          <a:p>
            <a:pPr lvl="1"/>
            <a:endParaRPr lang="en-US" dirty="0"/>
          </a:p>
          <a:p>
            <a:r>
              <a:rPr lang="en-US" dirty="0">
                <a:latin typeface="Courier New" panose="02070309020205020404" pitchFamily="49" charset="0"/>
                <a:cs typeface="Courier New" panose="02070309020205020404" pitchFamily="49" charset="0"/>
              </a:rPr>
              <a:t>head() </a:t>
            </a:r>
            <a:r>
              <a:rPr lang="en-US" dirty="0"/>
              <a:t>returns the first row in the </a:t>
            </a:r>
            <a:br>
              <a:rPr lang="en-US" dirty="0"/>
            </a:br>
            <a:r>
              <a:rPr lang="en-US" dirty="0" err="1"/>
              <a:t>DataFrame</a:t>
            </a:r>
            <a:r>
              <a:rPr lang="en-US" dirty="0"/>
              <a:t> as a Row object</a:t>
            </a:r>
          </a:p>
          <a:p>
            <a:pPr lvl="1"/>
            <a:endParaRPr lang="en-US" dirty="0"/>
          </a:p>
          <a:p>
            <a:pPr marL="0" indent="0">
              <a:buNone/>
            </a:pPr>
            <a:r>
              <a:rPr lang="en-US" dirty="0"/>
              <a:t>	</a:t>
            </a:r>
            <a:r>
              <a:rPr lang="en-US" b="1" dirty="0"/>
              <a:t>Note:</a:t>
            </a:r>
            <a:r>
              <a:rPr lang="en-US" dirty="0"/>
              <a:t> In the screenshot provided, these functions are shown prepended with print. </a:t>
            </a:r>
            <a:br>
              <a:rPr lang="en-US" dirty="0"/>
            </a:br>
            <a:r>
              <a:rPr lang="en-US" dirty="0"/>
              <a:t>	However, the print command is not required for Scala, nor is it required for Python</a:t>
            </a:r>
            <a:br>
              <a:rPr lang="en-US" dirty="0"/>
            </a:br>
            <a:r>
              <a:rPr lang="en-US" dirty="0"/>
              <a:t>	when using the REPL. (See note in student book for </a:t>
            </a:r>
            <a:r>
              <a:rPr lang="en-US"/>
              <a:t>more detail.)</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2266" y="1746504"/>
            <a:ext cx="5749983" cy="3597021"/>
          </a:xfrm>
          <a:prstGeom prst="rect">
            <a:avLst/>
          </a:prstGeom>
          <a:ln>
            <a:solidFill>
              <a:schemeClr val="bg1"/>
            </a:solidFill>
          </a:ln>
        </p:spPr>
      </p:pic>
    </p:spTree>
    <p:extLst>
      <p:ext uri="{BB962C8B-B14F-4D97-AF65-F5344CB8AC3E}">
        <p14:creationId xmlns:p14="http://schemas.microsoft.com/office/powerpoint/2010/main" val="35821842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91723"/>
            <a:ext cx="9163812" cy="1576585"/>
          </a:xfrm>
        </p:spPr>
        <p:txBody>
          <a:bodyPr/>
          <a:lstStyle/>
          <a:p>
            <a:r>
              <a:rPr lang="en-US" dirty="0"/>
              <a:t>Lab: Work with Tables and DataFrames</a:t>
            </a:r>
          </a:p>
        </p:txBody>
      </p:sp>
    </p:spTree>
    <p:extLst>
      <p:ext uri="{BB962C8B-B14F-4D97-AF65-F5344CB8AC3E}">
        <p14:creationId xmlns:p14="http://schemas.microsoft.com/office/powerpoint/2010/main" val="340361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83479"/>
            <a:ext cx="7644384" cy="784830"/>
          </a:xfrm>
        </p:spPr>
        <p:txBody>
          <a:bodyPr/>
          <a:lstStyle/>
          <a:p>
            <a:r>
              <a:rPr lang="en-US" dirty="0"/>
              <a:t>Knowledge Check</a:t>
            </a:r>
          </a:p>
        </p:txBody>
      </p:sp>
    </p:spTree>
    <p:extLst>
      <p:ext uri="{BB962C8B-B14F-4D97-AF65-F5344CB8AC3E}">
        <p14:creationId xmlns:p14="http://schemas.microsoft.com/office/powerpoint/2010/main" val="104008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841494" y="1480229"/>
            <a:ext cx="12739039" cy="4957762"/>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514330" indent="-514330">
              <a:buFont typeface="+mj-lt"/>
              <a:buAutoNum type="arabicPeriod"/>
            </a:pPr>
            <a:r>
              <a:rPr lang="en-US" dirty="0">
                <a:latin typeface="Arial"/>
                <a:cs typeface="Arial"/>
              </a:rPr>
              <a:t>While core RDD programming is used with [structured/unstructured/both] data Spark SQL is used with [structured/unstructured/both] data.</a:t>
            </a:r>
          </a:p>
          <a:p>
            <a:pPr marL="514330" indent="-514330">
              <a:buFont typeface="+mj-lt"/>
              <a:buAutoNum type="arabicPeriod"/>
            </a:pPr>
            <a:r>
              <a:rPr lang="en-US" dirty="0">
                <a:latin typeface="Arial"/>
                <a:cs typeface="Arial"/>
              </a:rPr>
              <a:t>True or False: Spark SQL is an extra layer of translation over RDDs. Therefore while it may be easier to use, core RDD programs will generally see better performance.</a:t>
            </a:r>
          </a:p>
          <a:p>
            <a:pPr marL="514330" indent="-514330">
              <a:buFont typeface="+mj-lt"/>
              <a:buAutoNum type="arabicPeriod"/>
            </a:pPr>
            <a:r>
              <a:rPr lang="en-US" dirty="0">
                <a:latin typeface="Arial"/>
                <a:cs typeface="Arial"/>
              </a:rPr>
              <a:t>True or False: A </a:t>
            </a:r>
            <a:r>
              <a:rPr lang="en-US" dirty="0" err="1">
                <a:latin typeface="Courier New" panose="02070309020205020404" pitchFamily="49" charset="0"/>
                <a:cs typeface="Courier New" panose="02070309020205020404" pitchFamily="49" charset="0"/>
              </a:rPr>
              <a:t>HiveContext</a:t>
            </a:r>
            <a:r>
              <a:rPr lang="en-US" dirty="0">
                <a:latin typeface="Arial"/>
                <a:cs typeface="Arial"/>
              </a:rPr>
              <a:t> can do everything that a </a:t>
            </a:r>
            <a:r>
              <a:rPr lang="en-US" dirty="0" err="1">
                <a:latin typeface="Courier New" panose="02070309020205020404" pitchFamily="49" charset="0"/>
                <a:cs typeface="Courier New" panose="02070309020205020404" pitchFamily="49" charset="0"/>
              </a:rPr>
              <a:t>SQLContext</a:t>
            </a:r>
            <a:r>
              <a:rPr lang="en-US" dirty="0">
                <a:latin typeface="Arial"/>
                <a:cs typeface="Arial"/>
              </a:rPr>
              <a:t> can do, but provides more functionality and flexibility.</a:t>
            </a:r>
          </a:p>
          <a:p>
            <a:pPr marL="514330" indent="-514330">
              <a:buFont typeface="+mj-lt"/>
              <a:buAutoNum type="arabicPeriod"/>
            </a:pPr>
            <a:r>
              <a:rPr lang="en-US" dirty="0">
                <a:latin typeface="Arial"/>
                <a:cs typeface="Arial"/>
              </a:rPr>
              <a:t>True or False: Once a </a:t>
            </a:r>
            <a:r>
              <a:rPr lang="en-US" dirty="0" err="1">
                <a:latin typeface="Arial"/>
                <a:cs typeface="Arial"/>
              </a:rPr>
              <a:t>DataFrame</a:t>
            </a:r>
            <a:r>
              <a:rPr lang="en-US" dirty="0">
                <a:latin typeface="Arial"/>
                <a:cs typeface="Arial"/>
              </a:rPr>
              <a:t> is registered as a temporary table, it is available to any running </a:t>
            </a:r>
            <a:r>
              <a:rPr lang="en-US" dirty="0" err="1">
                <a:latin typeface="Arial"/>
                <a:cs typeface="Arial"/>
              </a:rPr>
              <a:t>sqlContext</a:t>
            </a:r>
            <a:r>
              <a:rPr lang="en-US" dirty="0">
                <a:latin typeface="Arial"/>
                <a:cs typeface="Arial"/>
              </a:rPr>
              <a:t> in the cluster.</a:t>
            </a:r>
          </a:p>
          <a:p>
            <a:pPr marL="514330" indent="-514330">
              <a:buFont typeface="+mj-lt"/>
              <a:buAutoNum type="arabicPeriod"/>
            </a:pPr>
            <a:r>
              <a:rPr lang="en-US" dirty="0">
                <a:latin typeface="Arial"/>
                <a:cs typeface="Arial"/>
              </a:rPr>
              <a:t>Hive tables are stored [in memory/on disk].</a:t>
            </a:r>
          </a:p>
          <a:p>
            <a:pPr marL="514330" indent="-514330">
              <a:buFont typeface="+mj-lt"/>
              <a:buAutoNum type="arabicPeriod"/>
            </a:pPr>
            <a:r>
              <a:rPr lang="en-US" dirty="0">
                <a:latin typeface="Arial"/>
                <a:cs typeface="Arial"/>
              </a:rPr>
              <a:t>Name two functions that can convert an RDD to a </a:t>
            </a:r>
            <a:r>
              <a:rPr lang="en-US" dirty="0" err="1">
                <a:latin typeface="Arial"/>
                <a:cs typeface="Arial"/>
              </a:rPr>
              <a:t>DataFrame</a:t>
            </a:r>
            <a:r>
              <a:rPr lang="en-US" dirty="0">
                <a:latin typeface="Arial"/>
                <a:cs typeface="Arial"/>
              </a:rPr>
              <a:t>.</a:t>
            </a:r>
          </a:p>
          <a:p>
            <a:pPr marL="514330" indent="-514330">
              <a:buFont typeface="+mj-lt"/>
              <a:buAutoNum type="arabicPeriod"/>
            </a:pPr>
            <a:r>
              <a:rPr lang="en-US" dirty="0">
                <a:latin typeface="Arial"/>
                <a:cs typeface="Arial"/>
              </a:rPr>
              <a:t>Name two file formats that Spark SQL can use without modification to </a:t>
            </a:r>
            <a:br>
              <a:rPr lang="en-US" dirty="0">
                <a:latin typeface="Arial"/>
                <a:cs typeface="Arial"/>
              </a:rPr>
            </a:br>
            <a:r>
              <a:rPr lang="en-US" dirty="0">
                <a:latin typeface="Arial"/>
                <a:cs typeface="Arial"/>
              </a:rPr>
              <a:t>create DataFrames.</a:t>
            </a:r>
          </a:p>
        </p:txBody>
      </p:sp>
    </p:spTree>
    <p:extLst>
      <p:ext uri="{BB962C8B-B14F-4D97-AF65-F5344CB8AC3E}">
        <p14:creationId xmlns:p14="http://schemas.microsoft.com/office/powerpoint/2010/main" val="2894277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83479"/>
            <a:ext cx="7644384" cy="784830"/>
          </a:xfrm>
        </p:spPr>
        <p:txBody>
          <a:bodyPr/>
          <a:lstStyle/>
          <a:p>
            <a:r>
              <a:rPr lang="en-US" dirty="0"/>
              <a:t>Summary</a:t>
            </a:r>
          </a:p>
        </p:txBody>
      </p:sp>
    </p:spTree>
    <p:extLst>
      <p:ext uri="{BB962C8B-B14F-4D97-AF65-F5344CB8AC3E}">
        <p14:creationId xmlns:p14="http://schemas.microsoft.com/office/powerpoint/2010/main" val="362256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41248" y="1746504"/>
            <a:ext cx="13166725" cy="4105739"/>
          </a:xfrm>
        </p:spPr>
        <p:txBody>
          <a:bodyPr>
            <a:normAutofit fontScale="92500" lnSpcReduction="20000"/>
          </a:bodyPr>
          <a:lstStyle/>
          <a:p>
            <a:r>
              <a:rPr lang="en-US" dirty="0"/>
              <a:t>Spark SQL gives developers the ability to utilize Spark's in-memory processing capabilities on structured data</a:t>
            </a:r>
          </a:p>
          <a:p>
            <a:r>
              <a:rPr lang="en-US" dirty="0"/>
              <a:t>Spark SQL integrates with Hive via the </a:t>
            </a:r>
            <a:r>
              <a:rPr lang="en-US" dirty="0" err="1"/>
              <a:t>HiveContext</a:t>
            </a:r>
            <a:r>
              <a:rPr lang="en-US" dirty="0"/>
              <a:t>, which broadens SQL capabilities and allows Spark to use Hive HCatalog for table management</a:t>
            </a:r>
          </a:p>
          <a:p>
            <a:r>
              <a:rPr lang="en-US" dirty="0"/>
              <a:t>DataFrames are RDDs that are represented as table objects which can used to create tables for SQL interactions</a:t>
            </a:r>
          </a:p>
          <a:p>
            <a:r>
              <a:rPr lang="en-US" dirty="0"/>
              <a:t>DataFrames can be created from and saved as files such as ORC, JSON, and parquet</a:t>
            </a:r>
          </a:p>
          <a:p>
            <a:r>
              <a:rPr lang="en-US" dirty="0"/>
              <a:t>Because of Catalyst optimizations of SQL queries, SQL programming operations will generally outperform core RDD programming operations</a:t>
            </a:r>
          </a:p>
        </p:txBody>
      </p:sp>
    </p:spTree>
    <p:extLst>
      <p:ext uri="{BB962C8B-B14F-4D97-AF65-F5344CB8AC3E}">
        <p14:creationId xmlns:p14="http://schemas.microsoft.com/office/powerpoint/2010/main" val="121363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in Zeppelin</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197</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0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368580"/>
          </a:xfrm>
        </p:spPr>
        <p:txBody>
          <a:bodyPr/>
          <a:lstStyle/>
          <a:p>
            <a:pPr>
              <a:spcBef>
                <a:spcPts val="775"/>
              </a:spcBef>
            </a:pPr>
            <a:r>
              <a:rPr lang="en-US" dirty="0">
                <a:latin typeface="Arial" charset="0"/>
                <a:ea typeface="ヒラギノ角ゴ Pro W3" charset="0"/>
                <a:cs typeface="ヒラギノ角ゴ Pro W3" charset="0"/>
              </a:rPr>
              <a:t>Explain the purpose and benefits of data visualization</a:t>
            </a:r>
          </a:p>
          <a:p>
            <a:pPr>
              <a:spcBef>
                <a:spcPts val="775"/>
              </a:spcBef>
            </a:pPr>
            <a:r>
              <a:rPr lang="en-US" dirty="0">
                <a:latin typeface="Arial" charset="0"/>
                <a:ea typeface="ヒラギノ角ゴ Pro W3" charset="0"/>
                <a:cs typeface="ヒラギノ角ゴ Pro W3" charset="0"/>
              </a:rPr>
              <a:t>Perform interactive data exploration using visualization in Zeppelin</a:t>
            </a:r>
          </a:p>
          <a:p>
            <a:pPr>
              <a:spcBef>
                <a:spcPts val="775"/>
              </a:spcBef>
            </a:pPr>
            <a:r>
              <a:rPr lang="en-US" dirty="0">
                <a:latin typeface="Arial" charset="0"/>
                <a:ea typeface="ヒラギノ角ゴ Pro W3" charset="0"/>
                <a:cs typeface="ヒラギノ角ゴ Pro W3" charset="0"/>
              </a:rPr>
              <a:t>Collaborate with other developers and stakeholders using Zeppelin</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4177888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9616796" cy="1592744"/>
          </a:xfrm>
        </p:spPr>
        <p:txBody>
          <a:bodyPr/>
          <a:lstStyle/>
          <a:p>
            <a:r>
              <a:rPr lang="en-US" dirty="0"/>
              <a:t>Data Visualization Overview</a:t>
            </a:r>
          </a:p>
        </p:txBody>
      </p:sp>
    </p:spTree>
    <p:extLst>
      <p:ext uri="{BB962C8B-B14F-4D97-AF65-F5344CB8AC3E}">
        <p14:creationId xmlns:p14="http://schemas.microsoft.com/office/powerpoint/2010/main" val="60877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Overview for Developers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09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Command Line Interaction</a:t>
            </a:r>
          </a:p>
        </p:txBody>
      </p:sp>
      <p:sp>
        <p:nvSpPr>
          <p:cNvPr id="3" name="Content Placeholder 2"/>
          <p:cNvSpPr>
            <a:spLocks noGrp="1"/>
          </p:cNvSpPr>
          <p:nvPr>
            <p:ph idx="1"/>
          </p:nvPr>
        </p:nvSpPr>
        <p:spPr>
          <a:xfrm>
            <a:off x="841494" y="2049168"/>
            <a:ext cx="13167360" cy="5675418"/>
          </a:xfrm>
          <a:prstGeom prst="rect">
            <a:avLst/>
          </a:prstGeom>
        </p:spPr>
        <p:txBody>
          <a:bodyPr lIns="109746" tIns="54873" rIns="109746" bIns="54873"/>
          <a:lstStyle/>
          <a:p>
            <a:endParaRPr lang="en-US" sz="2000" dirty="0"/>
          </a:p>
          <a:p>
            <a:r>
              <a:rPr lang="en-US" dirty="0">
                <a:latin typeface="Courier New" panose="02070309020205020404" pitchFamily="49" charset="0"/>
                <a:cs typeface="Courier New" panose="02070309020205020404" pitchFamily="49" charset="0"/>
              </a:rPr>
              <a:t>-cat</a:t>
            </a:r>
            <a:r>
              <a:rPr lang="en-US" dirty="0"/>
              <a:t>: display file content (uncompressed)</a:t>
            </a:r>
          </a:p>
          <a:p>
            <a:r>
              <a:rPr lang="en-US" dirty="0">
                <a:latin typeface="Courier New" panose="02070309020205020404" pitchFamily="49" charset="0"/>
                <a:cs typeface="Courier New" panose="02070309020205020404" pitchFamily="49" charset="0"/>
              </a:rPr>
              <a:t>-text</a:t>
            </a:r>
            <a:r>
              <a:rPr lang="en-US" dirty="0"/>
              <a:t>: just like </a:t>
            </a:r>
            <a:r>
              <a:rPr lang="en-US" dirty="0">
                <a:latin typeface="Courier New" panose="02070309020205020404" pitchFamily="49" charset="0"/>
                <a:cs typeface="Courier New" panose="02070309020205020404" pitchFamily="49" charset="0"/>
              </a:rPr>
              <a:t>-cat</a:t>
            </a:r>
            <a:r>
              <a:rPr lang="en-US" dirty="0"/>
              <a:t> but works on compressed files</a:t>
            </a:r>
          </a:p>
          <a:p>
            <a:r>
              <a:rPr lang="en-US" dirty="0">
                <a:latin typeface="Courier New" panose="02070309020205020404" pitchFamily="49" charset="0"/>
                <a:cs typeface="Courier New" panose="02070309020205020404" pitchFamily="49" charset="0"/>
              </a:rPr>
              <a:t>-mkdir</a:t>
            </a:r>
            <a:r>
              <a:rPr lang="en-US" dirty="0"/>
              <a:t>: create a directory in HDFS</a:t>
            </a:r>
          </a:p>
          <a:p>
            <a:r>
              <a:rPr lang="en-US" dirty="0">
                <a:latin typeface="Courier New" panose="02070309020205020404" pitchFamily="49" charset="0"/>
                <a:cs typeface="Courier New" panose="02070309020205020404" pitchFamily="49" charset="0"/>
              </a:rPr>
              <a:t>-put</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-get</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-mv</a:t>
            </a:r>
            <a:r>
              <a:rPr lang="en-US" dirty="0"/>
              <a:t>: copies files between local file system and HDFS, as well as move within HDFS. </a:t>
            </a:r>
          </a:p>
          <a:p>
            <a:r>
              <a:rPr lang="en-US" dirty="0">
                <a:latin typeface="Courier New" panose="02070309020205020404" pitchFamily="49" charset="0"/>
                <a:cs typeface="Courier New" panose="02070309020205020404" pitchFamily="49" charset="0"/>
              </a:rPr>
              <a:t>-ls</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-rm</a:t>
            </a:r>
            <a:r>
              <a:rPr lang="en-US" dirty="0"/>
              <a:t>: list and remove files/directories (add </a:t>
            </a:r>
            <a:r>
              <a:rPr lang="en-US" dirty="0">
                <a:latin typeface="Courier New" panose="02070309020205020404" pitchFamily="49" charset="0"/>
                <a:cs typeface="Courier New" panose="02070309020205020404" pitchFamily="49" charset="0"/>
              </a:rPr>
              <a:t>-R </a:t>
            </a:r>
            <a:r>
              <a:rPr lang="en-US" dirty="0">
                <a:latin typeface="+mj-lt"/>
                <a:cs typeface="Courier New" panose="02070309020205020404" pitchFamily="49" charset="0"/>
              </a:rPr>
              <a:t>to make commands</a:t>
            </a:r>
            <a:r>
              <a:rPr lang="en-US" dirty="0">
                <a:latin typeface="Courier New" panose="02070309020205020404" pitchFamily="49" charset="0"/>
                <a:cs typeface="Courier New" panose="02070309020205020404" pitchFamily="49" charset="0"/>
              </a:rPr>
              <a:t> </a:t>
            </a:r>
            <a:r>
              <a:rPr lang="en-US" dirty="0"/>
              <a:t>recursive)</a:t>
            </a:r>
          </a:p>
          <a:p>
            <a:r>
              <a:rPr lang="en-US" dirty="0">
                <a:latin typeface="Courier New" panose="02070309020205020404" pitchFamily="49" charset="0"/>
                <a:cs typeface="Courier New" panose="02070309020205020404" pitchFamily="49" charset="0"/>
              </a:rPr>
              <a:t>-chgrp</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-chmod</a:t>
            </a:r>
            <a:r>
              <a:rPr lang="en-US" dirty="0">
                <a:cs typeface="Courier New" panose="02070309020205020404" pitchFamily="49" charset="0"/>
              </a:rPr>
              <a:t>,</a:t>
            </a:r>
            <a:r>
              <a:rPr lang="en-US" dirty="0">
                <a:latin typeface="Courier New" panose="02070309020205020404" pitchFamily="49" charset="0"/>
                <a:cs typeface="Courier New" panose="02070309020205020404" pitchFamily="49" charset="0"/>
              </a:rPr>
              <a:t> -chown</a:t>
            </a:r>
            <a:r>
              <a:rPr lang="en-US" dirty="0"/>
              <a:t>: changes file permissions</a:t>
            </a:r>
          </a:p>
          <a:p>
            <a:r>
              <a:rPr lang="en-US" dirty="0">
                <a:latin typeface="Courier New" panose="02070309020205020404" pitchFamily="49" charset="0"/>
                <a:cs typeface="Courier New" panose="02070309020205020404" pitchFamily="49" charset="0"/>
              </a:rPr>
              <a:t>-stat</a:t>
            </a:r>
            <a:r>
              <a:rPr lang="en-US" dirty="0"/>
              <a:t>: statistical info for a given file</a:t>
            </a:r>
          </a:p>
          <a:p>
            <a:endParaRPr lang="en-US" sz="2000" dirty="0"/>
          </a:p>
        </p:txBody>
      </p:sp>
      <p:sp>
        <p:nvSpPr>
          <p:cNvPr id="4" name="Rounded Rectangle 3"/>
          <p:cNvSpPr/>
          <p:nvPr/>
        </p:nvSpPr>
        <p:spPr>
          <a:xfrm>
            <a:off x="956823" y="1850207"/>
            <a:ext cx="7682961" cy="610632"/>
          </a:xfrm>
          <a:prstGeom prst="roundRect">
            <a:avLst/>
          </a:prstGeom>
          <a:solidFill>
            <a:srgbClr val="818A8F"/>
          </a:solidFill>
          <a:ln w="9525" cap="flat" cmpd="sng" algn="ctr">
            <a:solidFill>
              <a:schemeClr val="tx1"/>
            </a:solidFill>
            <a:prstDash val="solid"/>
          </a:ln>
          <a:effectLst>
            <a:outerShdw blurRad="40000" dist="23000" dir="5400000" rotWithShape="0">
              <a:srgbClr val="000000">
                <a:alpha val="35000"/>
              </a:srgbClr>
            </a:outerShdw>
          </a:effectLst>
        </p:spPr>
        <p:txBody>
          <a:bodyPr lIns="109746" tIns="54873" rIns="109746" bIns="54873"/>
          <a:lstStyle/>
          <a:p>
            <a:pPr algn="ctr" defTabSz="1097463">
              <a:defRPr/>
            </a:pPr>
            <a:r>
              <a:rPr lang="en-US" sz="3800" b="1" kern="0" dirty="0">
                <a:solidFill>
                  <a:sysClr val="window" lastClr="FFFFFF"/>
                </a:solidFill>
                <a:latin typeface="Courier"/>
                <a:cs typeface="Courier"/>
              </a:rPr>
              <a:t> hdfs dfs –</a:t>
            </a:r>
            <a:r>
              <a:rPr lang="en-US" sz="3800" b="1" i="1" kern="0" dirty="0">
                <a:solidFill>
                  <a:sysClr val="window" lastClr="FFFFFF"/>
                </a:solidFill>
                <a:latin typeface="Courier"/>
                <a:cs typeface="Courier"/>
              </a:rPr>
              <a:t>command</a:t>
            </a:r>
            <a:r>
              <a:rPr lang="en-US" sz="3800" b="1" kern="0" dirty="0">
                <a:solidFill>
                  <a:sysClr val="window" lastClr="FFFFFF"/>
                </a:solidFill>
                <a:latin typeface="Courier"/>
                <a:cs typeface="Courier"/>
              </a:rPr>
              <a:t> [args]</a:t>
            </a:r>
          </a:p>
        </p:txBody>
      </p:sp>
    </p:spTree>
    <p:extLst>
      <p:ext uri="{BB962C8B-B14F-4D97-AF65-F5344CB8AC3E}">
        <p14:creationId xmlns:p14="http://schemas.microsoft.com/office/powerpoint/2010/main" val="1620479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Introduction</a:t>
            </a:r>
          </a:p>
        </p:txBody>
      </p:sp>
      <p:sp>
        <p:nvSpPr>
          <p:cNvPr id="3" name="Text Placeholder 2"/>
          <p:cNvSpPr>
            <a:spLocks noGrp="1"/>
          </p:cNvSpPr>
          <p:nvPr>
            <p:ph type="body" idx="1"/>
          </p:nvPr>
        </p:nvSpPr>
        <p:spPr>
          <a:xfrm>
            <a:off x="841248" y="1746504"/>
            <a:ext cx="13166725" cy="2246769"/>
          </a:xfrm>
        </p:spPr>
        <p:txBody>
          <a:bodyPr>
            <a:normAutofit fontScale="92500" lnSpcReduction="20000"/>
          </a:bodyPr>
          <a:lstStyle/>
          <a:p>
            <a:r>
              <a:rPr lang="en-US" dirty="0"/>
              <a:t>Table-based data is great for calculation and organization, but hard to use for decision making when working with large sets of data</a:t>
            </a:r>
          </a:p>
          <a:p>
            <a:endParaRPr lang="en-US" dirty="0"/>
          </a:p>
          <a:p>
            <a:r>
              <a:rPr lang="en-US" dirty="0"/>
              <a:t>Data visualizations enable humans to make inferences and draw conclusions about large sets of data based on visual input alone</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4374325"/>
            <a:ext cx="6021704" cy="2872244"/>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4554" y="4374325"/>
            <a:ext cx="6556331" cy="2872244"/>
          </a:xfrm>
          <a:prstGeom prst="rect">
            <a:avLst/>
          </a:prstGeom>
          <a:ln>
            <a:solidFill>
              <a:schemeClr val="bg1"/>
            </a:solidFill>
          </a:ln>
        </p:spPr>
      </p:pic>
    </p:spTree>
    <p:extLst>
      <p:ext uri="{BB962C8B-B14F-4D97-AF65-F5344CB8AC3E}">
        <p14:creationId xmlns:p14="http://schemas.microsoft.com/office/powerpoint/2010/main" val="36442581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and Spark</a:t>
            </a:r>
          </a:p>
        </p:txBody>
      </p:sp>
      <p:sp>
        <p:nvSpPr>
          <p:cNvPr id="3" name="Text Placeholder 2"/>
          <p:cNvSpPr>
            <a:spLocks noGrp="1"/>
          </p:cNvSpPr>
          <p:nvPr>
            <p:ph type="body" idx="1"/>
          </p:nvPr>
        </p:nvSpPr>
        <p:spPr>
          <a:xfrm>
            <a:off x="841248" y="1746504"/>
            <a:ext cx="13166725" cy="5432256"/>
          </a:xfrm>
        </p:spPr>
        <p:txBody>
          <a:bodyPr>
            <a:normAutofit fontScale="85000" lnSpcReduction="20000"/>
          </a:bodyPr>
          <a:lstStyle/>
          <a:p>
            <a:r>
              <a:rPr lang="en-US" dirty="0"/>
              <a:t>The Spark project contains a module called </a:t>
            </a:r>
            <a:r>
              <a:rPr lang="en-US" dirty="0" err="1"/>
              <a:t>GraphX</a:t>
            </a:r>
            <a:r>
              <a:rPr lang="en-US" dirty="0"/>
              <a:t> for visualizations</a:t>
            </a:r>
          </a:p>
          <a:p>
            <a:pPr lvl="1"/>
            <a:endParaRPr lang="en-US" dirty="0"/>
          </a:p>
          <a:p>
            <a:pPr lvl="1"/>
            <a:r>
              <a:rPr lang="en-US" dirty="0"/>
              <a:t>Scala only</a:t>
            </a:r>
          </a:p>
          <a:p>
            <a:pPr lvl="1"/>
            <a:endParaRPr lang="en-US" dirty="0"/>
          </a:p>
          <a:p>
            <a:pPr lvl="1"/>
            <a:r>
              <a:rPr lang="en-US" dirty="0"/>
              <a:t>Programmatic (difficult for non-coders to interact with)</a:t>
            </a:r>
          </a:p>
          <a:p>
            <a:pPr lvl="1"/>
            <a:endParaRPr lang="en-US" dirty="0"/>
          </a:p>
          <a:p>
            <a:r>
              <a:rPr lang="en-US" dirty="0"/>
              <a:t>Zeppelin can be used for data visualization as well</a:t>
            </a:r>
          </a:p>
          <a:p>
            <a:pPr lvl="1"/>
            <a:endParaRPr lang="en-US" dirty="0"/>
          </a:p>
          <a:p>
            <a:pPr lvl="1"/>
            <a:r>
              <a:rPr lang="en-US" dirty="0"/>
              <a:t>Lots of built-in, easy to use visualizations</a:t>
            </a:r>
          </a:p>
          <a:p>
            <a:pPr lvl="1"/>
            <a:endParaRPr lang="en-US" dirty="0"/>
          </a:p>
          <a:p>
            <a:pPr lvl="1"/>
            <a:r>
              <a:rPr lang="en-US" dirty="0"/>
              <a:t>Virtually any visualization library from any supported language can be used</a:t>
            </a:r>
          </a:p>
          <a:p>
            <a:pPr lvl="1"/>
            <a:endParaRPr lang="en-US" dirty="0"/>
          </a:p>
          <a:p>
            <a:pPr lvl="1"/>
            <a:r>
              <a:rPr lang="en-US" dirty="0"/>
              <a:t>Easy collaboration with other developers and non-technical business owners</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201</a:t>
            </a:fld>
            <a:endParaRPr lang="en-US"/>
          </a:p>
        </p:txBody>
      </p:sp>
    </p:spTree>
    <p:extLst>
      <p:ext uri="{BB962C8B-B14F-4D97-AF65-F5344CB8AC3E}">
        <p14:creationId xmlns:p14="http://schemas.microsoft.com/office/powerpoint/2010/main" val="33703541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9616796" cy="807913"/>
          </a:xfrm>
        </p:spPr>
        <p:txBody>
          <a:bodyPr/>
          <a:lstStyle/>
          <a:p>
            <a:r>
              <a:rPr lang="en-US" dirty="0"/>
              <a:t>Data Exploration</a:t>
            </a:r>
          </a:p>
        </p:txBody>
      </p:sp>
    </p:spTree>
    <p:extLst>
      <p:ext uri="{BB962C8B-B14F-4D97-AF65-F5344CB8AC3E}">
        <p14:creationId xmlns:p14="http://schemas.microsoft.com/office/powerpoint/2010/main" val="39291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 on Tables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sql</a:t>
            </a:r>
            <a:r>
              <a:rPr lang="en-US" dirty="0">
                <a:latin typeface="Courier New" panose="02070309020205020404" pitchFamily="49" charset="0"/>
                <a:cs typeface="Courier New" panose="02070309020205020404" pitchFamily="49" charset="0"/>
              </a:rPr>
              <a:t> </a:t>
            </a:r>
            <a:r>
              <a:rPr lang="en-US" dirty="0"/>
              <a:t>default)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3901D1EC-1A24-47F4-B0D0-32529D6C6810}" type="slidenum">
              <a:rPr lang="en-US" smtClean="0"/>
              <a:pPr/>
              <a:t>203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11" y="1495493"/>
            <a:ext cx="7449590" cy="3553321"/>
          </a:xfrm>
          <a:prstGeom prst="rect">
            <a:avLst/>
          </a:prstGeom>
          <a:ln>
            <a:solidFill>
              <a:schemeClr val="bg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625" y="2316747"/>
            <a:ext cx="10058400" cy="2813235"/>
          </a:xfrm>
          <a:prstGeom prst="rect">
            <a:avLst/>
          </a:prstGeom>
          <a:ln>
            <a:solidFill>
              <a:schemeClr val="bg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523" y="2972110"/>
            <a:ext cx="10058400" cy="2819790"/>
          </a:xfrm>
          <a:prstGeom prst="rect">
            <a:avLst/>
          </a:prstGeom>
          <a:ln>
            <a:solidFill>
              <a:schemeClr val="bg1"/>
            </a:solidFill>
          </a:ln>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8208" y="3607884"/>
            <a:ext cx="10058400" cy="2855454"/>
          </a:xfrm>
          <a:prstGeom prst="rect">
            <a:avLst/>
          </a:prstGeom>
          <a:ln>
            <a:solidFill>
              <a:schemeClr val="bg1"/>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964" y="4230557"/>
            <a:ext cx="10058400" cy="2815658"/>
          </a:xfrm>
          <a:prstGeom prst="rect">
            <a:avLst/>
          </a:prstGeom>
          <a:ln>
            <a:solidFill>
              <a:schemeClr val="bg1"/>
            </a:solidFill>
          </a:ln>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720" y="4874322"/>
            <a:ext cx="10058400" cy="2764337"/>
          </a:xfrm>
          <a:prstGeom prst="rect">
            <a:avLst/>
          </a:prstGeom>
          <a:ln>
            <a:solidFill>
              <a:schemeClr val="bg1"/>
            </a:solidFill>
          </a:ln>
        </p:spPr>
      </p:pic>
    </p:spTree>
    <p:extLst>
      <p:ext uri="{BB962C8B-B14F-4D97-AF65-F5344CB8AC3E}">
        <p14:creationId xmlns:p14="http://schemas.microsoft.com/office/powerpoint/2010/main" val="379469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 on DataFrames</a:t>
            </a:r>
          </a:p>
        </p:txBody>
      </p:sp>
      <p:sp>
        <p:nvSpPr>
          <p:cNvPr id="3" name="Text Placeholder 2"/>
          <p:cNvSpPr>
            <a:spLocks noGrp="1"/>
          </p:cNvSpPr>
          <p:nvPr>
            <p:ph type="body" idx="1"/>
          </p:nvPr>
        </p:nvSpPr>
        <p:spPr>
          <a:xfrm>
            <a:off x="841248" y="1746504"/>
            <a:ext cx="13166725" cy="398571"/>
          </a:xfrm>
        </p:spPr>
        <p:txBody>
          <a:bodyPr>
            <a:normAutofit fontScale="85000" lnSpcReduction="20000"/>
          </a:bodyPr>
          <a:lstStyle/>
          <a:p>
            <a:r>
              <a:rPr lang="en-US" dirty="0" err="1">
                <a:latin typeface="Courier New" panose="02070309020205020404" pitchFamily="49" charset="0"/>
                <a:cs typeface="Courier New" panose="02070309020205020404" pitchFamily="49" charset="0"/>
              </a:rPr>
              <a:t>z.show</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DataFrameName</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31" y="2364568"/>
            <a:ext cx="12216848" cy="5560232"/>
          </a:xfrm>
          <a:prstGeom prst="rect">
            <a:avLst/>
          </a:prstGeom>
          <a:ln>
            <a:solidFill>
              <a:schemeClr val="bg1"/>
            </a:solidFill>
          </a:ln>
        </p:spPr>
      </p:pic>
    </p:spTree>
    <p:extLst>
      <p:ext uri="{BB962C8B-B14F-4D97-AF65-F5344CB8AC3E}">
        <p14:creationId xmlns:p14="http://schemas.microsoft.com/office/powerpoint/2010/main" val="121853200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Visualizations on Other Formatted Data</a:t>
            </a:r>
          </a:p>
        </p:txBody>
      </p:sp>
      <p:sp>
        <p:nvSpPr>
          <p:cNvPr id="3" name="Text Placeholder 2"/>
          <p:cNvSpPr>
            <a:spLocks noGrp="1"/>
          </p:cNvSpPr>
          <p:nvPr>
            <p:ph type="body" idx="1"/>
          </p:nvPr>
        </p:nvSpPr>
        <p:spPr>
          <a:xfrm>
            <a:off x="841248" y="1746504"/>
            <a:ext cx="13166725" cy="1858970"/>
          </a:xfrm>
        </p:spPr>
        <p:txBody>
          <a:bodyPr>
            <a:normAutofit fontScale="92500" lnSpcReduction="20000"/>
          </a:bodyPr>
          <a:lstStyle/>
          <a:p>
            <a:r>
              <a:rPr lang="en-US" dirty="0"/>
              <a:t>Use </a:t>
            </a:r>
            <a:r>
              <a:rPr lang="en-US" dirty="0">
                <a:latin typeface="Courier New" panose="02070309020205020404" pitchFamily="49" charset="0"/>
                <a:cs typeface="Courier New" panose="02070309020205020404" pitchFamily="49" charset="0"/>
              </a:rPr>
              <a:t>%table</a:t>
            </a:r>
            <a:r>
              <a:rPr lang="en-US" dirty="0"/>
              <a:t> as part of the print instruction and, if formatted correctly, the data will be presented with visualizations enabled</a:t>
            </a:r>
          </a:p>
          <a:p>
            <a:endParaRPr lang="en-US" dirty="0"/>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println</a:t>
            </a:r>
            <a:r>
              <a:rPr lang="en-US" dirty="0">
                <a:latin typeface="Courier New" panose="02070309020205020404" pitchFamily="49" charset="0"/>
                <a:cs typeface="Courier New" panose="02070309020205020404" pitchFamily="49" charset="0"/>
              </a:rPr>
              <a:t>("%table code\</a:t>
            </a:r>
            <a:r>
              <a:rPr lang="en-US" dirty="0" err="1">
                <a:latin typeface="Courier New" panose="02070309020205020404" pitchFamily="49" charset="0"/>
                <a:cs typeface="Courier New" panose="02070309020205020404" pitchFamily="49" charset="0"/>
              </a:rPr>
              <a:t>tvalue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nAA</a:t>
            </a:r>
            <a:r>
              <a:rPr lang="en-US" dirty="0">
                <a:latin typeface="Courier New" panose="02070309020205020404" pitchFamily="49" charset="0"/>
                <a:cs typeface="Courier New" panose="02070309020205020404" pitchFamily="49" charset="0"/>
              </a:rPr>
              <a:t>\t150000\</a:t>
            </a:r>
            <a:r>
              <a:rPr lang="en-US" dirty="0" err="1">
                <a:latin typeface="Courier New" panose="02070309020205020404" pitchFamily="49" charset="0"/>
                <a:cs typeface="Courier New" panose="02070309020205020404" pitchFamily="49" charset="0"/>
              </a:rPr>
              <a:t>nBB</a:t>
            </a:r>
            <a:r>
              <a:rPr lang="en-US" dirty="0">
                <a:latin typeface="Courier New" panose="02070309020205020404" pitchFamily="49" charset="0"/>
                <a:cs typeface="Courier New" panose="02070309020205020404" pitchFamily="49" charset="0"/>
              </a:rPr>
              <a:t>\t80000\n")</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3967105"/>
            <a:ext cx="6531258" cy="1947919"/>
          </a:xfrm>
          <a:prstGeom prst="rect">
            <a:avLst/>
          </a:prstGeom>
          <a:ln>
            <a:solidFill>
              <a:schemeClr val="bg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4610" y="3967105"/>
            <a:ext cx="6503720" cy="3162358"/>
          </a:xfrm>
          <a:prstGeom prst="rect">
            <a:avLst/>
          </a:prstGeom>
          <a:ln>
            <a:solidFill>
              <a:schemeClr val="bg1"/>
            </a:solidFill>
          </a:ln>
        </p:spPr>
      </p:pic>
    </p:spTree>
    <p:extLst>
      <p:ext uri="{BB962C8B-B14F-4D97-AF65-F5344CB8AC3E}">
        <p14:creationId xmlns:p14="http://schemas.microsoft.com/office/powerpoint/2010/main" val="224093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Visualization - Programmatic</a:t>
            </a:r>
          </a:p>
        </p:txBody>
      </p:sp>
      <p:sp>
        <p:nvSpPr>
          <p:cNvPr id="3" name="Text Placeholder 2"/>
          <p:cNvSpPr>
            <a:spLocks noGrp="1"/>
          </p:cNvSpPr>
          <p:nvPr>
            <p:ph type="body" idx="1"/>
          </p:nvPr>
        </p:nvSpPr>
        <p:spPr>
          <a:xfrm>
            <a:off x="841248" y="1746504"/>
            <a:ext cx="13166725" cy="387798"/>
          </a:xfrm>
        </p:spPr>
        <p:txBody>
          <a:bodyPr>
            <a:normAutofit fontScale="85000" lnSpcReduction="20000"/>
          </a:bodyPr>
          <a:lstStyle/>
          <a:p>
            <a:r>
              <a:rPr lang="en-US" dirty="0"/>
              <a:t>Visualization displays change any time a new query (or other command) is executed</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2391013"/>
            <a:ext cx="12002004" cy="3595450"/>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607" y="3775460"/>
            <a:ext cx="12002005" cy="3650094"/>
          </a:xfrm>
          <a:prstGeom prst="rect">
            <a:avLst/>
          </a:prstGeom>
          <a:ln>
            <a:solidFill>
              <a:schemeClr val="bg1"/>
            </a:solidFill>
          </a:ln>
        </p:spPr>
      </p:pic>
    </p:spTree>
    <p:extLst>
      <p:ext uri="{BB962C8B-B14F-4D97-AF65-F5344CB8AC3E}">
        <p14:creationId xmlns:p14="http://schemas.microsoft.com/office/powerpoint/2010/main" val="283078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Visualization - Pivot Charts</a:t>
            </a:r>
          </a:p>
        </p:txBody>
      </p:sp>
      <p:sp>
        <p:nvSpPr>
          <p:cNvPr id="3" name="Text Placeholder 2"/>
          <p:cNvSpPr>
            <a:spLocks noGrp="1"/>
          </p:cNvSpPr>
          <p:nvPr>
            <p:ph type="body" idx="1"/>
          </p:nvPr>
        </p:nvSpPr>
        <p:spPr>
          <a:xfrm>
            <a:off x="841248" y="1746504"/>
            <a:ext cx="13166725" cy="775597"/>
          </a:xfrm>
        </p:spPr>
        <p:txBody>
          <a:bodyPr>
            <a:normAutofit fontScale="85000" lnSpcReduction="10000"/>
          </a:bodyPr>
          <a:lstStyle/>
          <a:p>
            <a:r>
              <a:rPr lang="en-US" dirty="0"/>
              <a:t>In addition, Zeppelin provides a Pivot Chart capability under Settings in which additional data manipulations can be performed without changing the original query or command</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037" y="2738205"/>
            <a:ext cx="12226141" cy="3662595"/>
          </a:xfrm>
          <a:prstGeom prst="rect">
            <a:avLst/>
          </a:prstGeom>
          <a:ln>
            <a:solidFill>
              <a:schemeClr val="bg1"/>
            </a:solidFill>
          </a:ln>
        </p:spPr>
      </p:pic>
      <p:sp>
        <p:nvSpPr>
          <p:cNvPr id="7" name="Oval 6"/>
          <p:cNvSpPr/>
          <p:nvPr/>
        </p:nvSpPr>
        <p:spPr>
          <a:xfrm>
            <a:off x="3328988" y="3157538"/>
            <a:ext cx="857250" cy="34290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858" y="2566753"/>
            <a:ext cx="12048497" cy="5327566"/>
          </a:xfrm>
          <a:prstGeom prst="rect">
            <a:avLst/>
          </a:prstGeom>
          <a:ln>
            <a:solidFill>
              <a:schemeClr val="bg1"/>
            </a:solidFill>
          </a:ln>
        </p:spPr>
      </p:pic>
    </p:spTree>
    <p:extLst>
      <p:ext uri="{BB962C8B-B14F-4D97-AF65-F5344CB8AC3E}">
        <p14:creationId xmlns:p14="http://schemas.microsoft.com/office/powerpoint/2010/main" val="303610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 Chart - Value Options</a:t>
            </a:r>
          </a:p>
        </p:txBody>
      </p:sp>
      <p:sp>
        <p:nvSpPr>
          <p:cNvPr id="3" name="Text Placeholder 2"/>
          <p:cNvSpPr>
            <a:spLocks noGrp="1"/>
          </p:cNvSpPr>
          <p:nvPr>
            <p:ph type="body" idx="1"/>
          </p:nvPr>
        </p:nvSpPr>
        <p:spPr>
          <a:xfrm>
            <a:off x="841248" y="1746504"/>
            <a:ext cx="13166725" cy="1880515"/>
          </a:xfrm>
        </p:spPr>
        <p:txBody>
          <a:bodyPr>
            <a:normAutofit fontScale="92500" lnSpcReduction="20000"/>
          </a:bodyPr>
          <a:lstStyle/>
          <a:p>
            <a:r>
              <a:rPr lang="en-US" dirty="0"/>
              <a:t>Click on the box under "Values" and a drop-down menu appears</a:t>
            </a:r>
          </a:p>
          <a:p>
            <a:endParaRPr lang="en-US" dirty="0"/>
          </a:p>
          <a:p>
            <a:r>
              <a:rPr lang="en-US" dirty="0"/>
              <a:t>Use it to change the default value action</a:t>
            </a:r>
          </a:p>
          <a:p>
            <a:pPr lvl="1"/>
            <a:r>
              <a:rPr lang="en-US" dirty="0"/>
              <a:t>Switch between SUM, AVG, COUNT, MIN, and MAX</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968" y="2290643"/>
            <a:ext cx="3972045" cy="3949979"/>
          </a:xfrm>
          <a:prstGeom prst="rect">
            <a:avLst/>
          </a:prstGeom>
          <a:ln>
            <a:solidFill>
              <a:schemeClr val="bg1"/>
            </a:solidFill>
          </a:ln>
        </p:spPr>
      </p:pic>
    </p:spTree>
    <p:extLst>
      <p:ext uri="{BB962C8B-B14F-4D97-AF65-F5344CB8AC3E}">
        <p14:creationId xmlns:p14="http://schemas.microsoft.com/office/powerpoint/2010/main" val="21728631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 Chart - Change Values or Keys </a:t>
            </a:r>
          </a:p>
        </p:txBody>
      </p:sp>
      <p:sp>
        <p:nvSpPr>
          <p:cNvPr id="3" name="Text Placeholder 2"/>
          <p:cNvSpPr>
            <a:spLocks noGrp="1"/>
          </p:cNvSpPr>
          <p:nvPr>
            <p:ph type="body" idx="1"/>
          </p:nvPr>
        </p:nvSpPr>
        <p:spPr>
          <a:xfrm>
            <a:off x="841248" y="1746504"/>
            <a:ext cx="13166725" cy="775597"/>
          </a:xfrm>
        </p:spPr>
        <p:txBody>
          <a:bodyPr>
            <a:normAutofit fontScale="92500" lnSpcReduction="20000"/>
          </a:bodyPr>
          <a:lstStyle/>
          <a:p>
            <a:r>
              <a:rPr lang="en-US" dirty="0"/>
              <a:t>Click on the "x" to the right of a box to remove that from the appropriate column, then drag and drop from the column options to display something new</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209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2990789"/>
            <a:ext cx="11909729" cy="1166874"/>
          </a:xfrm>
          <a:prstGeom prst="rect">
            <a:avLst/>
          </a:prstGeom>
          <a:ln>
            <a:solidFill>
              <a:schemeClr val="bg1"/>
            </a:solidFill>
          </a:ln>
        </p:spPr>
      </p:pic>
      <p:sp>
        <p:nvSpPr>
          <p:cNvPr id="8" name="Oval 7"/>
          <p:cNvSpPr/>
          <p:nvPr/>
        </p:nvSpPr>
        <p:spPr>
          <a:xfrm>
            <a:off x="11958638" y="3357563"/>
            <a:ext cx="457200" cy="514350"/>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682" y="2704424"/>
            <a:ext cx="12041855" cy="5307449"/>
          </a:xfrm>
          <a:prstGeom prst="rect">
            <a:avLst/>
          </a:prstGeom>
          <a:ln>
            <a:solidFill>
              <a:schemeClr val="bg1"/>
            </a:solidFill>
          </a:ln>
        </p:spPr>
      </p:pic>
      <p:sp>
        <p:nvSpPr>
          <p:cNvPr id="10" name="Oval 9"/>
          <p:cNvSpPr/>
          <p:nvPr/>
        </p:nvSpPr>
        <p:spPr>
          <a:xfrm>
            <a:off x="6338912" y="6349842"/>
            <a:ext cx="1733526" cy="579596"/>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606" y="3843337"/>
            <a:ext cx="3994933" cy="175736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681" y="2650525"/>
            <a:ext cx="12153771" cy="5361347"/>
          </a:xfrm>
          <a:prstGeom prst="rect">
            <a:avLst/>
          </a:prstGeom>
          <a:ln>
            <a:solidFill>
              <a:schemeClr val="bg1"/>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2018" y="3160360"/>
            <a:ext cx="4270521" cy="4186786"/>
          </a:xfrm>
          <a:prstGeom prst="rect">
            <a:avLst/>
          </a:prstGeom>
          <a:ln>
            <a:solidFill>
              <a:schemeClr val="tx1"/>
            </a:solidFill>
          </a:ln>
        </p:spPr>
      </p:pic>
      <p:sp>
        <p:nvSpPr>
          <p:cNvPr id="14" name="Oval 13"/>
          <p:cNvSpPr/>
          <p:nvPr/>
        </p:nvSpPr>
        <p:spPr>
          <a:xfrm>
            <a:off x="8997606" y="5114925"/>
            <a:ext cx="1475132" cy="61436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79" y="2644334"/>
            <a:ext cx="12232995" cy="5367538"/>
          </a:xfrm>
          <a:prstGeom prst="rect">
            <a:avLst/>
          </a:prstGeom>
          <a:ln>
            <a:solidFill>
              <a:schemeClr val="bg1"/>
            </a:solidFill>
          </a:ln>
        </p:spPr>
      </p:pic>
    </p:spTree>
    <p:extLst>
      <p:ext uri="{BB962C8B-B14F-4D97-AF65-F5344CB8AC3E}">
        <p14:creationId xmlns:p14="http://schemas.microsoft.com/office/powerpoint/2010/main" val="404997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Commands and Permissions</a:t>
            </a:r>
          </a:p>
        </p:txBody>
      </p:sp>
      <p:sp>
        <p:nvSpPr>
          <p:cNvPr id="3" name="Content Placeholder 2"/>
          <p:cNvSpPr>
            <a:spLocks noGrp="1"/>
          </p:cNvSpPr>
          <p:nvPr>
            <p:ph idx="1"/>
          </p:nvPr>
        </p:nvSpPr>
        <p:spPr>
          <a:prstGeom prst="rect">
            <a:avLst/>
          </a:prstGeom>
        </p:spPr>
        <p:txBody>
          <a:bodyPr lIns="109746" tIns="54873" rIns="109746" bIns="54873">
            <a:normAutofit lnSpcReduction="10000"/>
          </a:bodyPr>
          <a:lstStyle/>
          <a:p>
            <a:r>
              <a:rPr lang="en-US" dirty="0">
                <a:latin typeface="Courier New" panose="02070309020205020404" pitchFamily="49" charset="0"/>
                <a:cs typeface="Courier New" panose="02070309020205020404" pitchFamily="49" charset="0"/>
              </a:rPr>
              <a:t>hdfs dfs -mkdir mydata</a:t>
            </a:r>
          </a:p>
          <a:p>
            <a:r>
              <a:rPr lang="en-US" dirty="0">
                <a:latin typeface="Courier New" panose="02070309020205020404" pitchFamily="49" charset="0"/>
                <a:cs typeface="Courier New" panose="02070309020205020404" pitchFamily="49" charset="0"/>
              </a:rPr>
              <a:t>hdfs dfs -put numbers.txt mydata/</a:t>
            </a:r>
          </a:p>
          <a:p>
            <a:r>
              <a:rPr lang="en-US" dirty="0">
                <a:latin typeface="Courier New" panose="02070309020205020404" pitchFamily="49" charset="0"/>
                <a:cs typeface="Courier New" panose="02070309020205020404" pitchFamily="49" charset="0"/>
              </a:rPr>
              <a:t>hdfs dfs -ls mydata</a:t>
            </a:r>
          </a:p>
          <a:p>
            <a:endParaRPr lang="en-US" dirty="0"/>
          </a:p>
          <a:p>
            <a:r>
              <a:rPr lang="en-US" dirty="0"/>
              <a:t>HDFS implements a POSIX-style permissions model</a:t>
            </a:r>
          </a:p>
          <a:p>
            <a:pPr lvl="1"/>
            <a:r>
              <a:rPr lang="en-US" dirty="0"/>
              <a:t>User, group, and other rwx permissions for files and directories</a:t>
            </a:r>
          </a:p>
          <a:p>
            <a:pPr lvl="1"/>
            <a:r>
              <a:rPr lang="en-US" dirty="0"/>
              <a:t>Files: r = read, w = write or append</a:t>
            </a:r>
          </a:p>
          <a:p>
            <a:pPr lvl="1"/>
            <a:r>
              <a:rPr lang="en-US" dirty="0"/>
              <a:t>Directories: r = list contents, w = create or delete files or subdirectories, x = access a child object</a:t>
            </a:r>
          </a:p>
          <a:p>
            <a:endParaRPr lang="en-US" dirty="0"/>
          </a:p>
        </p:txBody>
      </p:sp>
    </p:spTree>
    <p:extLst>
      <p:ext uri="{BB962C8B-B14F-4D97-AF65-F5344CB8AC3E}">
        <p14:creationId xmlns:p14="http://schemas.microsoft.com/office/powerpoint/2010/main" val="2149381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Pivot Chart - Add Groups</a:t>
            </a:r>
          </a:p>
        </p:txBody>
      </p:sp>
      <p:sp>
        <p:nvSpPr>
          <p:cNvPr id="3" name="Text Placeholder 2"/>
          <p:cNvSpPr>
            <a:spLocks noGrp="1"/>
          </p:cNvSpPr>
          <p:nvPr>
            <p:ph type="body" idx="1"/>
          </p:nvPr>
        </p:nvSpPr>
        <p:spPr>
          <a:xfrm>
            <a:off x="841248" y="1746504"/>
            <a:ext cx="13166725" cy="775597"/>
          </a:xfrm>
        </p:spPr>
        <p:txBody>
          <a:bodyPr>
            <a:normAutofit fontScale="92500" lnSpcReduction="20000"/>
          </a:bodyPr>
          <a:lstStyle/>
          <a:p>
            <a:r>
              <a:rPr lang="en-US" dirty="0"/>
              <a:t>Drag and drop the appropriate grouping category from the list of options to see the data further broken down</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679" y="2644334"/>
            <a:ext cx="12232995" cy="5367538"/>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8903" y="3650813"/>
            <a:ext cx="6136779" cy="2848096"/>
          </a:xfrm>
          <a:prstGeom prst="rect">
            <a:avLst/>
          </a:prstGeom>
          <a:ln>
            <a:solidFill>
              <a:schemeClr val="bg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678" y="2644334"/>
            <a:ext cx="12252217" cy="5367538"/>
          </a:xfrm>
          <a:prstGeom prst="rect">
            <a:avLst/>
          </a:prstGeom>
          <a:ln>
            <a:solidFill>
              <a:schemeClr val="bg1"/>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5513" y="4026212"/>
            <a:ext cx="3442161" cy="3985660"/>
          </a:xfrm>
          <a:prstGeom prst="rect">
            <a:avLst/>
          </a:prstGeom>
          <a:ln>
            <a:solidFill>
              <a:schemeClr val="bg1"/>
            </a:solidFill>
          </a:ln>
        </p:spPr>
      </p:pic>
    </p:spTree>
    <p:extLst>
      <p:ext uri="{BB962C8B-B14F-4D97-AF65-F5344CB8AC3E}">
        <p14:creationId xmlns:p14="http://schemas.microsoft.com/office/powerpoint/2010/main" val="407358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17" y="4828907"/>
            <a:ext cx="12103386" cy="1729056"/>
          </a:xfrm>
          <a:prstGeom prst="rect">
            <a:avLst/>
          </a:prstGeom>
          <a:ln>
            <a:solidFill>
              <a:schemeClr val="bg1"/>
            </a:solidFill>
          </a:ln>
        </p:spPr>
      </p:pic>
      <p:sp>
        <p:nvSpPr>
          <p:cNvPr id="2" name="Title 1"/>
          <p:cNvSpPr>
            <a:spLocks noGrp="1"/>
          </p:cNvSpPr>
          <p:nvPr>
            <p:ph type="title"/>
          </p:nvPr>
        </p:nvSpPr>
        <p:spPr/>
        <p:txBody>
          <a:bodyPr/>
          <a:lstStyle/>
          <a:p>
            <a:r>
              <a:rPr lang="en-US" dirty="0"/>
              <a:t>Dynamic Forms</a:t>
            </a:r>
          </a:p>
        </p:txBody>
      </p:sp>
      <p:sp>
        <p:nvSpPr>
          <p:cNvPr id="3" name="Text Placeholder 2"/>
          <p:cNvSpPr>
            <a:spLocks noGrp="1"/>
          </p:cNvSpPr>
          <p:nvPr>
            <p:ph type="body" idx="1"/>
          </p:nvPr>
        </p:nvSpPr>
        <p:spPr>
          <a:xfrm>
            <a:off x="841248" y="1746504"/>
            <a:ext cx="13166725" cy="2886944"/>
          </a:xfrm>
        </p:spPr>
        <p:txBody>
          <a:bodyPr>
            <a:normAutofit fontScale="85000" lnSpcReduction="10000"/>
          </a:bodyPr>
          <a:lstStyle/>
          <a:p>
            <a:r>
              <a:rPr lang="en-US" dirty="0"/>
              <a:t>Sometimes Pivot Charts don't provide the flexibility needed when interacting with data</a:t>
            </a:r>
          </a:p>
          <a:p>
            <a:endParaRPr lang="en-US" dirty="0"/>
          </a:p>
          <a:p>
            <a:r>
              <a:rPr lang="en-US" dirty="0"/>
              <a:t>In these instances, Dynamic Forms can be implemented in the query / command to provide parameters for WHERE clauses</a:t>
            </a:r>
          </a:p>
          <a:p>
            <a:endParaRPr lang="en-US" dirty="0"/>
          </a:p>
          <a:p>
            <a:pPr marL="0" indent="0">
              <a:buNone/>
            </a:pPr>
            <a:r>
              <a:rPr lang="en-US" sz="2400" dirty="0">
                <a:latin typeface="Courier New" panose="02070309020205020404" pitchFamily="49" charset="0"/>
                <a:cs typeface="Courier New" panose="02070309020205020404" pitchFamily="49" charset="0"/>
              </a:rPr>
              <a:t>		SELECT * FROM table WHERE </a:t>
            </a:r>
            <a:r>
              <a:rPr lang="en-US" sz="2400" dirty="0" err="1">
                <a:latin typeface="Courier New" panose="02070309020205020404" pitchFamily="49" charset="0"/>
                <a:cs typeface="Courier New" panose="02070309020205020404" pitchFamily="49" charset="0"/>
              </a:rPr>
              <a:t>colName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mathOp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LabelName</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DefValue</a:t>
            </a:r>
            <a:r>
              <a:rPr lang="en-US" sz="24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211</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09" y="1525103"/>
            <a:ext cx="13502364" cy="5790097"/>
          </a:xfrm>
          <a:prstGeom prst="rect">
            <a:avLst/>
          </a:prstGeom>
          <a:ln>
            <a:solidFill>
              <a:schemeClr val="bg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09" y="1525102"/>
            <a:ext cx="13502364" cy="5793441"/>
          </a:xfrm>
          <a:prstGeom prst="rect">
            <a:avLst/>
          </a:prstGeom>
          <a:ln>
            <a:solidFill>
              <a:schemeClr val="bg1"/>
            </a:solidFill>
          </a:ln>
        </p:spPr>
      </p:pic>
    </p:spTree>
    <p:extLst>
      <p:ext uri="{BB962C8B-B14F-4D97-AF65-F5344CB8AC3E}">
        <p14:creationId xmlns:p14="http://schemas.microsoft.com/office/powerpoint/2010/main" val="59486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Forms - Multiples</a:t>
            </a:r>
          </a:p>
        </p:txBody>
      </p:sp>
      <p:sp>
        <p:nvSpPr>
          <p:cNvPr id="3" name="Text Placeholder 2"/>
          <p:cNvSpPr>
            <a:spLocks noGrp="1"/>
          </p:cNvSpPr>
          <p:nvPr>
            <p:ph type="body" idx="1"/>
          </p:nvPr>
        </p:nvSpPr>
        <p:spPr>
          <a:xfrm>
            <a:off x="841248" y="1746504"/>
            <a:ext cx="13166725" cy="387798"/>
          </a:xfrm>
        </p:spPr>
        <p:txBody>
          <a:bodyPr>
            <a:normAutofit fontScale="85000" lnSpcReduction="20000"/>
          </a:bodyPr>
          <a:lstStyle/>
          <a:p>
            <a:r>
              <a:rPr lang="en-US" dirty="0"/>
              <a:t>Multiple variables can be included as Dynamic Forms</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8" y="2248606"/>
            <a:ext cx="13239158" cy="5695248"/>
          </a:xfrm>
          <a:prstGeom prst="rect">
            <a:avLst/>
          </a:prstGeom>
          <a:ln>
            <a:solidFill>
              <a:schemeClr val="bg1"/>
            </a:solidFill>
          </a:ln>
        </p:spPr>
      </p:pic>
    </p:spTree>
    <p:extLst>
      <p:ext uri="{BB962C8B-B14F-4D97-AF65-F5344CB8AC3E}">
        <p14:creationId xmlns:p14="http://schemas.microsoft.com/office/powerpoint/2010/main" val="385244222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Forms - Select</a:t>
            </a:r>
          </a:p>
        </p:txBody>
      </p:sp>
      <p:sp>
        <p:nvSpPr>
          <p:cNvPr id="3" name="Text Placeholder 2"/>
          <p:cNvSpPr>
            <a:spLocks noGrp="1"/>
          </p:cNvSpPr>
          <p:nvPr>
            <p:ph type="body" idx="1"/>
          </p:nvPr>
        </p:nvSpPr>
        <p:spPr>
          <a:xfrm>
            <a:off x="841248" y="1746504"/>
            <a:ext cx="13166725" cy="1415772"/>
          </a:xfrm>
        </p:spPr>
        <p:txBody>
          <a:bodyPr>
            <a:normAutofit fontScale="92500" lnSpcReduction="20000"/>
          </a:bodyPr>
          <a:lstStyle/>
          <a:p>
            <a:r>
              <a:rPr lang="en-US" dirty="0"/>
              <a:t>Select forms (drop-down menus) can be created as Dynamic Forms as well.</a:t>
            </a:r>
          </a:p>
          <a:p>
            <a:endParaRPr lang="en-US" dirty="0"/>
          </a:p>
          <a:p>
            <a:pPr marL="0" indent="0">
              <a:buNone/>
            </a:pPr>
            <a:r>
              <a:rPr lang="en-US" sz="2400" dirty="0">
                <a:latin typeface="Courier New" panose="02070309020205020404" pitchFamily="49" charset="0"/>
                <a:cs typeface="Courier New" panose="02070309020205020404" pitchFamily="49" charset="0"/>
              </a:rPr>
              <a:t>	... WHERE </a:t>
            </a:r>
            <a:r>
              <a:rPr lang="en-US" sz="2400" dirty="0" err="1">
                <a:latin typeface="Courier New" panose="02070309020205020404" pitchFamily="49" charset="0"/>
                <a:cs typeface="Courier New" panose="02070309020205020404" pitchFamily="49" charset="0"/>
              </a:rPr>
              <a:t>colName</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LabelName</a:t>
            </a:r>
            <a:r>
              <a:rPr lang="en-US" sz="2400" dirty="0">
                <a:latin typeface="Courier New" panose="02070309020205020404" pitchFamily="49" charset="0"/>
                <a:cs typeface="Courier New" panose="02070309020205020404" pitchFamily="49" charset="0"/>
              </a:rPr>
              <a:t>=defaultLabel,opt1|opt2|opt3|…}"</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014" y="3757825"/>
            <a:ext cx="10514400" cy="666768"/>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85" y="1349116"/>
            <a:ext cx="13618021" cy="6137534"/>
          </a:xfrm>
          <a:prstGeom prst="rect">
            <a:avLst/>
          </a:prstGeom>
          <a:ln>
            <a:solidFill>
              <a:schemeClr val="bg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984" y="1847643"/>
            <a:ext cx="9781819" cy="2295732"/>
          </a:xfrm>
          <a:prstGeom prst="rect">
            <a:avLst/>
          </a:prstGeom>
          <a:ln>
            <a:solidFill>
              <a:schemeClr val="bg1"/>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82" y="1349116"/>
            <a:ext cx="13618023" cy="6159972"/>
          </a:xfrm>
          <a:prstGeom prst="rect">
            <a:avLst/>
          </a:prstGeom>
          <a:ln>
            <a:solidFill>
              <a:schemeClr val="bg1"/>
            </a:solidFill>
          </a:ln>
        </p:spPr>
      </p:pic>
    </p:spTree>
    <p:extLst>
      <p:ext uri="{BB962C8B-B14F-4D97-AF65-F5344CB8AC3E}">
        <p14:creationId xmlns:p14="http://schemas.microsoft.com/office/powerpoint/2010/main" val="115598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9616796" cy="807913"/>
          </a:xfrm>
        </p:spPr>
        <p:txBody>
          <a:bodyPr/>
          <a:lstStyle/>
          <a:p>
            <a:r>
              <a:rPr lang="en-US" dirty="0"/>
              <a:t>Collaboration and Sharing</a:t>
            </a:r>
          </a:p>
        </p:txBody>
      </p:sp>
    </p:spTree>
    <p:extLst>
      <p:ext uri="{BB962C8B-B14F-4D97-AF65-F5344CB8AC3E}">
        <p14:creationId xmlns:p14="http://schemas.microsoft.com/office/powerpoint/2010/main" val="39291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 and Export a Note</a:t>
            </a:r>
          </a:p>
        </p:txBody>
      </p:sp>
      <p:sp>
        <p:nvSpPr>
          <p:cNvPr id="3" name="Text Placeholder 2"/>
          <p:cNvSpPr>
            <a:spLocks noGrp="1"/>
          </p:cNvSpPr>
          <p:nvPr>
            <p:ph type="body" idx="1"/>
          </p:nvPr>
        </p:nvSpPr>
        <p:spPr>
          <a:xfrm>
            <a:off x="841248" y="1746504"/>
            <a:ext cx="13166725" cy="3927229"/>
          </a:xfrm>
        </p:spPr>
        <p:txBody>
          <a:bodyPr>
            <a:normAutofit fontScale="92500" lnSpcReduction="20000"/>
          </a:bodyPr>
          <a:lstStyle/>
          <a:p>
            <a:r>
              <a:rPr lang="en-US" dirty="0"/>
              <a:t>Before sharing a note with others, it may be a good idea to make a copy of it</a:t>
            </a:r>
          </a:p>
          <a:p>
            <a:endParaRPr lang="en-US" dirty="0"/>
          </a:p>
          <a:p>
            <a:r>
              <a:rPr lang="en-US" dirty="0"/>
              <a:t>Two ways to do this:</a:t>
            </a:r>
          </a:p>
          <a:p>
            <a:pPr lvl="1"/>
            <a:endParaRPr lang="en-US" dirty="0"/>
          </a:p>
          <a:p>
            <a:pPr lvl="1"/>
            <a:r>
              <a:rPr lang="en-US" dirty="0"/>
              <a:t>Clone: make a copy of the note in Zeppelin</a:t>
            </a:r>
          </a:p>
          <a:p>
            <a:pPr lvl="1"/>
            <a:endParaRPr lang="en-US" dirty="0"/>
          </a:p>
          <a:p>
            <a:pPr lvl="1"/>
            <a:endParaRPr lang="en-US" dirty="0"/>
          </a:p>
          <a:p>
            <a:pPr lvl="1"/>
            <a:endParaRPr lang="en-US" dirty="0"/>
          </a:p>
          <a:p>
            <a:pPr lvl="1"/>
            <a:r>
              <a:rPr lang="en-US" dirty="0"/>
              <a:t>Export: save a copy of the note in JSON format   </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215</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145" y="3134856"/>
            <a:ext cx="1614530" cy="1230118"/>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5345" y="4906506"/>
            <a:ext cx="1722165" cy="1230118"/>
          </a:xfrm>
          <a:prstGeom prst="rect">
            <a:avLst/>
          </a:prstGeom>
          <a:ln>
            <a:solidFill>
              <a:schemeClr val="bg1"/>
            </a:solidFill>
          </a:ln>
        </p:spPr>
      </p:pic>
    </p:spTree>
    <p:extLst>
      <p:ext uri="{BB962C8B-B14F-4D97-AF65-F5344CB8AC3E}">
        <p14:creationId xmlns:p14="http://schemas.microsoft.com/office/powerpoint/2010/main" val="21447580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a Note</a:t>
            </a:r>
          </a:p>
        </p:txBody>
      </p:sp>
      <p:sp>
        <p:nvSpPr>
          <p:cNvPr id="3" name="Text Placeholder 2"/>
          <p:cNvSpPr>
            <a:spLocks noGrp="1"/>
          </p:cNvSpPr>
          <p:nvPr>
            <p:ph type="body" idx="1"/>
          </p:nvPr>
        </p:nvSpPr>
        <p:spPr>
          <a:xfrm>
            <a:off x="841249" y="1746504"/>
            <a:ext cx="12783312" cy="1471172"/>
          </a:xfrm>
        </p:spPr>
        <p:txBody>
          <a:bodyPr/>
          <a:lstStyle/>
          <a:p>
            <a:r>
              <a:rPr lang="en-US" dirty="0"/>
              <a:t>Exported notes can be shared with and imported by another developer</a:t>
            </a:r>
          </a:p>
          <a:p>
            <a:endParaRPr lang="en-US" dirty="0"/>
          </a:p>
          <a:p>
            <a:endParaRPr lang="en-US" dirty="0"/>
          </a:p>
        </p:txBody>
      </p:sp>
      <p:sp>
        <p:nvSpPr>
          <p:cNvPr id="4" name="Slide Number Placeholder 3"/>
          <p:cNvSpPr>
            <a:spLocks noGrp="1"/>
          </p:cNvSpPr>
          <p:nvPr>
            <p:ph type="sldNum" sz="quarter" idx="12"/>
          </p:nvPr>
        </p:nvSpPr>
        <p:spPr/>
        <p:txBody>
          <a:bodyPr/>
          <a:lstStyle/>
          <a:p>
            <a:fld id="{3901D1EC-1A24-47F4-B0D0-32529D6C6810}" type="slidenum">
              <a:rPr lang="en-US" smtClean="0"/>
              <a:pPr/>
              <a:t>216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306" y="2482090"/>
            <a:ext cx="5288321" cy="3781579"/>
          </a:xfrm>
          <a:prstGeom prst="rect">
            <a:avLst/>
          </a:prstGeom>
          <a:ln>
            <a:solidFill>
              <a:schemeClr val="bg1"/>
            </a:solidFill>
          </a:ln>
        </p:spPr>
      </p:pic>
      <p:sp>
        <p:nvSpPr>
          <p:cNvPr id="6" name="Oval 5"/>
          <p:cNvSpPr/>
          <p:nvPr/>
        </p:nvSpPr>
        <p:spPr>
          <a:xfrm>
            <a:off x="2076306" y="5129754"/>
            <a:ext cx="2428875"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221720461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Cleanup</a:t>
            </a:r>
          </a:p>
        </p:txBody>
      </p:sp>
      <p:sp>
        <p:nvSpPr>
          <p:cNvPr id="3" name="Text Placeholder 2"/>
          <p:cNvSpPr>
            <a:spLocks noGrp="1"/>
          </p:cNvSpPr>
          <p:nvPr>
            <p:ph type="body" idx="1"/>
          </p:nvPr>
        </p:nvSpPr>
        <p:spPr>
          <a:xfrm>
            <a:off x="841248" y="1746504"/>
            <a:ext cx="13166725" cy="4127284"/>
          </a:xfrm>
        </p:spPr>
        <p:txBody>
          <a:bodyPr>
            <a:normAutofit fontScale="92500" lnSpcReduction="10000"/>
          </a:bodyPr>
          <a:lstStyle/>
          <a:p>
            <a:r>
              <a:rPr lang="en-US" dirty="0"/>
              <a:t>In-process notes can be messy and contain</a:t>
            </a:r>
            <a:br>
              <a:rPr lang="en-US" dirty="0"/>
            </a:br>
            <a:r>
              <a:rPr lang="en-US" dirty="0"/>
              <a:t>unnecessary duplicate code or alternatives</a:t>
            </a:r>
          </a:p>
          <a:p>
            <a:endParaRPr lang="en-US" dirty="0"/>
          </a:p>
          <a:p>
            <a:r>
              <a:rPr lang="en-US" dirty="0"/>
              <a:t>Individual paragraphs that are no longer needed </a:t>
            </a:r>
            <a:br>
              <a:rPr lang="en-US" dirty="0"/>
            </a:br>
            <a:r>
              <a:rPr lang="en-US" dirty="0"/>
              <a:t>can be deleted from the note</a:t>
            </a:r>
          </a:p>
          <a:p>
            <a:endParaRPr lang="en-US" dirty="0"/>
          </a:p>
          <a:p>
            <a:r>
              <a:rPr lang="en-US" dirty="0"/>
              <a:t>Paragraphs can also be reordered and new </a:t>
            </a:r>
            <a:br>
              <a:rPr lang="en-US" dirty="0"/>
            </a:br>
            <a:r>
              <a:rPr lang="en-US" dirty="0"/>
              <a:t>paragraphs can be inserted</a:t>
            </a:r>
          </a:p>
          <a:p>
            <a:pPr lvl="1"/>
            <a:r>
              <a:rPr lang="en-US" dirty="0"/>
              <a:t>For example, to add Markdown comments</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3323" y="307993"/>
            <a:ext cx="4442589" cy="7689963"/>
          </a:xfrm>
          <a:prstGeom prst="rect">
            <a:avLst/>
          </a:prstGeom>
        </p:spPr>
      </p:pic>
      <p:sp>
        <p:nvSpPr>
          <p:cNvPr id="6" name="Oval 5"/>
          <p:cNvSpPr/>
          <p:nvPr/>
        </p:nvSpPr>
        <p:spPr>
          <a:xfrm>
            <a:off x="8573323" y="7096033"/>
            <a:ext cx="2428875"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7" name="Oval 6"/>
          <p:cNvSpPr/>
          <p:nvPr/>
        </p:nvSpPr>
        <p:spPr>
          <a:xfrm>
            <a:off x="8725723" y="2300288"/>
            <a:ext cx="2428875" cy="2014537"/>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41093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Interactive Note Sharing</a:t>
            </a:r>
          </a:p>
        </p:txBody>
      </p:sp>
      <p:sp>
        <p:nvSpPr>
          <p:cNvPr id="3" name="Text Placeholder 2"/>
          <p:cNvSpPr>
            <a:spLocks noGrp="1"/>
          </p:cNvSpPr>
          <p:nvPr>
            <p:ph type="body" idx="1"/>
          </p:nvPr>
        </p:nvSpPr>
        <p:spPr>
          <a:xfrm>
            <a:off x="841248" y="1746504"/>
            <a:ext cx="13166725" cy="1338828"/>
          </a:xfrm>
        </p:spPr>
        <p:txBody>
          <a:bodyPr/>
          <a:lstStyle/>
          <a:p>
            <a:r>
              <a:rPr lang="en-US" dirty="0"/>
              <a:t>Note URLs can be shared</a:t>
            </a:r>
          </a:p>
          <a:p>
            <a:pPr lvl="1"/>
            <a:r>
              <a:rPr lang="en-US" dirty="0"/>
              <a:t>All connections using this URL are live, real-time connections to the same note</a:t>
            </a:r>
          </a:p>
          <a:p>
            <a:endParaRPr lang="en-US" dirty="0"/>
          </a:p>
        </p:txBody>
      </p:sp>
      <p:sp>
        <p:nvSpPr>
          <p:cNvPr id="4" name="Slide Number Placeholder 3"/>
          <p:cNvSpPr>
            <a:spLocks noGrp="1"/>
          </p:cNvSpPr>
          <p:nvPr>
            <p:ph type="sldNum" sz="quarter" idx="12"/>
          </p:nvPr>
        </p:nvSpPr>
        <p:spPr/>
        <p:txBody>
          <a:bodyPr/>
          <a:lstStyle/>
          <a:p>
            <a:fld id="{3901D1EC-1A24-47F4-B0D0-32529D6C6810}" type="slidenum">
              <a:rPr lang="en-US" smtClean="0"/>
              <a:pPr/>
              <a:t>218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045" y="2882818"/>
            <a:ext cx="8255337" cy="2228940"/>
          </a:xfrm>
          <a:prstGeom prst="rect">
            <a:avLst/>
          </a:prstGeom>
          <a:ln>
            <a:solidFill>
              <a:schemeClr val="bg1"/>
            </a:solidFill>
          </a:ln>
        </p:spPr>
      </p:pic>
    </p:spTree>
    <p:extLst>
      <p:ext uri="{BB962C8B-B14F-4D97-AF65-F5344CB8AC3E}">
        <p14:creationId xmlns:p14="http://schemas.microsoft.com/office/powerpoint/2010/main" val="11877372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Access Control</a:t>
            </a:r>
          </a:p>
        </p:txBody>
      </p:sp>
      <p:sp>
        <p:nvSpPr>
          <p:cNvPr id="3" name="Text Placeholder 2"/>
          <p:cNvSpPr>
            <a:spLocks noGrp="1"/>
          </p:cNvSpPr>
          <p:nvPr>
            <p:ph type="body" idx="1"/>
          </p:nvPr>
        </p:nvSpPr>
        <p:spPr>
          <a:xfrm>
            <a:off x="841248" y="1746504"/>
            <a:ext cx="13166725" cy="1726627"/>
          </a:xfrm>
        </p:spPr>
        <p:txBody>
          <a:bodyPr>
            <a:normAutofit fontScale="92500" lnSpcReduction="20000"/>
          </a:bodyPr>
          <a:lstStyle/>
          <a:p>
            <a:r>
              <a:rPr lang="en-US" dirty="0"/>
              <a:t>By default, anyone with the note link can completely control the note</a:t>
            </a:r>
          </a:p>
          <a:p>
            <a:pPr lvl="1"/>
            <a:endParaRPr lang="en-US" dirty="0"/>
          </a:p>
          <a:p>
            <a:r>
              <a:rPr lang="en-US" dirty="0"/>
              <a:t>To control access, click the Note Permissions (padlock) icon at the top-right corner of the note and set permissions accordingly</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219</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4806" y="3255071"/>
            <a:ext cx="3487668" cy="1066818"/>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558" y="3788480"/>
            <a:ext cx="8297433" cy="4058216"/>
          </a:xfrm>
          <a:prstGeom prst="rect">
            <a:avLst/>
          </a:prstGeom>
          <a:ln>
            <a:solidFill>
              <a:schemeClr val="bg1"/>
            </a:solidFill>
          </a:ln>
        </p:spPr>
      </p:pic>
    </p:spTree>
    <p:extLst>
      <p:ext uri="{BB962C8B-B14F-4D97-AF65-F5344CB8AC3E}">
        <p14:creationId xmlns:p14="http://schemas.microsoft.com/office/powerpoint/2010/main" val="172434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352591" cy="1592744"/>
          </a:xfrm>
        </p:spPr>
        <p:txBody>
          <a:bodyPr/>
          <a:lstStyle/>
          <a:p>
            <a:r>
              <a:rPr lang="en-US" dirty="0"/>
              <a:t>Lab: Using HDFS Commands</a:t>
            </a:r>
          </a:p>
        </p:txBody>
      </p:sp>
    </p:spTree>
    <p:extLst>
      <p:ext uri="{BB962C8B-B14F-4D97-AF65-F5344CB8AC3E}">
        <p14:creationId xmlns:p14="http://schemas.microsoft.com/office/powerpoint/2010/main" val="1630148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Formatting</a:t>
            </a:r>
          </a:p>
        </p:txBody>
      </p:sp>
      <p:sp>
        <p:nvSpPr>
          <p:cNvPr id="3" name="Text Placeholder 2"/>
          <p:cNvSpPr>
            <a:spLocks noGrp="1"/>
          </p:cNvSpPr>
          <p:nvPr>
            <p:ph type="body" idx="1"/>
          </p:nvPr>
        </p:nvSpPr>
        <p:spPr>
          <a:xfrm>
            <a:off x="841248" y="1746504"/>
            <a:ext cx="13166725" cy="5696944"/>
          </a:xfrm>
        </p:spPr>
        <p:txBody>
          <a:bodyPr>
            <a:normAutofit fontScale="92500" lnSpcReduction="20000"/>
          </a:bodyPr>
          <a:lstStyle/>
          <a:p>
            <a:r>
              <a:rPr lang="en-US" dirty="0"/>
              <a:t>Note owners can control all paragraphs at the note level, including:</a:t>
            </a:r>
          </a:p>
          <a:p>
            <a:pPr lvl="1"/>
            <a:endParaRPr lang="en-US" dirty="0"/>
          </a:p>
          <a:p>
            <a:pPr lvl="1"/>
            <a:r>
              <a:rPr lang="en-US" dirty="0"/>
              <a:t>Hide/Show all code</a:t>
            </a:r>
          </a:p>
          <a:p>
            <a:pPr lvl="1"/>
            <a:endParaRPr lang="en-US" dirty="0"/>
          </a:p>
          <a:p>
            <a:pPr lvl="1"/>
            <a:r>
              <a:rPr lang="en-US" dirty="0"/>
              <a:t>Hide/Show all output</a:t>
            </a:r>
          </a:p>
          <a:p>
            <a:pPr lvl="1"/>
            <a:endParaRPr lang="en-US" dirty="0"/>
          </a:p>
          <a:p>
            <a:pPr lvl="1"/>
            <a:r>
              <a:rPr lang="en-US" dirty="0"/>
              <a:t>Clear all output</a:t>
            </a:r>
          </a:p>
          <a:p>
            <a:endParaRPr lang="en-US" dirty="0"/>
          </a:p>
          <a:p>
            <a:r>
              <a:rPr lang="en-US" dirty="0"/>
              <a:t>There are also two additional note views</a:t>
            </a:r>
          </a:p>
          <a:p>
            <a:pPr lvl="1"/>
            <a:endParaRPr lang="en-US" dirty="0"/>
          </a:p>
          <a:p>
            <a:pPr lvl="1"/>
            <a:r>
              <a:rPr lang="en-US" dirty="0"/>
              <a:t>Simple: Removes note-level controls</a:t>
            </a:r>
          </a:p>
          <a:p>
            <a:pPr lvl="1"/>
            <a:endParaRPr lang="en-US" dirty="0"/>
          </a:p>
          <a:p>
            <a:pPr lvl="1"/>
            <a:r>
              <a:rPr lang="en-US" dirty="0"/>
              <a:t>Report: Removes note-level controls and all code</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490" y="2390831"/>
            <a:ext cx="4752922" cy="1922530"/>
          </a:xfrm>
          <a:prstGeom prst="rect">
            <a:avLst/>
          </a:prstGeom>
          <a:ln>
            <a:solidFill>
              <a:schemeClr val="bg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8998" y="4544468"/>
            <a:ext cx="4591215" cy="3494529"/>
          </a:xfrm>
          <a:prstGeom prst="rect">
            <a:avLst/>
          </a:prstGeom>
          <a:ln>
            <a:solidFill>
              <a:schemeClr val="bg1"/>
            </a:solidFill>
          </a:ln>
        </p:spPr>
      </p:pic>
    </p:spTree>
    <p:extLst>
      <p:ext uri="{BB962C8B-B14F-4D97-AF65-F5344CB8AC3E}">
        <p14:creationId xmlns:p14="http://schemas.microsoft.com/office/powerpoint/2010/main" val="19641175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 Note Updates</a:t>
            </a:r>
          </a:p>
        </p:txBody>
      </p:sp>
      <p:sp>
        <p:nvSpPr>
          <p:cNvPr id="3" name="Text Placeholder 2"/>
          <p:cNvSpPr>
            <a:spLocks noGrp="1"/>
          </p:cNvSpPr>
          <p:nvPr>
            <p:ph type="body" idx="1"/>
          </p:nvPr>
        </p:nvSpPr>
        <p:spPr>
          <a:xfrm>
            <a:off x="841248" y="1746504"/>
            <a:ext cx="13166725" cy="387798"/>
          </a:xfrm>
        </p:spPr>
        <p:txBody>
          <a:bodyPr>
            <a:normAutofit fontScale="85000" lnSpcReduction="20000"/>
          </a:bodyPr>
          <a:lstStyle/>
          <a:p>
            <a:r>
              <a:rPr lang="en-US" dirty="0"/>
              <a:t>Entire notes can be played, paragraph by paragraph, at regular intervals</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547" y="2430727"/>
            <a:ext cx="3090943" cy="1466887"/>
          </a:xfrm>
          <a:prstGeom prst="rect">
            <a:avLst/>
          </a:prstGeom>
          <a:ln>
            <a:solidFill>
              <a:schemeClr val="bg1"/>
            </a:solidFill>
          </a:ln>
        </p:spPr>
      </p:pic>
      <p:sp>
        <p:nvSpPr>
          <p:cNvPr id="6" name="Oval 5"/>
          <p:cNvSpPr/>
          <p:nvPr/>
        </p:nvSpPr>
        <p:spPr>
          <a:xfrm>
            <a:off x="3150176" y="2633448"/>
            <a:ext cx="1357314" cy="1061444"/>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258" y="2430727"/>
            <a:ext cx="7031080" cy="3976854"/>
          </a:xfrm>
          <a:prstGeom prst="rect">
            <a:avLst/>
          </a:prstGeom>
          <a:ln>
            <a:solidFill>
              <a:schemeClr val="bg1"/>
            </a:solidFill>
          </a:ln>
        </p:spPr>
      </p:pic>
    </p:spTree>
    <p:extLst>
      <p:ext uri="{BB962C8B-B14F-4D97-AF65-F5344CB8AC3E}">
        <p14:creationId xmlns:p14="http://schemas.microsoft.com/office/powerpoint/2010/main" val="9032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Formatting</a:t>
            </a:r>
          </a:p>
        </p:txBody>
      </p:sp>
      <p:sp>
        <p:nvSpPr>
          <p:cNvPr id="3" name="Text Placeholder 2"/>
          <p:cNvSpPr>
            <a:spLocks noGrp="1"/>
          </p:cNvSpPr>
          <p:nvPr>
            <p:ph type="body" idx="1"/>
          </p:nvPr>
        </p:nvSpPr>
        <p:spPr>
          <a:xfrm>
            <a:off x="841248" y="1746504"/>
            <a:ext cx="13166725" cy="3176254"/>
          </a:xfrm>
        </p:spPr>
        <p:txBody>
          <a:bodyPr>
            <a:normAutofit fontScale="85000" lnSpcReduction="20000"/>
          </a:bodyPr>
          <a:lstStyle/>
          <a:p>
            <a:r>
              <a:rPr lang="en-US" dirty="0"/>
              <a:t>Paragraphs also contain formatting settings, including:</a:t>
            </a:r>
          </a:p>
          <a:p>
            <a:pPr lvl="1"/>
            <a:endParaRPr lang="en-US" dirty="0"/>
          </a:p>
          <a:p>
            <a:pPr lvl="1"/>
            <a:r>
              <a:rPr lang="en-US" dirty="0"/>
              <a:t>Hide/Show paragraph code</a:t>
            </a:r>
          </a:p>
          <a:p>
            <a:pPr lvl="1"/>
            <a:endParaRPr lang="en-US" dirty="0"/>
          </a:p>
          <a:p>
            <a:pPr lvl="1"/>
            <a:r>
              <a:rPr lang="en-US" dirty="0"/>
              <a:t>Hide/Show paragraph output</a:t>
            </a:r>
          </a:p>
          <a:p>
            <a:pPr lvl="1"/>
            <a:endParaRPr lang="en-US" dirty="0"/>
          </a:p>
          <a:p>
            <a:pPr lvl="1"/>
            <a:r>
              <a:rPr lang="en-US" dirty="0"/>
              <a:t>Clear paragraph output is available </a:t>
            </a:r>
            <a:br>
              <a:rPr lang="en-US" dirty="0"/>
            </a:br>
            <a:r>
              <a:rPr lang="en-US" dirty="0"/>
              <a:t>in the settings menu (gear icon)</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610" y="2792150"/>
            <a:ext cx="3218009" cy="1536962"/>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0296" y="2076223"/>
            <a:ext cx="3207113" cy="5551397"/>
          </a:xfrm>
          <a:prstGeom prst="rect">
            <a:avLst/>
          </a:prstGeom>
        </p:spPr>
      </p:pic>
      <p:sp>
        <p:nvSpPr>
          <p:cNvPr id="7" name="Oval 6"/>
          <p:cNvSpPr/>
          <p:nvPr/>
        </p:nvSpPr>
        <p:spPr>
          <a:xfrm>
            <a:off x="11158538" y="6529388"/>
            <a:ext cx="1857375" cy="5286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221850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Enhancement - Width</a:t>
            </a:r>
          </a:p>
        </p:txBody>
      </p:sp>
      <p:sp>
        <p:nvSpPr>
          <p:cNvPr id="3" name="Text Placeholder 2"/>
          <p:cNvSpPr>
            <a:spLocks noGrp="1"/>
          </p:cNvSpPr>
          <p:nvPr>
            <p:ph type="body" idx="1"/>
          </p:nvPr>
        </p:nvSpPr>
        <p:spPr>
          <a:xfrm>
            <a:off x="841248" y="1746504"/>
            <a:ext cx="13166725" cy="1163395"/>
          </a:xfrm>
        </p:spPr>
        <p:txBody>
          <a:bodyPr>
            <a:normAutofit fontScale="92500" lnSpcReduction="20000"/>
          </a:bodyPr>
          <a:lstStyle/>
          <a:p>
            <a:r>
              <a:rPr lang="en-US" dirty="0"/>
              <a:t>Width: Controls width of the paragraph in </a:t>
            </a:r>
            <a:br>
              <a:rPr lang="en-US" dirty="0"/>
            </a:br>
            <a:r>
              <a:rPr lang="en-US" dirty="0"/>
              <a:t>the note, allowing multiple paragraphs to be </a:t>
            </a:r>
            <a:br>
              <a:rPr lang="en-US" dirty="0"/>
            </a:br>
            <a:r>
              <a:rPr lang="en-US" dirty="0"/>
              <a:t>displayed in a row</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3752" y="760359"/>
            <a:ext cx="3981582" cy="6891976"/>
          </a:xfrm>
          <a:prstGeom prst="rect">
            <a:avLst/>
          </a:prstGeom>
          <a:ln>
            <a:solidFill>
              <a:schemeClr val="bg1"/>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700" y="1943067"/>
            <a:ext cx="2588245" cy="67154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 y="3731989"/>
            <a:ext cx="7637235" cy="3454624"/>
          </a:xfrm>
          <a:prstGeom prst="rect">
            <a:avLst/>
          </a:prstGeom>
          <a:ln>
            <a:solidFill>
              <a:schemeClr val="bg1"/>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979" y="3676401"/>
            <a:ext cx="8703721" cy="3568245"/>
          </a:xfrm>
          <a:prstGeom prst="rect">
            <a:avLst/>
          </a:prstGeom>
          <a:ln>
            <a:solidFill>
              <a:schemeClr val="bg1"/>
            </a:solidFill>
          </a:ln>
        </p:spPr>
      </p:pic>
    </p:spTree>
    <p:extLst>
      <p:ext uri="{BB962C8B-B14F-4D97-AF65-F5344CB8AC3E}">
        <p14:creationId xmlns:p14="http://schemas.microsoft.com/office/powerpoint/2010/main" val="307030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249" y="2542349"/>
            <a:ext cx="5973890" cy="1619091"/>
          </a:xfrm>
          <a:prstGeom prst="rect">
            <a:avLst/>
          </a:prstGeom>
          <a:ln>
            <a:solidFill>
              <a:schemeClr val="bg1"/>
            </a:solidFill>
          </a:ln>
        </p:spPr>
      </p:pic>
      <p:sp>
        <p:nvSpPr>
          <p:cNvPr id="2" name="Title 1"/>
          <p:cNvSpPr>
            <a:spLocks noGrp="1"/>
          </p:cNvSpPr>
          <p:nvPr>
            <p:ph type="title"/>
          </p:nvPr>
        </p:nvSpPr>
        <p:spPr/>
        <p:txBody>
          <a:bodyPr/>
          <a:lstStyle/>
          <a:p>
            <a:r>
              <a:rPr lang="en-US" dirty="0"/>
              <a:t>Paragraph Enhancement - Show Title</a:t>
            </a:r>
          </a:p>
        </p:txBody>
      </p:sp>
      <p:sp>
        <p:nvSpPr>
          <p:cNvPr id="3" name="Text Placeholder 2"/>
          <p:cNvSpPr>
            <a:spLocks noGrp="1"/>
          </p:cNvSpPr>
          <p:nvPr>
            <p:ph type="body" idx="1"/>
          </p:nvPr>
        </p:nvSpPr>
        <p:spPr>
          <a:xfrm>
            <a:off x="841248" y="1746504"/>
            <a:ext cx="13166725" cy="387798"/>
          </a:xfrm>
        </p:spPr>
        <p:txBody>
          <a:bodyPr>
            <a:normAutofit fontScale="85000" lnSpcReduction="20000"/>
          </a:bodyPr>
          <a:lstStyle/>
          <a:p>
            <a:r>
              <a:rPr lang="en-US" dirty="0"/>
              <a:t>Paragraph titles can be added for clarity</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224</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294" y="680057"/>
            <a:ext cx="3981582" cy="6891976"/>
          </a:xfrm>
          <a:prstGeom prst="rect">
            <a:avLst/>
          </a:prstGeom>
          <a:ln>
            <a:solidFill>
              <a:schemeClr val="bg1"/>
            </a:solidFill>
          </a:ln>
        </p:spPr>
      </p:pic>
      <p:sp>
        <p:nvSpPr>
          <p:cNvPr id="7" name="Oval 6"/>
          <p:cNvSpPr/>
          <p:nvPr/>
        </p:nvSpPr>
        <p:spPr>
          <a:xfrm>
            <a:off x="8734294" y="4126045"/>
            <a:ext cx="2428875"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 y="2525823"/>
            <a:ext cx="6220496" cy="2117615"/>
          </a:xfrm>
          <a:prstGeom prst="rect">
            <a:avLst/>
          </a:prstGeom>
          <a:ln>
            <a:solidFill>
              <a:schemeClr val="bg1"/>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48" y="2525823"/>
            <a:ext cx="6248800" cy="2243160"/>
          </a:xfrm>
          <a:prstGeom prst="rect">
            <a:avLst/>
          </a:prstGeom>
          <a:ln>
            <a:solidFill>
              <a:schemeClr val="bg1"/>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248" y="2507555"/>
            <a:ext cx="6657772" cy="2261428"/>
          </a:xfrm>
          <a:prstGeom prst="rect">
            <a:avLst/>
          </a:prstGeom>
          <a:ln>
            <a:solidFill>
              <a:schemeClr val="bg1"/>
            </a:solidFill>
          </a:ln>
        </p:spPr>
      </p:pic>
    </p:spTree>
    <p:extLst>
      <p:ext uri="{BB962C8B-B14F-4D97-AF65-F5344CB8AC3E}">
        <p14:creationId xmlns:p14="http://schemas.microsoft.com/office/powerpoint/2010/main" val="418147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Enhancement - Line Numbers</a:t>
            </a:r>
          </a:p>
        </p:txBody>
      </p:sp>
      <p:sp>
        <p:nvSpPr>
          <p:cNvPr id="3" name="Text Placeholder 2"/>
          <p:cNvSpPr>
            <a:spLocks noGrp="1"/>
          </p:cNvSpPr>
          <p:nvPr>
            <p:ph type="body" idx="1"/>
          </p:nvPr>
        </p:nvSpPr>
        <p:spPr>
          <a:xfrm>
            <a:off x="841248" y="1746504"/>
            <a:ext cx="13166725" cy="387798"/>
          </a:xfrm>
        </p:spPr>
        <p:txBody>
          <a:bodyPr>
            <a:normAutofit fontScale="85000" lnSpcReduction="20000"/>
          </a:bodyPr>
          <a:lstStyle/>
          <a:p>
            <a:r>
              <a:rPr lang="en-US" dirty="0"/>
              <a:t>Line numbers can be added to paragraph code</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356" y="1524000"/>
            <a:ext cx="3981582" cy="6891976"/>
          </a:xfrm>
          <a:prstGeom prst="rect">
            <a:avLst/>
          </a:prstGeom>
          <a:ln>
            <a:solidFill>
              <a:schemeClr val="bg1"/>
            </a:solidFill>
          </a:ln>
        </p:spPr>
      </p:pic>
      <p:sp>
        <p:nvSpPr>
          <p:cNvPr id="7" name="Oval 6"/>
          <p:cNvSpPr/>
          <p:nvPr/>
        </p:nvSpPr>
        <p:spPr>
          <a:xfrm>
            <a:off x="8734294" y="4583245"/>
            <a:ext cx="3338644"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1740" y="2547859"/>
            <a:ext cx="6150487" cy="1666954"/>
          </a:xfrm>
          <a:prstGeom prst="rect">
            <a:avLst/>
          </a:prstGeom>
          <a:ln>
            <a:solidFill>
              <a:schemeClr val="bg1"/>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248" y="2547859"/>
            <a:ext cx="6763067" cy="1666954"/>
          </a:xfrm>
          <a:prstGeom prst="rect">
            <a:avLst/>
          </a:prstGeom>
          <a:ln>
            <a:solidFill>
              <a:schemeClr val="bg1"/>
            </a:solidFill>
          </a:ln>
        </p:spPr>
      </p:pic>
    </p:spTree>
    <p:extLst>
      <p:ext uri="{BB962C8B-B14F-4D97-AF65-F5344CB8AC3E}">
        <p14:creationId xmlns:p14="http://schemas.microsoft.com/office/powerpoint/2010/main" val="333979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Paragraph Sharing</a:t>
            </a:r>
          </a:p>
        </p:txBody>
      </p:sp>
      <p:sp>
        <p:nvSpPr>
          <p:cNvPr id="3" name="Text Placeholder 2"/>
          <p:cNvSpPr>
            <a:spLocks noGrp="1"/>
          </p:cNvSpPr>
          <p:nvPr>
            <p:ph type="body" idx="1"/>
          </p:nvPr>
        </p:nvSpPr>
        <p:spPr>
          <a:xfrm>
            <a:off x="841248" y="1746504"/>
            <a:ext cx="13166725" cy="3410164"/>
          </a:xfrm>
        </p:spPr>
        <p:txBody>
          <a:bodyPr>
            <a:normAutofit fontScale="92500" lnSpcReduction="10000"/>
          </a:bodyPr>
          <a:lstStyle/>
          <a:p>
            <a:r>
              <a:rPr lang="en-US" dirty="0"/>
              <a:t>Individual paragraphs can be shared via links</a:t>
            </a:r>
            <a:br>
              <a:rPr lang="en-US" dirty="0"/>
            </a:br>
            <a:r>
              <a:rPr lang="en-US" dirty="0"/>
              <a:t>which can be sent to users or embedded in </a:t>
            </a:r>
            <a:br>
              <a:rPr lang="en-US" dirty="0"/>
            </a:br>
            <a:r>
              <a:rPr lang="en-US" dirty="0"/>
              <a:t>reports generated by other tools</a:t>
            </a:r>
          </a:p>
          <a:p>
            <a:endParaRPr lang="en-US" dirty="0"/>
          </a:p>
          <a:p>
            <a:r>
              <a:rPr lang="en-US" dirty="0"/>
              <a:t>If Dynamic Forms have been implemented in</a:t>
            </a:r>
            <a:br>
              <a:rPr lang="en-US" dirty="0"/>
            </a:br>
            <a:r>
              <a:rPr lang="en-US" dirty="0"/>
              <a:t>the paragraph, users will be able to interact with</a:t>
            </a:r>
            <a:br>
              <a:rPr lang="en-US" dirty="0"/>
            </a:br>
            <a:r>
              <a:rPr lang="en-US" dirty="0"/>
              <a:t>the data, even though they do not have access</a:t>
            </a:r>
            <a:br>
              <a:rPr lang="en-US" dirty="0"/>
            </a:br>
            <a:r>
              <a:rPr lang="en-US" dirty="0"/>
              <a:t>to the code</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294" y="680057"/>
            <a:ext cx="3981582" cy="6891976"/>
          </a:xfrm>
          <a:prstGeom prst="rect">
            <a:avLst/>
          </a:prstGeom>
          <a:ln>
            <a:solidFill>
              <a:schemeClr val="bg1"/>
            </a:solidFill>
          </a:ln>
        </p:spPr>
      </p:pic>
      <p:sp>
        <p:nvSpPr>
          <p:cNvPr id="6" name="Oval 5"/>
          <p:cNvSpPr/>
          <p:nvPr/>
        </p:nvSpPr>
        <p:spPr>
          <a:xfrm>
            <a:off x="8734294" y="5683385"/>
            <a:ext cx="3338644"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48" y="1519788"/>
            <a:ext cx="13870124" cy="6398775"/>
          </a:xfrm>
          <a:prstGeom prst="rect">
            <a:avLst/>
          </a:prstGeom>
          <a:ln>
            <a:solidFill>
              <a:schemeClr val="bg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502" y="2571882"/>
            <a:ext cx="13920170" cy="6705391"/>
          </a:xfrm>
          <a:prstGeom prst="rect">
            <a:avLst/>
          </a:prstGeom>
          <a:ln>
            <a:solidFill>
              <a:schemeClr val="bg1"/>
            </a:solidFill>
          </a:ln>
        </p:spPr>
      </p:pic>
    </p:spTree>
    <p:extLst>
      <p:ext uri="{BB962C8B-B14F-4D97-AF65-F5344CB8AC3E}">
        <p14:creationId xmlns:p14="http://schemas.microsoft.com/office/powerpoint/2010/main" val="352141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Disable Paragraph Output Changes</a:t>
            </a:r>
          </a:p>
        </p:txBody>
      </p:sp>
      <p:sp>
        <p:nvSpPr>
          <p:cNvPr id="3" name="Text Placeholder 2"/>
          <p:cNvSpPr>
            <a:spLocks noGrp="1"/>
          </p:cNvSpPr>
          <p:nvPr>
            <p:ph type="body" idx="1"/>
          </p:nvPr>
        </p:nvSpPr>
        <p:spPr>
          <a:xfrm>
            <a:off x="841248" y="1746504"/>
            <a:ext cx="13166725" cy="2246769"/>
          </a:xfrm>
        </p:spPr>
        <p:txBody>
          <a:bodyPr>
            <a:normAutofit fontScale="92500" lnSpcReduction="20000"/>
          </a:bodyPr>
          <a:lstStyle/>
          <a:p>
            <a:r>
              <a:rPr lang="en-US" dirty="0"/>
              <a:t>Disable the paragraph run feature to lock the</a:t>
            </a:r>
            <a:br>
              <a:rPr lang="en-US" dirty="0"/>
            </a:br>
            <a:r>
              <a:rPr lang="en-US" dirty="0"/>
              <a:t>output of a paragraph</a:t>
            </a:r>
          </a:p>
          <a:p>
            <a:endParaRPr lang="en-US" dirty="0"/>
          </a:p>
          <a:p>
            <a:r>
              <a:rPr lang="en-US" dirty="0"/>
              <a:t>Changes to Dynamic Forms or code will not</a:t>
            </a:r>
            <a:br>
              <a:rPr lang="en-US" dirty="0"/>
            </a:br>
            <a:r>
              <a:rPr lang="en-US" dirty="0"/>
              <a:t>be reflected in the paragraph</a:t>
            </a:r>
          </a:p>
        </p:txBody>
      </p:sp>
      <p:sp>
        <p:nvSpPr>
          <p:cNvPr id="4" name="Slide Number Placeholder 3"/>
          <p:cNvSpPr>
            <a:spLocks noGrp="1"/>
          </p:cNvSpPr>
          <p:nvPr>
            <p:ph type="sldNum" sz="quarter" idx="12"/>
          </p:nvPr>
        </p:nvSpPr>
        <p:spPr/>
        <p:txBody>
          <a:bodyPr/>
          <a:lstStyle/>
          <a:p>
            <a:fld id="{3901D1EC-1A24-47F4-B0D0-32529D6C6810}" type="slidenum">
              <a:rPr lang="en-US" smtClean="0"/>
              <a:pPr/>
              <a:t>227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000" y="1026051"/>
            <a:ext cx="3981582" cy="6891976"/>
          </a:xfrm>
          <a:prstGeom prst="rect">
            <a:avLst/>
          </a:prstGeom>
          <a:ln>
            <a:solidFill>
              <a:schemeClr val="bg1"/>
            </a:solidFill>
          </a:ln>
        </p:spPr>
      </p:pic>
      <p:sp>
        <p:nvSpPr>
          <p:cNvPr id="6" name="Oval 5"/>
          <p:cNvSpPr/>
          <p:nvPr/>
        </p:nvSpPr>
        <p:spPr>
          <a:xfrm>
            <a:off x="9747555" y="4992182"/>
            <a:ext cx="2752856" cy="642938"/>
          </a:xfrm>
          <a:prstGeom prst="ellipse">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34018990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91723"/>
            <a:ext cx="9163812" cy="1576585"/>
          </a:xfrm>
        </p:spPr>
        <p:txBody>
          <a:bodyPr/>
          <a:lstStyle/>
          <a:p>
            <a:r>
              <a:rPr lang="en-US" dirty="0"/>
              <a:t>Lab: Data Visualization in Zeppelin</a:t>
            </a:r>
          </a:p>
        </p:txBody>
      </p:sp>
    </p:spTree>
    <p:extLst>
      <p:ext uri="{BB962C8B-B14F-4D97-AF65-F5344CB8AC3E}">
        <p14:creationId xmlns:p14="http://schemas.microsoft.com/office/powerpoint/2010/main" val="3616377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83479"/>
            <a:ext cx="7644384" cy="784830"/>
          </a:xfrm>
        </p:spPr>
        <p:txBody>
          <a:bodyPr/>
          <a:lstStyle/>
          <a:p>
            <a:r>
              <a:rPr lang="en-US" dirty="0"/>
              <a:t>Knowledge Check</a:t>
            </a:r>
          </a:p>
        </p:txBody>
      </p:sp>
    </p:spTree>
    <p:extLst>
      <p:ext uri="{BB962C8B-B14F-4D97-AF65-F5344CB8AC3E}">
        <p14:creationId xmlns:p14="http://schemas.microsoft.com/office/powerpoint/2010/main" val="1040089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YARN Overview</a:t>
            </a:r>
          </a:p>
        </p:txBody>
      </p:sp>
    </p:spTree>
    <p:extLst>
      <p:ext uri="{BB962C8B-B14F-4D97-AF65-F5344CB8AC3E}">
        <p14:creationId xmlns:p14="http://schemas.microsoft.com/office/powerpoint/2010/main" val="24563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841494" y="1480229"/>
            <a:ext cx="12739039" cy="4957762"/>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514330" indent="-514330">
              <a:buFont typeface="+mj-lt"/>
              <a:buAutoNum type="arabicPeriod"/>
            </a:pPr>
            <a:r>
              <a:rPr lang="en-US" dirty="0">
                <a:latin typeface="Arial"/>
                <a:cs typeface="Arial"/>
              </a:rPr>
              <a:t>What is the value of data visualization?</a:t>
            </a:r>
          </a:p>
          <a:p>
            <a:pPr marL="514330" indent="-514330">
              <a:buFont typeface="+mj-lt"/>
              <a:buAutoNum type="arabicPeriod"/>
            </a:pPr>
            <a:r>
              <a:rPr lang="en-US" dirty="0">
                <a:latin typeface="Arial"/>
                <a:cs typeface="Arial"/>
              </a:rPr>
              <a:t>How many chart views does Zeppelin provide by default?</a:t>
            </a:r>
          </a:p>
          <a:p>
            <a:pPr marL="514330" indent="-514330">
              <a:buFont typeface="+mj-lt"/>
              <a:buAutoNum type="arabicPeriod"/>
            </a:pPr>
            <a:r>
              <a:rPr lang="en-US" dirty="0">
                <a:latin typeface="Arial"/>
                <a:cs typeface="Arial"/>
              </a:rPr>
              <a:t>How do you share a copy of your note (non-collaborative) with another developer?</a:t>
            </a:r>
          </a:p>
          <a:p>
            <a:pPr marL="514330" indent="-514330">
              <a:buFont typeface="+mj-lt"/>
              <a:buAutoNum type="arabicPeriod"/>
            </a:pPr>
            <a:r>
              <a:rPr lang="en-US" dirty="0">
                <a:latin typeface="Arial"/>
                <a:cs typeface="Arial"/>
              </a:rPr>
              <a:t>How do you share your note collaboratively with another developer?</a:t>
            </a:r>
          </a:p>
          <a:p>
            <a:pPr marL="514330" indent="-514330">
              <a:buFont typeface="+mj-lt"/>
              <a:buAutoNum type="arabicPeriod"/>
            </a:pPr>
            <a:r>
              <a:rPr lang="en-US" dirty="0">
                <a:latin typeface="Arial"/>
                <a:cs typeface="Arial"/>
              </a:rPr>
              <a:t>Which note view provides only paragraph outputs?</a:t>
            </a:r>
          </a:p>
          <a:p>
            <a:pPr marL="514330" indent="-514330">
              <a:buFont typeface="+mj-lt"/>
              <a:buAutoNum type="arabicPeriod"/>
            </a:pPr>
            <a:r>
              <a:rPr lang="en-US" dirty="0">
                <a:latin typeface="Arial"/>
                <a:cs typeface="Arial"/>
              </a:rPr>
              <a:t>Which paragraph feature provides the ability for an outside person to see a paragraph's output without having access to the note?</a:t>
            </a:r>
          </a:p>
          <a:p>
            <a:pPr marL="514330" indent="-514330">
              <a:buFont typeface="+mj-lt"/>
              <a:buAutoNum type="arabicPeriod"/>
            </a:pPr>
            <a:r>
              <a:rPr lang="en-US" dirty="0">
                <a:latin typeface="Arial"/>
                <a:cs typeface="Arial"/>
              </a:rPr>
              <a:t>What paragraph feature allows you to give outside users the ability to modify parameters and update the displayed output without using code?</a:t>
            </a:r>
          </a:p>
        </p:txBody>
      </p:sp>
    </p:spTree>
    <p:extLst>
      <p:ext uri="{BB962C8B-B14F-4D97-AF65-F5344CB8AC3E}">
        <p14:creationId xmlns:p14="http://schemas.microsoft.com/office/powerpoint/2010/main" val="2894277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83479"/>
            <a:ext cx="7644384" cy="784830"/>
          </a:xfrm>
        </p:spPr>
        <p:txBody>
          <a:bodyPr/>
          <a:lstStyle/>
          <a:p>
            <a:r>
              <a:rPr lang="en-US" dirty="0"/>
              <a:t>Summary</a:t>
            </a:r>
          </a:p>
        </p:txBody>
      </p:sp>
    </p:spTree>
    <p:extLst>
      <p:ext uri="{BB962C8B-B14F-4D97-AF65-F5344CB8AC3E}">
        <p14:creationId xmlns:p14="http://schemas.microsoft.com/office/powerpoint/2010/main" val="362256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41248" y="1746504"/>
            <a:ext cx="13166725" cy="5576911"/>
          </a:xfrm>
        </p:spPr>
        <p:txBody>
          <a:bodyPr>
            <a:normAutofit fontScale="92500" lnSpcReduction="20000"/>
          </a:bodyPr>
          <a:lstStyle/>
          <a:p>
            <a:r>
              <a:rPr lang="en-US" dirty="0"/>
              <a:t>Data visualizations are important when humans need to draw conclusions about large sets of data</a:t>
            </a:r>
          </a:p>
          <a:p>
            <a:r>
              <a:rPr lang="en-US" dirty="0"/>
              <a:t>Zeppelin provides support for a number of built-in data visualizations, and these can be extended via visualization libraries and other tools like HTML and JavaScript</a:t>
            </a:r>
          </a:p>
          <a:p>
            <a:r>
              <a:rPr lang="en-US" dirty="0"/>
              <a:t>Zeppelin visualizations can be used for interactive data exploration by modifying queries, as well as the use of pivot charts and implementation of dynamic forms</a:t>
            </a:r>
          </a:p>
          <a:p>
            <a:r>
              <a:rPr lang="en-US" dirty="0"/>
              <a:t>Zeppelin notes can be shared via export to a JSON file or by sharing the note URL</a:t>
            </a:r>
          </a:p>
          <a:p>
            <a:r>
              <a:rPr lang="en-US" dirty="0"/>
              <a:t>Zeppelin provides numerous tools for controlling the appearance of notes and paragraphs which can assist in communicating important information</a:t>
            </a:r>
          </a:p>
          <a:p>
            <a:r>
              <a:rPr lang="en-US" dirty="0"/>
              <a:t>Paragraphs can be shared via a URL link</a:t>
            </a:r>
          </a:p>
          <a:p>
            <a:r>
              <a:rPr lang="en-US" dirty="0"/>
              <a:t>Paragraphs can be modified to control their appearance and assist in communicating </a:t>
            </a:r>
            <a:r>
              <a:rPr lang="en-US"/>
              <a:t>important information</a:t>
            </a:r>
            <a:endParaRPr lang="en-US" dirty="0"/>
          </a:p>
        </p:txBody>
      </p:sp>
    </p:spTree>
    <p:extLst>
      <p:ext uri="{BB962C8B-B14F-4D97-AF65-F5344CB8AC3E}">
        <p14:creationId xmlns:p14="http://schemas.microsoft.com/office/powerpoint/2010/main" val="1213637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Monitoring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233</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74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625060"/>
          </a:xfrm>
        </p:spPr>
        <p:txBody>
          <a:bodyPr/>
          <a:lstStyle/>
          <a:p>
            <a:r>
              <a:rPr lang="en-US" dirty="0"/>
              <a:t>Describe the components of a Spark job </a:t>
            </a:r>
          </a:p>
          <a:p>
            <a:r>
              <a:rPr lang="en-US" dirty="0"/>
              <a:t>Explain default parallel execution for stages, tasks, across CPU cores</a:t>
            </a:r>
          </a:p>
          <a:p>
            <a:r>
              <a:rPr lang="en-US" dirty="0"/>
              <a:t>Monitor Spark jobs via the Spark Application UI</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4058698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Job Anatomy</a:t>
            </a:r>
          </a:p>
        </p:txBody>
      </p:sp>
    </p:spTree>
    <p:extLst>
      <p:ext uri="{BB962C8B-B14F-4D97-AF65-F5344CB8AC3E}">
        <p14:creationId xmlns:p14="http://schemas.microsoft.com/office/powerpoint/2010/main" val="379150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and Tasks</a:t>
            </a:r>
          </a:p>
        </p:txBody>
      </p:sp>
      <p:sp>
        <p:nvSpPr>
          <p:cNvPr id="15" name="Shape 219"/>
          <p:cNvSpPr/>
          <p:nvPr/>
        </p:nvSpPr>
        <p:spPr>
          <a:xfrm>
            <a:off x="5799804" y="1469623"/>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a:solidFill>
                  <a:schemeClr val="tx2"/>
                </a:solidFill>
                <a:latin typeface="Arial"/>
                <a:ea typeface="Arial"/>
                <a:cs typeface="Arial"/>
                <a:sym typeface="Arial"/>
              </a:rPr>
              <a:t>Driver</a:t>
            </a:r>
          </a:p>
        </p:txBody>
      </p:sp>
      <p:sp>
        <p:nvSpPr>
          <p:cNvPr id="16" name="Shape 219"/>
          <p:cNvSpPr/>
          <p:nvPr/>
        </p:nvSpPr>
        <p:spPr>
          <a:xfrm>
            <a:off x="5936440" y="1920565"/>
            <a:ext cx="1737424" cy="633874"/>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err="1">
                <a:solidFill>
                  <a:schemeClr val="tx2"/>
                </a:solidFill>
                <a:latin typeface="Arial"/>
                <a:ea typeface="Arial"/>
                <a:cs typeface="Arial"/>
                <a:sym typeface="Arial"/>
              </a:rPr>
              <a:t>SparkContext</a:t>
            </a:r>
            <a:endParaRPr lang="en-US" sz="1700" b="1" dirty="0">
              <a:solidFill>
                <a:schemeClr val="tx2"/>
              </a:solidFill>
              <a:latin typeface="Arial"/>
              <a:ea typeface="Arial"/>
              <a:cs typeface="Arial"/>
              <a:sym typeface="Arial"/>
            </a:endParaRPr>
          </a:p>
        </p:txBody>
      </p:sp>
      <p:sp>
        <p:nvSpPr>
          <p:cNvPr id="20" name="Rectangle 19"/>
          <p:cNvSpPr/>
          <p:nvPr/>
        </p:nvSpPr>
        <p:spPr>
          <a:xfrm>
            <a:off x="8160418" y="2223021"/>
            <a:ext cx="5548565" cy="418594"/>
          </a:xfrm>
          <a:prstGeom prst="rect">
            <a:avLst/>
          </a:prstGeom>
        </p:spPr>
        <p:txBody>
          <a:bodyPr wrap="square" lIns="109746" tIns="54873" rIns="109746" bIns="54873">
            <a:spAutoFit/>
          </a:bodyPr>
          <a:lstStyle/>
          <a:p>
            <a:r>
              <a:rPr lang="en-US" sz="2000" dirty="0" err="1">
                <a:solidFill>
                  <a:prstClr val="black"/>
                </a:solidFill>
                <a:latin typeface="Courier New" panose="02070309020205020404" pitchFamily="49" charset="0"/>
                <a:ea typeface="Open Sans" panose="020B0606030504020204" pitchFamily="34" charset="0"/>
                <a:cs typeface="Courier New" panose="02070309020205020404" pitchFamily="49" charset="0"/>
              </a:rPr>
              <a:t>flatMap</a:t>
            </a:r>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(lambda x: </a:t>
            </a:r>
            <a:r>
              <a:rPr lang="en-US" sz="2000" dirty="0" err="1">
                <a:solidFill>
                  <a:prstClr val="black"/>
                </a:solidFill>
                <a:latin typeface="Courier New" panose="02070309020205020404" pitchFamily="49" charset="0"/>
                <a:ea typeface="Open Sans" panose="020B0606030504020204" pitchFamily="34" charset="0"/>
                <a:cs typeface="Courier New" panose="02070309020205020404" pitchFamily="49" charset="0"/>
              </a:rPr>
              <a:t>x.split</a:t>
            </a:r>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 "))</a:t>
            </a:r>
          </a:p>
        </p:txBody>
      </p:sp>
      <p:sp>
        <p:nvSpPr>
          <p:cNvPr id="21" name="Rectangle 20"/>
          <p:cNvSpPr/>
          <p:nvPr/>
        </p:nvSpPr>
        <p:spPr>
          <a:xfrm>
            <a:off x="9894967" y="1511131"/>
            <a:ext cx="2136612" cy="726371"/>
          </a:xfrm>
          <a:prstGeom prst="rect">
            <a:avLst/>
          </a:prstGeom>
        </p:spPr>
        <p:txBody>
          <a:bodyPr wrap="square" lIns="109746" tIns="54873" rIns="109746" bIns="54873">
            <a:spAutoFit/>
          </a:bodyPr>
          <a:lstStyle/>
          <a:p>
            <a:r>
              <a:rPr lang="en-US" sz="4000" b="1" dirty="0">
                <a:solidFill>
                  <a:prstClr val="black"/>
                </a:solidFill>
                <a:ea typeface="Open Sans" panose="020B0606030504020204" pitchFamily="34" charset="0"/>
                <a:cs typeface="Consolas"/>
              </a:rPr>
              <a:t>Tasks</a:t>
            </a:r>
          </a:p>
        </p:txBody>
      </p:sp>
      <p:sp>
        <p:nvSpPr>
          <p:cNvPr id="22" name="Rectangle 21"/>
          <p:cNvSpPr/>
          <p:nvPr/>
        </p:nvSpPr>
        <p:spPr>
          <a:xfrm>
            <a:off x="8791112" y="3153328"/>
            <a:ext cx="3494093" cy="418594"/>
          </a:xfrm>
          <a:prstGeom prst="rect">
            <a:avLst/>
          </a:prstGeom>
        </p:spPr>
        <p:txBody>
          <a:bodyPr wrap="square" lIns="109746" tIns="54873" rIns="109746" bIns="54873">
            <a:spAutoFit/>
          </a:bodyPr>
          <a:lstStyle/>
          <a:p>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map(lambda x: (x, 1))</a:t>
            </a:r>
          </a:p>
        </p:txBody>
      </p:sp>
      <p:sp>
        <p:nvSpPr>
          <p:cNvPr id="23" name="Rectangle 22"/>
          <p:cNvSpPr/>
          <p:nvPr/>
        </p:nvSpPr>
        <p:spPr>
          <a:xfrm>
            <a:off x="8331864" y="2692951"/>
            <a:ext cx="4279235" cy="418594"/>
          </a:xfrm>
          <a:prstGeom prst="rect">
            <a:avLst/>
          </a:prstGeom>
        </p:spPr>
        <p:txBody>
          <a:bodyPr wrap="square" lIns="109746" tIns="54873" rIns="109746" bIns="54873">
            <a:spAutoFit/>
          </a:bodyPr>
          <a:lstStyle/>
          <a:p>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filter(lambda x: x &gt; 25)</a:t>
            </a:r>
          </a:p>
        </p:txBody>
      </p:sp>
      <p:sp>
        <p:nvSpPr>
          <p:cNvPr id="24" name="Rectangle 23"/>
          <p:cNvSpPr/>
          <p:nvPr/>
        </p:nvSpPr>
        <p:spPr>
          <a:xfrm>
            <a:off x="10072881" y="3647031"/>
            <a:ext cx="1006754" cy="418594"/>
          </a:xfrm>
          <a:prstGeom prst="rect">
            <a:avLst/>
          </a:prstGeom>
        </p:spPr>
        <p:txBody>
          <a:bodyPr wrap="square" lIns="109746" tIns="54873" rIns="109746" bIns="54873">
            <a:spAutoFit/>
          </a:bodyPr>
          <a:lstStyle/>
          <a:p>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 . .</a:t>
            </a:r>
          </a:p>
        </p:txBody>
      </p:sp>
      <p:sp>
        <p:nvSpPr>
          <p:cNvPr id="25" name="Rectangle 24"/>
          <p:cNvSpPr/>
          <p:nvPr/>
        </p:nvSpPr>
        <p:spPr>
          <a:xfrm>
            <a:off x="9178084" y="589944"/>
            <a:ext cx="2079465" cy="1034147"/>
          </a:xfrm>
          <a:prstGeom prst="rect">
            <a:avLst/>
          </a:prstGeom>
        </p:spPr>
        <p:txBody>
          <a:bodyPr wrap="square" lIns="109746" tIns="54873" rIns="109746" bIns="54873">
            <a:spAutoFit/>
          </a:bodyPr>
          <a:lstStyle/>
          <a:p>
            <a:r>
              <a:rPr lang="en-US" sz="6000" b="1" dirty="0">
                <a:solidFill>
                  <a:prstClr val="black"/>
                </a:solidFill>
                <a:ea typeface="Open Sans" panose="020B0606030504020204" pitchFamily="34" charset="0"/>
                <a:cs typeface="Consolas"/>
              </a:rPr>
              <a:t>Job</a:t>
            </a:r>
          </a:p>
        </p:txBody>
      </p:sp>
      <p:sp>
        <p:nvSpPr>
          <p:cNvPr id="26" name="Rectangle 25"/>
          <p:cNvSpPr/>
          <p:nvPr/>
        </p:nvSpPr>
        <p:spPr>
          <a:xfrm>
            <a:off x="8160418" y="1511130"/>
            <a:ext cx="4831682" cy="3346619"/>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27" name="TextBox 26"/>
          <p:cNvSpPr txBox="1"/>
          <p:nvPr/>
        </p:nvSpPr>
        <p:spPr>
          <a:xfrm>
            <a:off x="1028700" y="2034865"/>
            <a:ext cx="4054221" cy="366254"/>
          </a:xfrm>
          <a:prstGeom prst="rect">
            <a:avLst/>
          </a:prstGeom>
        </p:spPr>
        <p:txBody>
          <a:bodyPr vert="horz" wrap="square" lIns="0" tIns="0" rIns="0" bIns="0" rtlCol="0" anchor="ctr" anchorCtr="0">
            <a:spAutoFit/>
          </a:bodyPr>
          <a:lstStyle/>
          <a:p>
            <a:pPr>
              <a:lnSpc>
                <a:spcPct val="85000"/>
              </a:lnSpc>
              <a:spcBef>
                <a:spcPts val="600"/>
              </a:spcBef>
            </a:pPr>
            <a:r>
              <a:rPr lang="en-US" sz="2800" b="1" dirty="0"/>
              <a:t>Task</a:t>
            </a:r>
            <a:r>
              <a:rPr lang="en-US" sz="2800" dirty="0"/>
              <a:t> = "A thing to be done"</a:t>
            </a:r>
          </a:p>
        </p:txBody>
      </p:sp>
      <p:sp>
        <p:nvSpPr>
          <p:cNvPr id="28" name="Rectangle 27"/>
          <p:cNvSpPr/>
          <p:nvPr/>
        </p:nvSpPr>
        <p:spPr>
          <a:xfrm>
            <a:off x="9702734" y="4185415"/>
            <a:ext cx="1747047" cy="434067"/>
          </a:xfrm>
          <a:prstGeom prst="rect">
            <a:avLst/>
          </a:prstGeom>
        </p:spPr>
        <p:txBody>
          <a:bodyPr wrap="square" lIns="109746" tIns="54873" rIns="109746" bIns="54873">
            <a:spAutoFit/>
          </a:bodyPr>
          <a:lstStyle/>
          <a:p>
            <a:r>
              <a:rPr lang="en-US" sz="2000" dirty="0">
                <a:solidFill>
                  <a:prstClr val="black"/>
                </a:solidFill>
                <a:latin typeface="Courier New" panose="02070309020205020404" pitchFamily="49" charset="0"/>
                <a:ea typeface="Open Sans" panose="020B0606030504020204" pitchFamily="34" charset="0"/>
                <a:cs typeface="Courier New" panose="02070309020205020404" pitchFamily="49" charset="0"/>
              </a:rPr>
              <a:t>collect()</a:t>
            </a:r>
          </a:p>
        </p:txBody>
      </p:sp>
      <p:sp>
        <p:nvSpPr>
          <p:cNvPr id="29" name="TextBox 28"/>
          <p:cNvSpPr txBox="1"/>
          <p:nvPr/>
        </p:nvSpPr>
        <p:spPr>
          <a:xfrm>
            <a:off x="1028699" y="3249705"/>
            <a:ext cx="4054221" cy="1101968"/>
          </a:xfrm>
          <a:prstGeom prst="rect">
            <a:avLst/>
          </a:prstGeom>
        </p:spPr>
        <p:txBody>
          <a:bodyPr vert="horz" wrap="square" lIns="0" tIns="0" rIns="0" bIns="0" rtlCol="0" anchor="ctr" anchorCtr="0">
            <a:spAutoFit/>
          </a:bodyPr>
          <a:lstStyle/>
          <a:p>
            <a:pPr>
              <a:lnSpc>
                <a:spcPct val="85000"/>
              </a:lnSpc>
              <a:spcBef>
                <a:spcPts val="600"/>
              </a:spcBef>
            </a:pPr>
            <a:r>
              <a:rPr lang="en-US" sz="2800" b="1" dirty="0"/>
              <a:t>Job</a:t>
            </a:r>
            <a:r>
              <a:rPr lang="en-US" sz="2800" dirty="0"/>
              <a:t> = "A collection of things to be done with a resulting action"</a:t>
            </a:r>
          </a:p>
        </p:txBody>
      </p:sp>
    </p:spTree>
    <p:extLst>
      <p:ext uri="{BB962C8B-B14F-4D97-AF65-F5344CB8AC3E}">
        <p14:creationId xmlns:p14="http://schemas.microsoft.com/office/powerpoint/2010/main" val="1160987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animBg="1"/>
      <p:bldP spid="27" grpId="0"/>
      <p:bldP spid="28" grpId="0"/>
      <p:bldP spid="29"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Stages</a:t>
            </a:r>
          </a:p>
        </p:txBody>
      </p:sp>
      <p:sp>
        <p:nvSpPr>
          <p:cNvPr id="15" name="Shape 219"/>
          <p:cNvSpPr/>
          <p:nvPr/>
        </p:nvSpPr>
        <p:spPr>
          <a:xfrm>
            <a:off x="5799804" y="1469623"/>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a:solidFill>
                  <a:schemeClr val="tx2"/>
                </a:solidFill>
                <a:latin typeface="Arial"/>
                <a:ea typeface="Arial"/>
                <a:cs typeface="Arial"/>
                <a:sym typeface="Arial"/>
              </a:rPr>
              <a:t>Driver</a:t>
            </a:r>
          </a:p>
        </p:txBody>
      </p:sp>
      <p:sp>
        <p:nvSpPr>
          <p:cNvPr id="16" name="Shape 219"/>
          <p:cNvSpPr/>
          <p:nvPr/>
        </p:nvSpPr>
        <p:spPr>
          <a:xfrm>
            <a:off x="5936440" y="1920565"/>
            <a:ext cx="1737424" cy="633874"/>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err="1">
                <a:solidFill>
                  <a:schemeClr val="tx2"/>
                </a:solidFill>
                <a:latin typeface="Arial"/>
                <a:ea typeface="Arial"/>
                <a:cs typeface="Arial"/>
                <a:sym typeface="Arial"/>
              </a:rPr>
              <a:t>SparkContext</a:t>
            </a:r>
            <a:endParaRPr lang="en-US" sz="1700" b="1" dirty="0">
              <a:solidFill>
                <a:schemeClr val="tx2"/>
              </a:solidFill>
              <a:latin typeface="Arial"/>
              <a:ea typeface="Arial"/>
              <a:cs typeface="Arial"/>
              <a:sym typeface="Arial"/>
            </a:endParaRPr>
          </a:p>
        </p:txBody>
      </p:sp>
      <p:sp>
        <p:nvSpPr>
          <p:cNvPr id="20" name="Rectangle 19"/>
          <p:cNvSpPr/>
          <p:nvPr/>
        </p:nvSpPr>
        <p:spPr>
          <a:xfrm>
            <a:off x="8182241" y="1628477"/>
            <a:ext cx="4831682"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Task1 - No shuffle</a:t>
            </a:r>
          </a:p>
        </p:txBody>
      </p:sp>
      <p:sp>
        <p:nvSpPr>
          <p:cNvPr id="25" name="Rectangle 24"/>
          <p:cNvSpPr/>
          <p:nvPr/>
        </p:nvSpPr>
        <p:spPr>
          <a:xfrm>
            <a:off x="9514703" y="589944"/>
            <a:ext cx="1742846" cy="1034147"/>
          </a:xfrm>
          <a:prstGeom prst="rect">
            <a:avLst/>
          </a:prstGeom>
        </p:spPr>
        <p:txBody>
          <a:bodyPr wrap="square" lIns="109746" tIns="54873" rIns="109746" bIns="54873">
            <a:spAutoFit/>
          </a:bodyPr>
          <a:lstStyle/>
          <a:p>
            <a:r>
              <a:rPr lang="en-US" sz="6000" b="1" dirty="0">
                <a:solidFill>
                  <a:prstClr val="black"/>
                </a:solidFill>
                <a:ea typeface="Open Sans" panose="020B0606030504020204" pitchFamily="34" charset="0"/>
                <a:cs typeface="Consolas"/>
              </a:rPr>
              <a:t>Job</a:t>
            </a:r>
          </a:p>
        </p:txBody>
      </p:sp>
      <p:sp>
        <p:nvSpPr>
          <p:cNvPr id="26" name="Rectangle 25"/>
          <p:cNvSpPr/>
          <p:nvPr/>
        </p:nvSpPr>
        <p:spPr>
          <a:xfrm>
            <a:off x="8160418" y="1511130"/>
            <a:ext cx="4831682" cy="2937301"/>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27" name="TextBox 26"/>
          <p:cNvSpPr txBox="1"/>
          <p:nvPr/>
        </p:nvSpPr>
        <p:spPr>
          <a:xfrm>
            <a:off x="1028700" y="1851738"/>
            <a:ext cx="4190857" cy="732508"/>
          </a:xfrm>
          <a:prstGeom prst="rect">
            <a:avLst/>
          </a:prstGeom>
        </p:spPr>
        <p:txBody>
          <a:bodyPr vert="horz" wrap="square" lIns="0" tIns="0" rIns="0" bIns="0" rtlCol="0" anchor="ctr" anchorCtr="0">
            <a:spAutoFit/>
          </a:bodyPr>
          <a:lstStyle/>
          <a:p>
            <a:pPr>
              <a:lnSpc>
                <a:spcPct val="85000"/>
              </a:lnSpc>
              <a:spcBef>
                <a:spcPts val="600"/>
              </a:spcBef>
            </a:pPr>
            <a:r>
              <a:rPr lang="en-US" sz="2800" b="1" dirty="0"/>
              <a:t>Stage</a:t>
            </a:r>
            <a:r>
              <a:rPr lang="en-US" sz="2800" dirty="0"/>
              <a:t> = "A logical grouping of things to be done"</a:t>
            </a:r>
          </a:p>
        </p:txBody>
      </p:sp>
      <p:sp>
        <p:nvSpPr>
          <p:cNvPr id="28" name="Rectangle 27"/>
          <p:cNvSpPr/>
          <p:nvPr/>
        </p:nvSpPr>
        <p:spPr>
          <a:xfrm>
            <a:off x="8161455" y="3543984"/>
            <a:ext cx="2394016"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Task6 - ACTION!</a:t>
            </a:r>
          </a:p>
        </p:txBody>
      </p:sp>
      <p:sp>
        <p:nvSpPr>
          <p:cNvPr id="29" name="TextBox 28"/>
          <p:cNvSpPr txBox="1"/>
          <p:nvPr/>
        </p:nvSpPr>
        <p:spPr>
          <a:xfrm>
            <a:off x="1028699" y="3056449"/>
            <a:ext cx="4054221" cy="1834477"/>
          </a:xfrm>
          <a:prstGeom prst="rect">
            <a:avLst/>
          </a:prstGeom>
        </p:spPr>
        <p:txBody>
          <a:bodyPr vert="horz" wrap="square" lIns="0" tIns="0" rIns="0" bIns="0" rtlCol="0" anchor="ctr" anchorCtr="0">
            <a:spAutoFit/>
          </a:bodyPr>
          <a:lstStyle/>
          <a:p>
            <a:pPr>
              <a:lnSpc>
                <a:spcPct val="85000"/>
              </a:lnSpc>
              <a:spcBef>
                <a:spcPts val="600"/>
              </a:spcBef>
            </a:pPr>
            <a:r>
              <a:rPr lang="en-US" sz="2800" b="1" dirty="0"/>
              <a:t>Shuffle</a:t>
            </a:r>
            <a:r>
              <a:rPr lang="en-US" sz="2800" dirty="0"/>
              <a:t> = "A task requiring that data between RDD partitions be aggregated in order to produce the desired result"</a:t>
            </a:r>
          </a:p>
        </p:txBody>
      </p:sp>
      <p:sp>
        <p:nvSpPr>
          <p:cNvPr id="30" name="Rectangle 29"/>
          <p:cNvSpPr/>
          <p:nvPr/>
        </p:nvSpPr>
        <p:spPr>
          <a:xfrm>
            <a:off x="8178298" y="1979887"/>
            <a:ext cx="4831682"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Task2 - No shuffle</a:t>
            </a:r>
          </a:p>
        </p:txBody>
      </p:sp>
      <p:sp>
        <p:nvSpPr>
          <p:cNvPr id="31" name="Rectangle 30"/>
          <p:cNvSpPr/>
          <p:nvPr/>
        </p:nvSpPr>
        <p:spPr>
          <a:xfrm>
            <a:off x="8160418" y="2336348"/>
            <a:ext cx="5548565"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Task3 - SHUFFLE!</a:t>
            </a:r>
          </a:p>
        </p:txBody>
      </p:sp>
      <p:sp>
        <p:nvSpPr>
          <p:cNvPr id="32" name="Rectangle 31"/>
          <p:cNvSpPr/>
          <p:nvPr/>
        </p:nvSpPr>
        <p:spPr>
          <a:xfrm>
            <a:off x="8166868" y="2862717"/>
            <a:ext cx="5548565"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Task4 - No shuffle</a:t>
            </a:r>
          </a:p>
        </p:txBody>
      </p:sp>
      <p:sp>
        <p:nvSpPr>
          <p:cNvPr id="33" name="Rectangle 32"/>
          <p:cNvSpPr/>
          <p:nvPr/>
        </p:nvSpPr>
        <p:spPr>
          <a:xfrm>
            <a:off x="8160417" y="3208247"/>
            <a:ext cx="5548565" cy="480150"/>
          </a:xfrm>
          <a:prstGeom prst="rect">
            <a:avLst/>
          </a:prstGeom>
        </p:spPr>
        <p:txBody>
          <a:bodyPr wrap="square" lIns="109746" tIns="54873" rIns="109746" bIns="54873">
            <a:spAutoFit/>
          </a:bodyPr>
          <a:lstStyle/>
          <a:p>
            <a:r>
              <a:rPr lang="en-US" sz="2400" b="1" dirty="0">
                <a:solidFill>
                  <a:prstClr val="black"/>
                </a:solidFill>
                <a:ea typeface="Open Sans" panose="020B0606030504020204" pitchFamily="34" charset="0"/>
                <a:cs typeface="Courier New" panose="02070309020205020404" pitchFamily="49" charset="0"/>
              </a:rPr>
              <a:t>Task5 - No shuffle</a:t>
            </a:r>
          </a:p>
        </p:txBody>
      </p:sp>
      <p:cxnSp>
        <p:nvCxnSpPr>
          <p:cNvPr id="5" name="Straight Connector 4"/>
          <p:cNvCxnSpPr/>
          <p:nvPr/>
        </p:nvCxnSpPr>
        <p:spPr>
          <a:xfrm>
            <a:off x="8160418" y="2850763"/>
            <a:ext cx="4831682" cy="0"/>
          </a:xfrm>
          <a:prstGeom prst="line">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10848109" y="1715782"/>
            <a:ext cx="1911927" cy="985854"/>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a:solidFill>
                  <a:schemeClr val="tx2"/>
                </a:solidFill>
              </a:rPr>
              <a:t>Stage 1</a:t>
            </a:r>
          </a:p>
        </p:txBody>
      </p:sp>
      <p:sp>
        <p:nvSpPr>
          <p:cNvPr id="34" name="Rounded Rectangle 33"/>
          <p:cNvSpPr/>
          <p:nvPr/>
        </p:nvSpPr>
        <p:spPr>
          <a:xfrm>
            <a:off x="10856483" y="2976082"/>
            <a:ext cx="1911927" cy="94447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dirty="0">
                <a:solidFill>
                  <a:schemeClr val="tx2"/>
                </a:solidFill>
              </a:rPr>
              <a:t>Stage 2</a:t>
            </a:r>
          </a:p>
        </p:txBody>
      </p:sp>
    </p:spTree>
    <p:extLst>
      <p:ext uri="{BB962C8B-B14F-4D97-AF65-F5344CB8AC3E}">
        <p14:creationId xmlns:p14="http://schemas.microsoft.com/office/powerpoint/2010/main" val="1485237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30" grpId="0"/>
      <p:bldP spid="31" grpId="0"/>
      <p:bldP spid="32" grpId="0"/>
      <p:bldP spid="33" grpId="0"/>
      <p:bldP spid="17" grpId="0" animBg="1"/>
      <p:bldP spid="34"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a:t>Summary</a:t>
            </a:r>
          </a:p>
        </p:txBody>
      </p:sp>
      <p:sp>
        <p:nvSpPr>
          <p:cNvPr id="23" name="Content Placeholder 22"/>
          <p:cNvSpPr>
            <a:spLocks noGrp="1"/>
          </p:cNvSpPr>
          <p:nvPr>
            <p:ph idx="1"/>
          </p:nvPr>
        </p:nvSpPr>
        <p:spPr>
          <a:xfrm>
            <a:off x="841494" y="1752600"/>
            <a:ext cx="13167360" cy="1625060"/>
          </a:xfrm>
        </p:spPr>
        <p:txBody>
          <a:bodyPr>
            <a:normAutofit lnSpcReduction="10000"/>
          </a:bodyPr>
          <a:lstStyle/>
          <a:p>
            <a:r>
              <a:rPr lang="en-US" dirty="0"/>
              <a:t>A job is a collection of tasks that result in an action</a:t>
            </a:r>
          </a:p>
          <a:p>
            <a:r>
              <a:rPr lang="en-US" dirty="0"/>
              <a:t>Tasks are "a thing to be done"</a:t>
            </a:r>
          </a:p>
          <a:p>
            <a:r>
              <a:rPr lang="en-US" dirty="0"/>
              <a:t>Tasks are divided into stages based on shuffle boundaries</a:t>
            </a:r>
          </a:p>
        </p:txBody>
      </p:sp>
      <p:grpSp>
        <p:nvGrpSpPr>
          <p:cNvPr id="3" name="Group 2"/>
          <p:cNvGrpSpPr/>
          <p:nvPr/>
        </p:nvGrpSpPr>
        <p:grpSpPr>
          <a:xfrm>
            <a:off x="2066862" y="3977727"/>
            <a:ext cx="8477262" cy="3371352"/>
            <a:chOff x="2053008" y="4166484"/>
            <a:chExt cx="8477262" cy="3371352"/>
          </a:xfrm>
        </p:grpSpPr>
        <p:sp>
          <p:nvSpPr>
            <p:cNvPr id="4" name="TextBox 3"/>
            <p:cNvSpPr txBox="1"/>
            <p:nvPr/>
          </p:nvSpPr>
          <p:spPr>
            <a:xfrm>
              <a:off x="4330776" y="4533870"/>
              <a:ext cx="1097566" cy="1097280"/>
            </a:xfrm>
            <a:prstGeom prst="rect">
              <a:avLst/>
            </a:prstGeom>
          </p:spPr>
          <p:txBody>
            <a:bodyPr vert="horz" wrap="none" lIns="109746" tIns="109746" rIns="109746" bIns="109746" rtlCol="0">
              <a:noAutofit/>
            </a:bodyPr>
            <a:lstStyle/>
            <a:p>
              <a:endParaRPr lang="en-US" dirty="0"/>
            </a:p>
          </p:txBody>
        </p:sp>
        <p:sp>
          <p:nvSpPr>
            <p:cNvPr id="5" name="Rounded Rectangle 4"/>
            <p:cNvSpPr/>
            <p:nvPr/>
          </p:nvSpPr>
          <p:spPr>
            <a:xfrm>
              <a:off x="8235884" y="4349364"/>
              <a:ext cx="2107645" cy="2923124"/>
            </a:xfrm>
            <a:prstGeom prst="roundRect">
              <a:avLst/>
            </a:prstGeom>
            <a:solidFill>
              <a:schemeClr val="accent3"/>
            </a:solidFill>
            <a:ln w="3810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endParaRPr lang="en-US" dirty="0">
                <a:solidFill>
                  <a:schemeClr val="bg2"/>
                </a:solidFill>
              </a:endParaRPr>
            </a:p>
          </p:txBody>
        </p:sp>
        <p:sp>
          <p:nvSpPr>
            <p:cNvPr id="6" name="Rounded Rectangle 5"/>
            <p:cNvSpPr/>
            <p:nvPr/>
          </p:nvSpPr>
          <p:spPr>
            <a:xfrm>
              <a:off x="5863709" y="4349364"/>
              <a:ext cx="2107645" cy="2923124"/>
            </a:xfrm>
            <a:prstGeom prst="roundRect">
              <a:avLst/>
            </a:prstGeom>
            <a:solidFill>
              <a:schemeClr val="accent3"/>
            </a:solidFill>
            <a:ln w="3810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endParaRPr lang="en-US" dirty="0">
                <a:solidFill>
                  <a:schemeClr val="bg2"/>
                </a:solidFill>
              </a:endParaRPr>
            </a:p>
          </p:txBody>
        </p:sp>
        <p:sp>
          <p:nvSpPr>
            <p:cNvPr id="7" name="Rounded Rectangle 6"/>
            <p:cNvSpPr/>
            <p:nvPr/>
          </p:nvSpPr>
          <p:spPr>
            <a:xfrm>
              <a:off x="3308606" y="4166484"/>
              <a:ext cx="7221664" cy="3371352"/>
            </a:xfrm>
            <a:prstGeom prst="round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8" name="Rounded Rectangle 7"/>
            <p:cNvSpPr/>
            <p:nvPr/>
          </p:nvSpPr>
          <p:spPr>
            <a:xfrm>
              <a:off x="3491533" y="4349364"/>
              <a:ext cx="2107645" cy="2923124"/>
            </a:xfrm>
            <a:prstGeom prst="roundRect">
              <a:avLst/>
            </a:prstGeom>
            <a:solidFill>
              <a:schemeClr val="accent3"/>
            </a:solidFill>
            <a:ln w="3810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endParaRPr lang="en-US" dirty="0">
                <a:solidFill>
                  <a:schemeClr val="bg2"/>
                </a:solidFill>
              </a:endParaRPr>
            </a:p>
          </p:txBody>
        </p:sp>
        <p:sp>
          <p:nvSpPr>
            <p:cNvPr id="9" name="Rounded Rectangle 8"/>
            <p:cNvSpPr/>
            <p:nvPr/>
          </p:nvSpPr>
          <p:spPr>
            <a:xfrm>
              <a:off x="3753994" y="5072932"/>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0" name="Rounded Rectangle 9"/>
            <p:cNvSpPr/>
            <p:nvPr/>
          </p:nvSpPr>
          <p:spPr>
            <a:xfrm>
              <a:off x="3753993" y="5764694"/>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1" name="Rounded Rectangle 10"/>
            <p:cNvSpPr/>
            <p:nvPr/>
          </p:nvSpPr>
          <p:spPr>
            <a:xfrm>
              <a:off x="3765924" y="6456457"/>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2" name="Rounded Rectangle 11"/>
            <p:cNvSpPr/>
            <p:nvPr/>
          </p:nvSpPr>
          <p:spPr>
            <a:xfrm>
              <a:off x="6179773" y="5072932"/>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3" name="Rounded Rectangle 12"/>
            <p:cNvSpPr/>
            <p:nvPr/>
          </p:nvSpPr>
          <p:spPr>
            <a:xfrm>
              <a:off x="6179772" y="5764694"/>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4" name="Rounded Rectangle 13"/>
            <p:cNvSpPr/>
            <p:nvPr/>
          </p:nvSpPr>
          <p:spPr>
            <a:xfrm>
              <a:off x="6191703" y="6456457"/>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5" name="Rounded Rectangle 14"/>
            <p:cNvSpPr/>
            <p:nvPr/>
          </p:nvSpPr>
          <p:spPr>
            <a:xfrm>
              <a:off x="8573741" y="5176297"/>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6" name="Rounded Rectangle 15"/>
            <p:cNvSpPr/>
            <p:nvPr/>
          </p:nvSpPr>
          <p:spPr>
            <a:xfrm>
              <a:off x="8573740" y="5868060"/>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7" name="Rounded Rectangle 16"/>
            <p:cNvSpPr/>
            <p:nvPr/>
          </p:nvSpPr>
          <p:spPr>
            <a:xfrm>
              <a:off x="8585671" y="6559823"/>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8" name="TextBox 17"/>
            <p:cNvSpPr txBox="1"/>
            <p:nvPr/>
          </p:nvSpPr>
          <p:spPr>
            <a:xfrm>
              <a:off x="3996571" y="4439780"/>
              <a:ext cx="1097566" cy="1097280"/>
            </a:xfrm>
            <a:prstGeom prst="rect">
              <a:avLst/>
            </a:prstGeom>
          </p:spPr>
          <p:txBody>
            <a:bodyPr vert="horz" wrap="none" lIns="91440" tIns="91440" rIns="91440" bIns="91440" rtlCol="0">
              <a:noAutofit/>
            </a:bodyPr>
            <a:lstStyle/>
            <a:p>
              <a:r>
                <a:rPr lang="en-US" b="1" dirty="0">
                  <a:solidFill>
                    <a:schemeClr val="tx2"/>
                  </a:solidFill>
                </a:rPr>
                <a:t>Stage</a:t>
              </a:r>
            </a:p>
          </p:txBody>
        </p:sp>
        <p:sp>
          <p:nvSpPr>
            <p:cNvPr id="19" name="TextBox 18"/>
            <p:cNvSpPr txBox="1"/>
            <p:nvPr/>
          </p:nvSpPr>
          <p:spPr>
            <a:xfrm>
              <a:off x="6422350" y="4479083"/>
              <a:ext cx="1097566" cy="1097280"/>
            </a:xfrm>
            <a:prstGeom prst="rect">
              <a:avLst/>
            </a:prstGeom>
          </p:spPr>
          <p:txBody>
            <a:bodyPr vert="horz" wrap="none" lIns="91440" tIns="91440" rIns="91440" bIns="91440" rtlCol="0">
              <a:noAutofit/>
            </a:bodyPr>
            <a:lstStyle/>
            <a:p>
              <a:r>
                <a:rPr lang="en-US" b="1" dirty="0">
                  <a:solidFill>
                    <a:schemeClr val="tx2"/>
                  </a:solidFill>
                </a:rPr>
                <a:t>Stage</a:t>
              </a:r>
            </a:p>
          </p:txBody>
        </p:sp>
        <p:sp>
          <p:nvSpPr>
            <p:cNvPr id="20" name="TextBox 19"/>
            <p:cNvSpPr txBox="1"/>
            <p:nvPr/>
          </p:nvSpPr>
          <p:spPr>
            <a:xfrm>
              <a:off x="8816318" y="4483058"/>
              <a:ext cx="1097566" cy="1097280"/>
            </a:xfrm>
            <a:prstGeom prst="rect">
              <a:avLst/>
            </a:prstGeom>
          </p:spPr>
          <p:txBody>
            <a:bodyPr vert="horz" wrap="none" lIns="91440" tIns="91440" rIns="91440" bIns="91440" rtlCol="0">
              <a:noAutofit/>
            </a:bodyPr>
            <a:lstStyle/>
            <a:p>
              <a:r>
                <a:rPr lang="en-US" b="1" dirty="0">
                  <a:solidFill>
                    <a:schemeClr val="tx2"/>
                  </a:solidFill>
                </a:rPr>
                <a:t>Stage</a:t>
              </a:r>
            </a:p>
          </p:txBody>
        </p:sp>
        <p:sp>
          <p:nvSpPr>
            <p:cNvPr id="21" name="TextBox 20"/>
            <p:cNvSpPr txBox="1"/>
            <p:nvPr/>
          </p:nvSpPr>
          <p:spPr>
            <a:xfrm>
              <a:off x="2053008" y="5216054"/>
              <a:ext cx="1097566" cy="1097280"/>
            </a:xfrm>
            <a:prstGeom prst="rect">
              <a:avLst/>
            </a:prstGeom>
          </p:spPr>
          <p:txBody>
            <a:bodyPr vert="horz" wrap="none" lIns="91440" tIns="91440" rIns="91440" bIns="91440" rtlCol="0">
              <a:noAutofit/>
            </a:bodyPr>
            <a:lstStyle/>
            <a:p>
              <a:r>
                <a:rPr lang="en-US" sz="3800" b="1" dirty="0"/>
                <a:t>Job</a:t>
              </a:r>
              <a:endParaRPr lang="en-US" b="1" dirty="0"/>
            </a:p>
          </p:txBody>
        </p:sp>
      </p:grpSp>
    </p:spTree>
    <p:extLst>
      <p:ext uri="{BB962C8B-B14F-4D97-AF65-F5344CB8AC3E}">
        <p14:creationId xmlns:p14="http://schemas.microsoft.com/office/powerpoint/2010/main" val="682308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Parallel Execution</a:t>
            </a:r>
          </a:p>
        </p:txBody>
      </p:sp>
    </p:spTree>
    <p:extLst>
      <p:ext uri="{BB962C8B-B14F-4D97-AF65-F5344CB8AC3E}">
        <p14:creationId xmlns:p14="http://schemas.microsoft.com/office/powerpoint/2010/main" val="365626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Hadoop Applications Without YARN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235" y="2578467"/>
            <a:ext cx="3089962" cy="187122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219" y="2578467"/>
            <a:ext cx="3089962" cy="18712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203" y="2578467"/>
            <a:ext cx="3089962" cy="1871227"/>
          </a:xfrm>
          <a:prstGeom prst="rect">
            <a:avLst/>
          </a:prstGeom>
        </p:spPr>
      </p:pic>
      <p:sp>
        <p:nvSpPr>
          <p:cNvPr id="9" name="Rounded Rectangular Callout 8"/>
          <p:cNvSpPr/>
          <p:nvPr/>
        </p:nvSpPr>
        <p:spPr>
          <a:xfrm>
            <a:off x="907393" y="1922001"/>
            <a:ext cx="2741645" cy="581866"/>
          </a:xfrm>
          <a:prstGeom prst="wedgeRoundRectCallout">
            <a:avLst>
              <a:gd name="adj1" fmla="val -49238"/>
              <a:gd name="adj2" fmla="val 6419"/>
              <a:gd name="adj3" fmla="val 16667"/>
            </a:avLst>
          </a:prstGeom>
          <a:ln/>
        </p:spPr>
        <p:style>
          <a:lnRef idx="1">
            <a:schemeClr val="accent4"/>
          </a:lnRef>
          <a:fillRef idx="3">
            <a:schemeClr val="accent4"/>
          </a:fillRef>
          <a:effectRef idx="2">
            <a:schemeClr val="accent4"/>
          </a:effectRef>
          <a:fontRef idx="minor">
            <a:schemeClr val="lt1"/>
          </a:fontRef>
        </p:style>
        <p:txBody>
          <a:bodyPr tIns="109728" bIns="109728" rtlCol="0" anchor="ctr" anchorCtr="1"/>
          <a:lstStyle/>
          <a:p>
            <a:pPr algn="ctr"/>
            <a:r>
              <a:rPr lang="en-US" sz="2640" dirty="0">
                <a:solidFill>
                  <a:schemeClr val="bg1"/>
                </a:solidFill>
              </a:rPr>
              <a:t>Hive Cluster</a:t>
            </a:r>
            <a:endParaRPr lang="en-US" sz="2640" b="1" dirty="0">
              <a:solidFill>
                <a:schemeClr val="bg1"/>
              </a:solidFill>
            </a:endParaRPr>
          </a:p>
        </p:txBody>
      </p:sp>
      <p:sp>
        <p:nvSpPr>
          <p:cNvPr id="10" name="Rounded Rectangular Callout 9"/>
          <p:cNvSpPr/>
          <p:nvPr/>
        </p:nvSpPr>
        <p:spPr>
          <a:xfrm>
            <a:off x="5944378" y="1922001"/>
            <a:ext cx="2741645" cy="581866"/>
          </a:xfrm>
          <a:prstGeom prst="wedgeRoundRectCallout">
            <a:avLst>
              <a:gd name="adj1" fmla="val -49238"/>
              <a:gd name="adj2" fmla="val 6419"/>
              <a:gd name="adj3" fmla="val 16667"/>
            </a:avLst>
          </a:prstGeom>
          <a:ln/>
        </p:spPr>
        <p:style>
          <a:lnRef idx="1">
            <a:schemeClr val="accent4"/>
          </a:lnRef>
          <a:fillRef idx="3">
            <a:schemeClr val="accent4"/>
          </a:fillRef>
          <a:effectRef idx="2">
            <a:schemeClr val="accent4"/>
          </a:effectRef>
          <a:fontRef idx="minor">
            <a:schemeClr val="lt1"/>
          </a:fontRef>
        </p:style>
        <p:txBody>
          <a:bodyPr tIns="109728" bIns="109728" rtlCol="0" anchor="ctr" anchorCtr="1"/>
          <a:lstStyle/>
          <a:p>
            <a:pPr algn="ctr"/>
            <a:r>
              <a:rPr lang="en-US" sz="2640" dirty="0">
                <a:solidFill>
                  <a:schemeClr val="bg1"/>
                </a:solidFill>
              </a:rPr>
              <a:t>Streaming Cluster</a:t>
            </a:r>
            <a:endParaRPr lang="en-US" sz="2640" b="1" dirty="0">
              <a:solidFill>
                <a:schemeClr val="bg1"/>
              </a:solidFill>
            </a:endParaRPr>
          </a:p>
        </p:txBody>
      </p:sp>
      <p:sp>
        <p:nvSpPr>
          <p:cNvPr id="11" name="Rounded Rectangular Callout 10"/>
          <p:cNvSpPr/>
          <p:nvPr/>
        </p:nvSpPr>
        <p:spPr>
          <a:xfrm>
            <a:off x="10981362" y="1918879"/>
            <a:ext cx="2741645" cy="581866"/>
          </a:xfrm>
          <a:prstGeom prst="wedgeRoundRectCallout">
            <a:avLst>
              <a:gd name="adj1" fmla="val -49238"/>
              <a:gd name="adj2" fmla="val 6419"/>
              <a:gd name="adj3" fmla="val 16667"/>
            </a:avLst>
          </a:prstGeom>
          <a:ln/>
        </p:spPr>
        <p:style>
          <a:lnRef idx="1">
            <a:schemeClr val="accent4"/>
          </a:lnRef>
          <a:fillRef idx="3">
            <a:schemeClr val="accent4"/>
          </a:fillRef>
          <a:effectRef idx="2">
            <a:schemeClr val="accent4"/>
          </a:effectRef>
          <a:fontRef idx="minor">
            <a:schemeClr val="lt1"/>
          </a:fontRef>
        </p:style>
        <p:txBody>
          <a:bodyPr tIns="109728" bIns="109728" rtlCol="0" anchor="ctr" anchorCtr="1"/>
          <a:lstStyle/>
          <a:p>
            <a:pPr algn="ctr"/>
            <a:r>
              <a:rPr lang="en-US" sz="2640" dirty="0">
                <a:solidFill>
                  <a:schemeClr val="bg1"/>
                </a:solidFill>
              </a:rPr>
              <a:t>Spark Cluster</a:t>
            </a:r>
            <a:endParaRPr lang="en-US" sz="2640" b="1" dirty="0">
              <a:solidFill>
                <a:schemeClr val="bg1"/>
              </a:solidFill>
            </a:endParaRPr>
          </a:p>
        </p:txBody>
      </p:sp>
      <p:sp>
        <p:nvSpPr>
          <p:cNvPr id="12" name="Can 11"/>
          <p:cNvSpPr/>
          <p:nvPr/>
        </p:nvSpPr>
        <p:spPr>
          <a:xfrm>
            <a:off x="1215368" y="4660215"/>
            <a:ext cx="2117105" cy="735823"/>
          </a:xfrm>
          <a:prstGeom prst="ca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ctr"/>
            <a:r>
              <a:rPr lang="en-US" sz="2640" dirty="0">
                <a:solidFill>
                  <a:schemeClr val="tx2"/>
                </a:solidFill>
              </a:rPr>
              <a:t>HDFS 1</a:t>
            </a:r>
          </a:p>
        </p:txBody>
      </p:sp>
      <p:sp>
        <p:nvSpPr>
          <p:cNvPr id="13" name="Can 12"/>
          <p:cNvSpPr/>
          <p:nvPr/>
        </p:nvSpPr>
        <p:spPr>
          <a:xfrm>
            <a:off x="6256648" y="4660215"/>
            <a:ext cx="2117105" cy="735823"/>
          </a:xfrm>
          <a:prstGeom prst="ca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ctr"/>
            <a:r>
              <a:rPr lang="en-US" sz="2640" dirty="0">
                <a:solidFill>
                  <a:schemeClr val="tx2"/>
                </a:solidFill>
              </a:rPr>
              <a:t>HDFS 2</a:t>
            </a:r>
          </a:p>
        </p:txBody>
      </p:sp>
      <p:sp>
        <p:nvSpPr>
          <p:cNvPr id="14" name="Can 13"/>
          <p:cNvSpPr/>
          <p:nvPr/>
        </p:nvSpPr>
        <p:spPr>
          <a:xfrm>
            <a:off x="11293632" y="4660215"/>
            <a:ext cx="2117105" cy="735823"/>
          </a:xfrm>
          <a:prstGeom prst="ca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ctr"/>
            <a:r>
              <a:rPr lang="en-US" sz="2640" dirty="0">
                <a:solidFill>
                  <a:schemeClr val="tx2"/>
                </a:solidFill>
              </a:rPr>
              <a:t>HDFS 3</a:t>
            </a:r>
          </a:p>
        </p:txBody>
      </p:sp>
      <p:sp>
        <p:nvSpPr>
          <p:cNvPr id="15" name="Flowchart: Document 14"/>
          <p:cNvSpPr/>
          <p:nvPr/>
        </p:nvSpPr>
        <p:spPr>
          <a:xfrm>
            <a:off x="6919165" y="5499144"/>
            <a:ext cx="792070" cy="432456"/>
          </a:xfrm>
          <a:prstGeom prst="flowChartDocumen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440" dirty="0">
                <a:solidFill>
                  <a:schemeClr val="tx2"/>
                </a:solidFill>
              </a:rPr>
              <a:t>Data A</a:t>
            </a:r>
          </a:p>
        </p:txBody>
      </p:sp>
      <p:sp>
        <p:nvSpPr>
          <p:cNvPr id="16" name="Flowchart: Document 15"/>
          <p:cNvSpPr/>
          <p:nvPr/>
        </p:nvSpPr>
        <p:spPr>
          <a:xfrm>
            <a:off x="1877886" y="5499144"/>
            <a:ext cx="792070" cy="432456"/>
          </a:xfrm>
          <a:prstGeom prst="flowChartDocumen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440" dirty="0">
                <a:solidFill>
                  <a:schemeClr val="tx2"/>
                </a:solidFill>
              </a:rPr>
              <a:t>Data A</a:t>
            </a:r>
          </a:p>
        </p:txBody>
      </p:sp>
      <p:sp>
        <p:nvSpPr>
          <p:cNvPr id="17" name="Flowchart: Document 16"/>
          <p:cNvSpPr/>
          <p:nvPr/>
        </p:nvSpPr>
        <p:spPr>
          <a:xfrm>
            <a:off x="11956149" y="5499144"/>
            <a:ext cx="792070" cy="432456"/>
          </a:xfrm>
          <a:prstGeom prst="flowChartDocumen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440" dirty="0">
                <a:solidFill>
                  <a:schemeClr val="tx2"/>
                </a:solidFill>
              </a:rPr>
              <a:t>Data A</a:t>
            </a:r>
          </a:p>
        </p:txBody>
      </p:sp>
      <p:sp>
        <p:nvSpPr>
          <p:cNvPr id="19" name="Curved Up Arrow 18"/>
          <p:cNvSpPr/>
          <p:nvPr/>
        </p:nvSpPr>
        <p:spPr>
          <a:xfrm>
            <a:off x="7527956" y="6034707"/>
            <a:ext cx="4712196" cy="787460"/>
          </a:xfrm>
          <a:prstGeom prst="curvedUp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21" name="Curved Down Arrow 20"/>
          <p:cNvSpPr/>
          <p:nvPr/>
        </p:nvSpPr>
        <p:spPr>
          <a:xfrm rot="10800000">
            <a:off x="2493372" y="6034705"/>
            <a:ext cx="4582762" cy="787460"/>
          </a:xfrm>
          <a:prstGeom prst="curvedDown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34543609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1"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DAGs and Stages</a:t>
            </a:r>
          </a:p>
        </p:txBody>
      </p:sp>
      <p:sp>
        <p:nvSpPr>
          <p:cNvPr id="15" name="Shape 219"/>
          <p:cNvSpPr/>
          <p:nvPr/>
        </p:nvSpPr>
        <p:spPr>
          <a:xfrm>
            <a:off x="5799804" y="1469623"/>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a:solidFill>
                  <a:schemeClr val="tx2"/>
                </a:solidFill>
                <a:latin typeface="Arial"/>
                <a:ea typeface="Arial"/>
                <a:cs typeface="Arial"/>
                <a:sym typeface="Arial"/>
              </a:rPr>
              <a:t>Driver</a:t>
            </a:r>
          </a:p>
        </p:txBody>
      </p:sp>
      <p:sp>
        <p:nvSpPr>
          <p:cNvPr id="16" name="Shape 219"/>
          <p:cNvSpPr/>
          <p:nvPr/>
        </p:nvSpPr>
        <p:spPr>
          <a:xfrm>
            <a:off x="5936440" y="1920565"/>
            <a:ext cx="1737424" cy="633874"/>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b="1" dirty="0" err="1">
                <a:solidFill>
                  <a:schemeClr val="tx2"/>
                </a:solidFill>
                <a:latin typeface="Arial"/>
                <a:ea typeface="Arial"/>
                <a:cs typeface="Arial"/>
                <a:sym typeface="Arial"/>
              </a:rPr>
              <a:t>SparkContext</a:t>
            </a:r>
            <a:endParaRPr lang="en-US" sz="1700" b="1" dirty="0">
              <a:solidFill>
                <a:schemeClr val="tx2"/>
              </a:solidFill>
              <a:latin typeface="Arial"/>
              <a:ea typeface="Arial"/>
              <a:cs typeface="Arial"/>
              <a:sym typeface="Arial"/>
            </a:endParaRPr>
          </a:p>
        </p:txBody>
      </p:sp>
      <p:sp>
        <p:nvSpPr>
          <p:cNvPr id="25" name="Rectangle 24"/>
          <p:cNvSpPr/>
          <p:nvPr/>
        </p:nvSpPr>
        <p:spPr>
          <a:xfrm>
            <a:off x="9894967" y="589944"/>
            <a:ext cx="2099652" cy="1034147"/>
          </a:xfrm>
          <a:prstGeom prst="rect">
            <a:avLst/>
          </a:prstGeom>
        </p:spPr>
        <p:txBody>
          <a:bodyPr wrap="square" lIns="109746" tIns="54873" rIns="109746" bIns="54873">
            <a:spAutoFit/>
          </a:bodyPr>
          <a:lstStyle/>
          <a:p>
            <a:r>
              <a:rPr lang="en-US" sz="6000" b="1" dirty="0">
                <a:solidFill>
                  <a:prstClr val="black"/>
                </a:solidFill>
                <a:ea typeface="Open Sans" panose="020B0606030504020204" pitchFamily="34" charset="0"/>
                <a:cs typeface="Consolas"/>
              </a:rPr>
              <a:t>Job</a:t>
            </a:r>
          </a:p>
        </p:txBody>
      </p:sp>
      <p:sp>
        <p:nvSpPr>
          <p:cNvPr id="26" name="Rectangle 25"/>
          <p:cNvSpPr/>
          <p:nvPr/>
        </p:nvSpPr>
        <p:spPr>
          <a:xfrm>
            <a:off x="8285018" y="1511131"/>
            <a:ext cx="4682837" cy="3430202"/>
          </a:xfrm>
          <a:prstGeom prst="rect">
            <a:avLst/>
          </a:prstGeom>
          <a:no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27" name="TextBox 26"/>
          <p:cNvSpPr txBox="1"/>
          <p:nvPr/>
        </p:nvSpPr>
        <p:spPr>
          <a:xfrm>
            <a:off x="898132" y="1773981"/>
            <a:ext cx="4807929" cy="2351413"/>
          </a:xfrm>
          <a:prstGeom prst="rect">
            <a:avLst/>
          </a:prstGeom>
        </p:spPr>
        <p:txBody>
          <a:bodyPr vert="horz" wrap="square" lIns="0" tIns="0" rIns="0" bIns="0" rtlCol="0" anchor="ctr" anchorCtr="0">
            <a:spAutoFit/>
          </a:bodyPr>
          <a:lstStyle/>
          <a:p>
            <a:pPr>
              <a:lnSpc>
                <a:spcPct val="85000"/>
              </a:lnSpc>
              <a:spcBef>
                <a:spcPts val="600"/>
              </a:spcBef>
            </a:pPr>
            <a:r>
              <a:rPr lang="en-US" sz="2800" b="1" dirty="0"/>
              <a:t>DAG</a:t>
            </a:r>
            <a:r>
              <a:rPr lang="en-US" sz="2800" dirty="0"/>
              <a:t> </a:t>
            </a:r>
            <a:r>
              <a:rPr lang="en-US" sz="2800" b="1" dirty="0"/>
              <a:t>(Directed Acyclic Graph) </a:t>
            </a:r>
            <a:br>
              <a:rPr lang="en-US" sz="2800" dirty="0"/>
            </a:br>
            <a:r>
              <a:rPr lang="en-US" sz="2800" dirty="0"/>
              <a:t>= "A logical ordering of stages based on dependencies" </a:t>
            </a:r>
          </a:p>
          <a:p>
            <a:pPr>
              <a:lnSpc>
                <a:spcPct val="85000"/>
              </a:lnSpc>
              <a:spcBef>
                <a:spcPts val="600"/>
              </a:spcBef>
            </a:pPr>
            <a:endParaRPr lang="en-US" sz="2800" dirty="0"/>
          </a:p>
          <a:p>
            <a:pPr>
              <a:lnSpc>
                <a:spcPct val="85000"/>
              </a:lnSpc>
              <a:spcBef>
                <a:spcPts val="600"/>
              </a:spcBef>
            </a:pPr>
            <a:r>
              <a:rPr lang="en-US" sz="2800" dirty="0"/>
              <a:t>Allows for parallel execution of independent stages</a:t>
            </a:r>
          </a:p>
        </p:txBody>
      </p:sp>
      <p:sp>
        <p:nvSpPr>
          <p:cNvPr id="17" name="Rounded Rectangle 16"/>
          <p:cNvSpPr/>
          <p:nvPr/>
        </p:nvSpPr>
        <p:spPr>
          <a:xfrm>
            <a:off x="8390744" y="2010570"/>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1</a:t>
            </a:r>
          </a:p>
        </p:txBody>
      </p:sp>
      <p:sp>
        <p:nvSpPr>
          <p:cNvPr id="35" name="Rounded Rectangle 34"/>
          <p:cNvSpPr/>
          <p:nvPr/>
        </p:nvSpPr>
        <p:spPr>
          <a:xfrm>
            <a:off x="10016482" y="2010570"/>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2</a:t>
            </a:r>
          </a:p>
        </p:txBody>
      </p:sp>
      <p:sp>
        <p:nvSpPr>
          <p:cNvPr id="36" name="Rounded Rectangle 35"/>
          <p:cNvSpPr/>
          <p:nvPr/>
        </p:nvSpPr>
        <p:spPr>
          <a:xfrm>
            <a:off x="11615041" y="2016731"/>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3</a:t>
            </a:r>
          </a:p>
        </p:txBody>
      </p:sp>
      <p:sp>
        <p:nvSpPr>
          <p:cNvPr id="37" name="Rounded Rectangle 36"/>
          <p:cNvSpPr/>
          <p:nvPr/>
        </p:nvSpPr>
        <p:spPr>
          <a:xfrm>
            <a:off x="8390745" y="2909582"/>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4</a:t>
            </a:r>
          </a:p>
        </p:txBody>
      </p:sp>
      <p:sp>
        <p:nvSpPr>
          <p:cNvPr id="38" name="Rounded Rectangle 37"/>
          <p:cNvSpPr/>
          <p:nvPr/>
        </p:nvSpPr>
        <p:spPr>
          <a:xfrm>
            <a:off x="9982929" y="2909581"/>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5</a:t>
            </a:r>
          </a:p>
        </p:txBody>
      </p:sp>
      <p:sp>
        <p:nvSpPr>
          <p:cNvPr id="39" name="Rounded Rectangle 38"/>
          <p:cNvSpPr/>
          <p:nvPr/>
        </p:nvSpPr>
        <p:spPr>
          <a:xfrm>
            <a:off x="11575113" y="2909581"/>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6</a:t>
            </a:r>
          </a:p>
        </p:txBody>
      </p:sp>
      <p:sp>
        <p:nvSpPr>
          <p:cNvPr id="40" name="Rounded Rectangle 39"/>
          <p:cNvSpPr/>
          <p:nvPr/>
        </p:nvSpPr>
        <p:spPr>
          <a:xfrm>
            <a:off x="8390746" y="3747886"/>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7</a:t>
            </a:r>
          </a:p>
        </p:txBody>
      </p:sp>
      <p:sp>
        <p:nvSpPr>
          <p:cNvPr id="41" name="Rounded Rectangle 40"/>
          <p:cNvSpPr/>
          <p:nvPr/>
        </p:nvSpPr>
        <p:spPr>
          <a:xfrm>
            <a:off x="11165483" y="4307345"/>
            <a:ext cx="165827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8 ACTION</a:t>
            </a:r>
          </a:p>
        </p:txBody>
      </p:sp>
      <p:cxnSp>
        <p:nvCxnSpPr>
          <p:cNvPr id="6" name="Straight Arrow Connector 5"/>
          <p:cNvCxnSpPr>
            <a:stCxn id="40" idx="3"/>
            <a:endCxn id="41" idx="1"/>
          </p:cNvCxnSpPr>
          <p:nvPr/>
        </p:nvCxnSpPr>
        <p:spPr>
          <a:xfrm>
            <a:off x="9639387" y="3987791"/>
            <a:ext cx="1526096" cy="55945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39" idx="2"/>
            <a:endCxn id="41" idx="0"/>
          </p:cNvCxnSpPr>
          <p:nvPr/>
        </p:nvCxnSpPr>
        <p:spPr>
          <a:xfrm flipH="1">
            <a:off x="11994619" y="3389390"/>
            <a:ext cx="204815" cy="917955"/>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36" idx="3"/>
            <a:endCxn id="41" idx="3"/>
          </p:cNvCxnSpPr>
          <p:nvPr/>
        </p:nvCxnSpPr>
        <p:spPr>
          <a:xfrm flipH="1">
            <a:off x="12823754" y="2256636"/>
            <a:ext cx="39928" cy="2290614"/>
          </a:xfrm>
          <a:prstGeom prst="bentConnector3">
            <a:avLst>
              <a:gd name="adj1" fmla="val -1023615"/>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7" idx="3"/>
            <a:endCxn id="35" idx="1"/>
          </p:cNvCxnSpPr>
          <p:nvPr/>
        </p:nvCxnSpPr>
        <p:spPr>
          <a:xfrm>
            <a:off x="9639385" y="2250475"/>
            <a:ext cx="377097" cy="0"/>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35" idx="3"/>
            <a:endCxn id="36" idx="1"/>
          </p:cNvCxnSpPr>
          <p:nvPr/>
        </p:nvCxnSpPr>
        <p:spPr>
          <a:xfrm>
            <a:off x="11265123" y="2250475"/>
            <a:ext cx="349918" cy="6161"/>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37" idx="3"/>
            <a:endCxn id="38" idx="1"/>
          </p:cNvCxnSpPr>
          <p:nvPr/>
        </p:nvCxnSpPr>
        <p:spPr>
          <a:xfrm flipV="1">
            <a:off x="9639386" y="3149486"/>
            <a:ext cx="343543" cy="1"/>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38" idx="3"/>
            <a:endCxn id="39" idx="1"/>
          </p:cNvCxnSpPr>
          <p:nvPr/>
        </p:nvCxnSpPr>
        <p:spPr>
          <a:xfrm>
            <a:off x="11231570" y="3149486"/>
            <a:ext cx="343543" cy="0"/>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7" idx="2"/>
            <a:endCxn id="37" idx="0"/>
          </p:cNvCxnSpPr>
          <p:nvPr/>
        </p:nvCxnSpPr>
        <p:spPr>
          <a:xfrm>
            <a:off x="9015065" y="2490379"/>
            <a:ext cx="1" cy="419203"/>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17" idx="1"/>
            <a:endCxn id="40" idx="1"/>
          </p:cNvCxnSpPr>
          <p:nvPr/>
        </p:nvCxnSpPr>
        <p:spPr>
          <a:xfrm rot="10800000" flipH="1" flipV="1">
            <a:off x="8390744" y="2250475"/>
            <a:ext cx="2" cy="1737316"/>
          </a:xfrm>
          <a:prstGeom prst="bentConnector3">
            <a:avLst>
              <a:gd name="adj1" fmla="val -11430000000"/>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58" name="Group 157"/>
          <p:cNvGrpSpPr/>
          <p:nvPr/>
        </p:nvGrpSpPr>
        <p:grpSpPr>
          <a:xfrm>
            <a:off x="3185636" y="3887957"/>
            <a:ext cx="4422198" cy="3813197"/>
            <a:chOff x="2673272" y="3543784"/>
            <a:chExt cx="4422198" cy="3813197"/>
          </a:xfrm>
        </p:grpSpPr>
        <p:grpSp>
          <p:nvGrpSpPr>
            <p:cNvPr id="133" name="Group 132"/>
            <p:cNvGrpSpPr/>
            <p:nvPr/>
          </p:nvGrpSpPr>
          <p:grpSpPr>
            <a:xfrm>
              <a:off x="2673272" y="3543784"/>
              <a:ext cx="4422198" cy="3813197"/>
              <a:chOff x="2279981" y="2473000"/>
              <a:chExt cx="4403985" cy="3827066"/>
            </a:xfrm>
          </p:grpSpPr>
          <p:sp>
            <p:nvSpPr>
              <p:cNvPr id="79" name="Rounded Rectangle 78"/>
              <p:cNvSpPr/>
              <p:nvPr/>
            </p:nvSpPr>
            <p:spPr>
              <a:xfrm>
                <a:off x="3834672" y="2473000"/>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1</a:t>
                </a:r>
              </a:p>
            </p:txBody>
          </p:sp>
          <p:sp>
            <p:nvSpPr>
              <p:cNvPr id="80" name="Rounded Rectangle 79"/>
              <p:cNvSpPr/>
              <p:nvPr/>
            </p:nvSpPr>
            <p:spPr>
              <a:xfrm>
                <a:off x="5435325" y="3427066"/>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2</a:t>
                </a:r>
              </a:p>
            </p:txBody>
          </p:sp>
          <p:sp>
            <p:nvSpPr>
              <p:cNvPr id="81" name="Rounded Rectangle 80"/>
              <p:cNvSpPr/>
              <p:nvPr/>
            </p:nvSpPr>
            <p:spPr>
              <a:xfrm>
                <a:off x="5435324" y="4721052"/>
                <a:ext cx="1248642"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a:solidFill>
                      <a:schemeClr val="tx2"/>
                    </a:solidFill>
                  </a:rPr>
                  <a:t>Stage 3</a:t>
                </a:r>
              </a:p>
            </p:txBody>
          </p:sp>
          <p:sp>
            <p:nvSpPr>
              <p:cNvPr id="82" name="Rounded Rectangle 81"/>
              <p:cNvSpPr/>
              <p:nvPr/>
            </p:nvSpPr>
            <p:spPr>
              <a:xfrm>
                <a:off x="3825252" y="3401943"/>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4</a:t>
                </a:r>
              </a:p>
            </p:txBody>
          </p:sp>
          <p:sp>
            <p:nvSpPr>
              <p:cNvPr id="83" name="Rounded Rectangle 82"/>
              <p:cNvSpPr/>
              <p:nvPr/>
            </p:nvSpPr>
            <p:spPr>
              <a:xfrm>
                <a:off x="3817949" y="4174462"/>
                <a:ext cx="1248642"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5</a:t>
                </a:r>
              </a:p>
            </p:txBody>
          </p:sp>
          <p:sp>
            <p:nvSpPr>
              <p:cNvPr id="84" name="Rounded Rectangle 83"/>
              <p:cNvSpPr/>
              <p:nvPr/>
            </p:nvSpPr>
            <p:spPr>
              <a:xfrm>
                <a:off x="3817949" y="4959170"/>
                <a:ext cx="1248642"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6</a:t>
                </a:r>
              </a:p>
            </p:txBody>
          </p:sp>
          <p:sp>
            <p:nvSpPr>
              <p:cNvPr id="85" name="Rounded Rectangle 84"/>
              <p:cNvSpPr/>
              <p:nvPr/>
            </p:nvSpPr>
            <p:spPr>
              <a:xfrm>
                <a:off x="2279981" y="3401943"/>
                <a:ext cx="124864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7</a:t>
                </a:r>
              </a:p>
            </p:txBody>
          </p:sp>
          <p:sp>
            <p:nvSpPr>
              <p:cNvPr id="86" name="Rounded Rectangle 85"/>
              <p:cNvSpPr/>
              <p:nvPr/>
            </p:nvSpPr>
            <p:spPr>
              <a:xfrm>
                <a:off x="3613134" y="5820257"/>
                <a:ext cx="1658271" cy="479809"/>
              </a:xfrm>
              <a:prstGeom prst="round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Stage 8 ACTION</a:t>
                </a:r>
              </a:p>
            </p:txBody>
          </p:sp>
          <p:cxnSp>
            <p:nvCxnSpPr>
              <p:cNvPr id="88" name="Elbow Connector 87"/>
              <p:cNvCxnSpPr>
                <a:stCxn id="81" idx="2"/>
                <a:endCxn id="86" idx="3"/>
              </p:cNvCxnSpPr>
              <p:nvPr/>
            </p:nvCxnSpPr>
            <p:spPr>
              <a:xfrm rot="5400000">
                <a:off x="5235875" y="5236390"/>
                <a:ext cx="859301" cy="788240"/>
              </a:xfrm>
              <a:prstGeom prst="bentConnector2">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9" idx="3"/>
                <a:endCxn id="80" idx="0"/>
              </p:cNvCxnSpPr>
              <p:nvPr/>
            </p:nvCxnSpPr>
            <p:spPr>
              <a:xfrm>
                <a:off x="5083313" y="2712905"/>
                <a:ext cx="976333" cy="714161"/>
              </a:xfrm>
              <a:prstGeom prst="straightConnector1">
                <a:avLst/>
              </a:prstGeom>
              <a:ln w="2857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a:stCxn id="80" idx="2"/>
                <a:endCxn id="81" idx="0"/>
              </p:cNvCxnSpPr>
              <p:nvPr/>
            </p:nvCxnSpPr>
            <p:spPr>
              <a:xfrm flipH="1">
                <a:off x="6059645" y="3906875"/>
                <a:ext cx="1" cy="814177"/>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82" idx="2"/>
                <a:endCxn id="83" idx="0"/>
              </p:cNvCxnSpPr>
              <p:nvPr/>
            </p:nvCxnSpPr>
            <p:spPr>
              <a:xfrm flipH="1">
                <a:off x="4442271" y="3881752"/>
                <a:ext cx="7303" cy="292710"/>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83" idx="2"/>
                <a:endCxn id="84" idx="0"/>
              </p:cNvCxnSpPr>
              <p:nvPr/>
            </p:nvCxnSpPr>
            <p:spPr>
              <a:xfrm>
                <a:off x="4442271" y="4654271"/>
                <a:ext cx="0" cy="30489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a:stCxn id="79" idx="2"/>
                <a:endCxn id="82" idx="0"/>
              </p:cNvCxnSpPr>
              <p:nvPr/>
            </p:nvCxnSpPr>
            <p:spPr>
              <a:xfrm flipH="1">
                <a:off x="4449573" y="2952809"/>
                <a:ext cx="9420" cy="449134"/>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84" idx="2"/>
                <a:endCxn id="86" idx="0"/>
              </p:cNvCxnSpPr>
              <p:nvPr/>
            </p:nvCxnSpPr>
            <p:spPr>
              <a:xfrm flipH="1">
                <a:off x="4442270" y="5438978"/>
                <a:ext cx="1" cy="381279"/>
              </a:xfrm>
              <a:prstGeom prst="straightConnector1">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a:stCxn id="79" idx="1"/>
                <a:endCxn id="85" idx="0"/>
              </p:cNvCxnSpPr>
              <p:nvPr/>
            </p:nvCxnSpPr>
            <p:spPr>
              <a:xfrm flipH="1">
                <a:off x="2904302" y="2712905"/>
                <a:ext cx="930370" cy="689038"/>
              </a:xfrm>
              <a:prstGeom prst="straightConnector1">
                <a:avLst/>
              </a:prstGeom>
              <a:ln w="2857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57" name="Elbow Connector 156"/>
            <p:cNvCxnSpPr>
              <a:stCxn id="85" idx="2"/>
              <a:endCxn id="86" idx="1"/>
            </p:cNvCxnSpPr>
            <p:nvPr/>
          </p:nvCxnSpPr>
          <p:spPr>
            <a:xfrm rot="16200000" flipH="1">
              <a:off x="2570799" y="5676806"/>
              <a:ext cx="2170515" cy="711763"/>
            </a:xfrm>
            <a:prstGeom prst="bentConnector2">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59" name="Rectangle 158"/>
          <p:cNvSpPr/>
          <p:nvPr/>
        </p:nvSpPr>
        <p:spPr>
          <a:xfrm>
            <a:off x="2985481" y="4506658"/>
            <a:ext cx="4776355" cy="804982"/>
          </a:xfrm>
          <a:prstGeom prst="rect">
            <a:avLst/>
          </a:prstGeom>
          <a:solidFill>
            <a:schemeClr val="tx1">
              <a:alpha val="25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160" name="Rectangle 159"/>
          <p:cNvSpPr/>
          <p:nvPr/>
        </p:nvSpPr>
        <p:spPr>
          <a:xfrm>
            <a:off x="4475637" y="6132451"/>
            <a:ext cx="3286199" cy="804982"/>
          </a:xfrm>
          <a:prstGeom prst="rect">
            <a:avLst/>
          </a:prstGeom>
          <a:solidFill>
            <a:schemeClr val="accent1">
              <a:alpha val="25000"/>
            </a:schemeClr>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307243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2"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35"/>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37"/>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40"/>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2"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grpId="2" nodeType="withEffect">
                                  <p:stCondLst>
                                    <p:cond delay="0"/>
                                  </p:stCondLst>
                                  <p:childTnLst>
                                    <p:set>
                                      <p:cBhvr>
                                        <p:cTn id="38" dur="1" fill="hold">
                                          <p:stCondLst>
                                            <p:cond delay="0"/>
                                          </p:stCondLst>
                                        </p:cTn>
                                        <p:tgtEl>
                                          <p:spTgt spid="4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5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7" grpId="0" animBg="1"/>
      <p:bldP spid="17" grpId="1" animBg="1"/>
      <p:bldP spid="17" grpId="2" animBg="1"/>
      <p:bldP spid="35" grpId="0" animBg="1"/>
      <p:bldP spid="35" grpId="1" animBg="1"/>
      <p:bldP spid="35" grpId="2" animBg="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39" grpId="1" animBg="1"/>
      <p:bldP spid="39" grpId="2" animBg="1"/>
      <p:bldP spid="40" grpId="0" animBg="1"/>
      <p:bldP spid="40" grpId="1" animBg="1"/>
      <p:bldP spid="40" grpId="2" animBg="1"/>
      <p:bldP spid="41" grpId="0" animBg="1"/>
      <p:bldP spid="41" grpId="1" animBg="1"/>
      <p:bldP spid="41" grpId="2" animBg="1"/>
      <p:bldP spid="159" grpId="0" animBg="1"/>
      <p:bldP spid="160"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Steps</a:t>
            </a:r>
          </a:p>
        </p:txBody>
      </p:sp>
      <p:sp>
        <p:nvSpPr>
          <p:cNvPr id="3" name="Content Placeholder 2"/>
          <p:cNvSpPr>
            <a:spLocks noGrp="1"/>
          </p:cNvSpPr>
          <p:nvPr>
            <p:ph idx="1"/>
          </p:nvPr>
        </p:nvSpPr>
        <p:spPr>
          <a:xfrm>
            <a:off x="841494" y="1735986"/>
            <a:ext cx="13167360" cy="2234458"/>
          </a:xfrm>
        </p:spPr>
        <p:txBody>
          <a:bodyPr>
            <a:normAutofit fontScale="92500" lnSpcReduction="20000"/>
          </a:bodyPr>
          <a:lstStyle/>
          <a:p>
            <a:r>
              <a:rPr lang="en-US" dirty="0"/>
              <a:t>A task consists of three steps</a:t>
            </a:r>
          </a:p>
          <a:p>
            <a:pPr lvl="1"/>
            <a:r>
              <a:rPr lang="en-US" dirty="0"/>
              <a:t>Fetch input data</a:t>
            </a:r>
          </a:p>
          <a:p>
            <a:pPr lvl="1"/>
            <a:r>
              <a:rPr lang="en-US" dirty="0"/>
              <a:t>Execute the operation</a:t>
            </a:r>
          </a:p>
          <a:p>
            <a:pPr lvl="1"/>
            <a:r>
              <a:rPr lang="en-US" dirty="0"/>
              <a:t>Produce output</a:t>
            </a:r>
          </a:p>
          <a:p>
            <a:r>
              <a:rPr lang="en-US" dirty="0"/>
              <a:t>Parallel execution minimizes task completion times</a:t>
            </a:r>
          </a:p>
        </p:txBody>
      </p:sp>
      <p:sp>
        <p:nvSpPr>
          <p:cNvPr id="13" name="Rounded Rectangle 12"/>
          <p:cNvSpPr/>
          <p:nvPr/>
        </p:nvSpPr>
        <p:spPr>
          <a:xfrm>
            <a:off x="1045868" y="4334597"/>
            <a:ext cx="2107644" cy="2923124"/>
          </a:xfrm>
          <a:prstGeom prst="roundRect">
            <a:avLst/>
          </a:prstGeom>
          <a:solidFill>
            <a:schemeClr val="accent3"/>
          </a:solidFill>
          <a:ln w="3810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15" name="Rounded Rectangle 14"/>
          <p:cNvSpPr/>
          <p:nvPr/>
        </p:nvSpPr>
        <p:spPr>
          <a:xfrm>
            <a:off x="1308327" y="5749927"/>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6" name="Rounded Rectangle 15"/>
          <p:cNvSpPr/>
          <p:nvPr/>
        </p:nvSpPr>
        <p:spPr>
          <a:xfrm>
            <a:off x="1320258" y="6441690"/>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sp>
        <p:nvSpPr>
          <p:cNvPr id="17" name="TextBox 16"/>
          <p:cNvSpPr txBox="1"/>
          <p:nvPr/>
        </p:nvSpPr>
        <p:spPr>
          <a:xfrm>
            <a:off x="1661745" y="4425012"/>
            <a:ext cx="1097566" cy="1097280"/>
          </a:xfrm>
          <a:prstGeom prst="rect">
            <a:avLst/>
          </a:prstGeom>
        </p:spPr>
        <p:txBody>
          <a:bodyPr vert="horz" wrap="none" lIns="109746" tIns="109746" rIns="109746" bIns="109746" rtlCol="0">
            <a:noAutofit/>
          </a:bodyPr>
          <a:lstStyle/>
          <a:p>
            <a:r>
              <a:rPr lang="en-US" b="1" dirty="0">
                <a:solidFill>
                  <a:schemeClr val="tx2"/>
                </a:solidFill>
              </a:rPr>
              <a:t>Stage</a:t>
            </a:r>
          </a:p>
        </p:txBody>
      </p:sp>
      <p:sp>
        <p:nvSpPr>
          <p:cNvPr id="23" name="Rectangle 22"/>
          <p:cNvSpPr/>
          <p:nvPr/>
        </p:nvSpPr>
        <p:spPr>
          <a:xfrm>
            <a:off x="858962" y="4117487"/>
            <a:ext cx="2481453" cy="3419630"/>
          </a:xfrm>
          <a:prstGeom prst="rect">
            <a:avLst/>
          </a:prstGeom>
          <a:solidFill>
            <a:schemeClr val="tx2">
              <a:lumMod val="9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cxnSp>
        <p:nvCxnSpPr>
          <p:cNvPr id="21" name="Straight Connector 20"/>
          <p:cNvCxnSpPr/>
          <p:nvPr/>
        </p:nvCxnSpPr>
        <p:spPr>
          <a:xfrm flipV="1">
            <a:off x="2863209" y="4285043"/>
            <a:ext cx="2356341" cy="842638"/>
          </a:xfrm>
          <a:prstGeom prst="line">
            <a:avLst/>
          </a:prstGeom>
          <a:ln w="317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67188" y="5522293"/>
            <a:ext cx="2354352" cy="521528"/>
          </a:xfrm>
          <a:prstGeom prst="line">
            <a:avLst/>
          </a:prstGeom>
          <a:ln w="31750">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1308328" y="5058164"/>
            <a:ext cx="1558862" cy="588397"/>
          </a:xfrm>
          <a:prstGeom prst="roundRect">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Task</a:t>
            </a:r>
          </a:p>
        </p:txBody>
      </p:sp>
      <p:cxnSp>
        <p:nvCxnSpPr>
          <p:cNvPr id="24" name="Straight Connector 23"/>
          <p:cNvCxnSpPr/>
          <p:nvPr/>
        </p:nvCxnSpPr>
        <p:spPr>
          <a:xfrm>
            <a:off x="5439441" y="4334596"/>
            <a:ext cx="0" cy="1765188"/>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9038824" y="4367829"/>
            <a:ext cx="0" cy="1731955"/>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507704" y="4421557"/>
            <a:ext cx="2910936" cy="47764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Fetch Input</a:t>
            </a:r>
          </a:p>
        </p:txBody>
      </p:sp>
      <p:sp>
        <p:nvSpPr>
          <p:cNvPr id="29" name="Rectangle 28"/>
          <p:cNvSpPr/>
          <p:nvPr/>
        </p:nvSpPr>
        <p:spPr>
          <a:xfrm>
            <a:off x="5752683" y="5006858"/>
            <a:ext cx="2910936" cy="47764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Execute Task</a:t>
            </a:r>
          </a:p>
        </p:txBody>
      </p:sp>
      <p:sp>
        <p:nvSpPr>
          <p:cNvPr id="30" name="Rectangle 29"/>
          <p:cNvSpPr/>
          <p:nvPr/>
        </p:nvSpPr>
        <p:spPr>
          <a:xfrm>
            <a:off x="6048356" y="5588479"/>
            <a:ext cx="2910936" cy="47764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Write Output</a:t>
            </a:r>
          </a:p>
        </p:txBody>
      </p:sp>
      <p:sp>
        <p:nvSpPr>
          <p:cNvPr id="36" name="Rectangle 35"/>
          <p:cNvSpPr/>
          <p:nvPr/>
        </p:nvSpPr>
        <p:spPr>
          <a:xfrm>
            <a:off x="9659008" y="4660380"/>
            <a:ext cx="3336554" cy="1284761"/>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000" b="1" dirty="0">
                <a:solidFill>
                  <a:srgbClr val="FFFFFF"/>
                </a:solidFill>
                <a:latin typeface="Arial"/>
                <a:ea typeface="Arial"/>
                <a:cs typeface="Arial"/>
              </a:rPr>
              <a:t>All three steps can be working at the same time</a:t>
            </a:r>
          </a:p>
        </p:txBody>
      </p:sp>
      <p:sp>
        <p:nvSpPr>
          <p:cNvPr id="39" name="TextBox 38"/>
          <p:cNvSpPr txBox="1"/>
          <p:nvPr/>
        </p:nvSpPr>
        <p:spPr>
          <a:xfrm>
            <a:off x="5100007" y="6022919"/>
            <a:ext cx="1097566" cy="1097280"/>
          </a:xfrm>
          <a:prstGeom prst="rect">
            <a:avLst/>
          </a:prstGeom>
        </p:spPr>
        <p:txBody>
          <a:bodyPr vert="horz" wrap="none" lIns="109746" tIns="109746" rIns="109746" bIns="109746" rtlCol="0">
            <a:noAutofit/>
          </a:bodyPr>
          <a:lstStyle/>
          <a:p>
            <a:r>
              <a:rPr lang="en-US" dirty="0"/>
              <a:t>Task</a:t>
            </a:r>
          </a:p>
          <a:p>
            <a:r>
              <a:rPr lang="en-US" dirty="0"/>
              <a:t>Start</a:t>
            </a:r>
          </a:p>
        </p:txBody>
      </p:sp>
      <p:sp>
        <p:nvSpPr>
          <p:cNvPr id="40" name="TextBox 39"/>
          <p:cNvSpPr txBox="1"/>
          <p:nvPr/>
        </p:nvSpPr>
        <p:spPr>
          <a:xfrm>
            <a:off x="8663618" y="6103357"/>
            <a:ext cx="1097566" cy="1097280"/>
          </a:xfrm>
          <a:prstGeom prst="rect">
            <a:avLst/>
          </a:prstGeom>
        </p:spPr>
        <p:txBody>
          <a:bodyPr vert="horz" wrap="none" lIns="109746" tIns="109746" rIns="109746" bIns="109746" rtlCol="0">
            <a:noAutofit/>
          </a:bodyPr>
          <a:lstStyle/>
          <a:p>
            <a:r>
              <a:rPr lang="en-US" dirty="0"/>
              <a:t>Task</a:t>
            </a:r>
          </a:p>
          <a:p>
            <a:r>
              <a:rPr lang="en-US" dirty="0"/>
              <a:t>End</a:t>
            </a:r>
          </a:p>
        </p:txBody>
      </p:sp>
      <p:sp>
        <p:nvSpPr>
          <p:cNvPr id="41" name="Rectangle 40"/>
          <p:cNvSpPr/>
          <p:nvPr/>
        </p:nvSpPr>
        <p:spPr>
          <a:xfrm>
            <a:off x="6048356" y="4338137"/>
            <a:ext cx="2370285" cy="1818314"/>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Tree>
    <p:extLst>
      <p:ext uri="{BB962C8B-B14F-4D97-AF65-F5344CB8AC3E}">
        <p14:creationId xmlns:p14="http://schemas.microsoft.com/office/powerpoint/2010/main" val="3077730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9" grpId="0" animBg="1"/>
      <p:bldP spid="30" grpId="0" animBg="1"/>
      <p:bldP spid="36" grpId="0" animBg="1"/>
      <p:bldP spid="39" grpId="0"/>
      <p:bldP spid="40" grpId="0"/>
      <p:bldP spid="41"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and CPU Cores</a:t>
            </a:r>
          </a:p>
        </p:txBody>
      </p:sp>
      <p:sp>
        <p:nvSpPr>
          <p:cNvPr id="57" name="Shape 219"/>
          <p:cNvSpPr/>
          <p:nvPr/>
        </p:nvSpPr>
        <p:spPr>
          <a:xfrm>
            <a:off x="1567849" y="1219200"/>
            <a:ext cx="3084452" cy="1494845"/>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400" dirty="0">
                <a:solidFill>
                  <a:srgbClr val="1E1E1E"/>
                </a:solidFill>
                <a:latin typeface="Arial"/>
                <a:ea typeface="Arial"/>
                <a:cs typeface="Arial"/>
                <a:sym typeface="Arial"/>
              </a:rPr>
              <a:t>Worker 1</a:t>
            </a:r>
          </a:p>
        </p:txBody>
      </p:sp>
      <p:sp>
        <p:nvSpPr>
          <p:cNvPr id="3" name="Rectangle 2"/>
          <p:cNvSpPr/>
          <p:nvPr/>
        </p:nvSpPr>
        <p:spPr>
          <a:xfrm>
            <a:off x="2101030" y="1873625"/>
            <a:ext cx="811244" cy="5883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dirty="0">
                <a:solidFill>
                  <a:srgbClr val="FFFFFF"/>
                </a:solidFill>
              </a:rPr>
              <a:t>CPU1</a:t>
            </a:r>
          </a:p>
        </p:txBody>
      </p:sp>
      <p:sp>
        <p:nvSpPr>
          <p:cNvPr id="62" name="Rectangle 61"/>
          <p:cNvSpPr/>
          <p:nvPr/>
        </p:nvSpPr>
        <p:spPr>
          <a:xfrm>
            <a:off x="3342712" y="1873625"/>
            <a:ext cx="811244" cy="5883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dirty="0">
                <a:solidFill>
                  <a:srgbClr val="FFFFFF"/>
                </a:solidFill>
              </a:rPr>
              <a:t>CPU2</a:t>
            </a:r>
          </a:p>
        </p:txBody>
      </p:sp>
      <p:sp>
        <p:nvSpPr>
          <p:cNvPr id="71" name="Shape 219"/>
          <p:cNvSpPr/>
          <p:nvPr/>
        </p:nvSpPr>
        <p:spPr>
          <a:xfrm>
            <a:off x="6443268" y="1219200"/>
            <a:ext cx="3084452" cy="1494845"/>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2400" dirty="0">
                <a:solidFill>
                  <a:srgbClr val="1E1E1E"/>
                </a:solidFill>
                <a:latin typeface="Arial"/>
                <a:ea typeface="Arial"/>
                <a:cs typeface="Arial"/>
                <a:sym typeface="Arial"/>
              </a:rPr>
              <a:t>Worker 2</a:t>
            </a:r>
          </a:p>
        </p:txBody>
      </p:sp>
      <p:sp>
        <p:nvSpPr>
          <p:cNvPr id="72" name="Rectangle 71"/>
          <p:cNvSpPr/>
          <p:nvPr/>
        </p:nvSpPr>
        <p:spPr>
          <a:xfrm>
            <a:off x="6976449" y="1873625"/>
            <a:ext cx="811244" cy="5883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dirty="0">
                <a:solidFill>
                  <a:srgbClr val="FFFFFF"/>
                </a:solidFill>
              </a:rPr>
              <a:t>CPU1</a:t>
            </a:r>
          </a:p>
        </p:txBody>
      </p:sp>
      <p:sp>
        <p:nvSpPr>
          <p:cNvPr id="73" name="Rectangle 72"/>
          <p:cNvSpPr/>
          <p:nvPr/>
        </p:nvSpPr>
        <p:spPr>
          <a:xfrm>
            <a:off x="8218131" y="1873625"/>
            <a:ext cx="811244" cy="58839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dirty="0">
                <a:solidFill>
                  <a:srgbClr val="FFFFFF"/>
                </a:solidFill>
              </a:rPr>
              <a:t>CPU2</a:t>
            </a:r>
          </a:p>
        </p:txBody>
      </p:sp>
      <p:grpSp>
        <p:nvGrpSpPr>
          <p:cNvPr id="4" name="Group 3"/>
          <p:cNvGrpSpPr/>
          <p:nvPr/>
        </p:nvGrpSpPr>
        <p:grpSpPr>
          <a:xfrm>
            <a:off x="2669039" y="3045414"/>
            <a:ext cx="1616462" cy="1149908"/>
            <a:chOff x="2278818" y="3959143"/>
            <a:chExt cx="2998705" cy="1470990"/>
          </a:xfrm>
        </p:grpSpPr>
        <p:cxnSp>
          <p:nvCxnSpPr>
            <p:cNvPr id="66" name="Straight Connector 65"/>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69" name="Rectangle 68"/>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70" name="Rectangle 69"/>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sp>
        <p:nvSpPr>
          <p:cNvPr id="5" name="TextBox 4"/>
          <p:cNvSpPr txBox="1"/>
          <p:nvPr/>
        </p:nvSpPr>
        <p:spPr>
          <a:xfrm>
            <a:off x="958908" y="3199585"/>
            <a:ext cx="1431608" cy="816826"/>
          </a:xfrm>
          <a:prstGeom prst="rect">
            <a:avLst/>
          </a:prstGeom>
        </p:spPr>
        <p:txBody>
          <a:bodyPr vert="horz" wrap="none" lIns="109746" tIns="109746" rIns="109746" bIns="109746" rtlCol="0">
            <a:noAutofit/>
          </a:bodyPr>
          <a:lstStyle/>
          <a:p>
            <a:r>
              <a:rPr lang="en-US" dirty="0"/>
              <a:t>Worker 1</a:t>
            </a:r>
          </a:p>
          <a:p>
            <a:r>
              <a:rPr lang="en-US" dirty="0"/>
              <a:t>Core 1</a:t>
            </a:r>
          </a:p>
        </p:txBody>
      </p:sp>
      <p:grpSp>
        <p:nvGrpSpPr>
          <p:cNvPr id="74" name="Group 73"/>
          <p:cNvGrpSpPr/>
          <p:nvPr/>
        </p:nvGrpSpPr>
        <p:grpSpPr>
          <a:xfrm>
            <a:off x="4564024" y="3033044"/>
            <a:ext cx="1616462" cy="1149908"/>
            <a:chOff x="2278818" y="3959143"/>
            <a:chExt cx="2998705" cy="1470990"/>
          </a:xfrm>
        </p:grpSpPr>
        <p:cxnSp>
          <p:nvCxnSpPr>
            <p:cNvPr id="75" name="Straight Connector 74"/>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78" name="Rectangle 77"/>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79" name="Rectangle 78"/>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grpSp>
        <p:nvGrpSpPr>
          <p:cNvPr id="80" name="Group 79"/>
          <p:cNvGrpSpPr/>
          <p:nvPr/>
        </p:nvGrpSpPr>
        <p:grpSpPr>
          <a:xfrm>
            <a:off x="6458536" y="3043868"/>
            <a:ext cx="1616462" cy="1149908"/>
            <a:chOff x="2278818" y="3959143"/>
            <a:chExt cx="2998705" cy="1470990"/>
          </a:xfrm>
        </p:grpSpPr>
        <p:cxnSp>
          <p:nvCxnSpPr>
            <p:cNvPr id="81" name="Straight Connector 80"/>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83" name="Rectangle 82"/>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84" name="Rectangle 83"/>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85" name="Rectangle 84"/>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grpSp>
        <p:nvGrpSpPr>
          <p:cNvPr id="86" name="Group 85"/>
          <p:cNvGrpSpPr/>
          <p:nvPr/>
        </p:nvGrpSpPr>
        <p:grpSpPr>
          <a:xfrm>
            <a:off x="8355702" y="3036048"/>
            <a:ext cx="1616462" cy="1149908"/>
            <a:chOff x="2278818" y="3959143"/>
            <a:chExt cx="2998705" cy="1470990"/>
          </a:xfrm>
        </p:grpSpPr>
        <p:cxnSp>
          <p:nvCxnSpPr>
            <p:cNvPr id="87" name="Straight Connector 86"/>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90" name="Rectangle 89"/>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91" name="Rectangle 90"/>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cxnSp>
        <p:nvCxnSpPr>
          <p:cNvPr id="92" name="Straight Connector 91"/>
          <p:cNvCxnSpPr/>
          <p:nvPr/>
        </p:nvCxnSpPr>
        <p:spPr>
          <a:xfrm>
            <a:off x="1098714" y="4463330"/>
            <a:ext cx="9306900" cy="15904"/>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2669038" y="4706971"/>
            <a:ext cx="2970939" cy="1149908"/>
            <a:chOff x="2278818" y="3959143"/>
            <a:chExt cx="2998705" cy="1470990"/>
          </a:xfrm>
        </p:grpSpPr>
        <p:cxnSp>
          <p:nvCxnSpPr>
            <p:cNvPr id="116" name="Straight Connector 115"/>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18" name="Rectangle 117"/>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119" name="Rectangle 118"/>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120" name="Rectangle 119"/>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sp>
        <p:nvSpPr>
          <p:cNvPr id="96" name="TextBox 95"/>
          <p:cNvSpPr txBox="1"/>
          <p:nvPr/>
        </p:nvSpPr>
        <p:spPr>
          <a:xfrm>
            <a:off x="958908" y="4861142"/>
            <a:ext cx="1431608" cy="816826"/>
          </a:xfrm>
          <a:prstGeom prst="rect">
            <a:avLst/>
          </a:prstGeom>
        </p:spPr>
        <p:txBody>
          <a:bodyPr vert="horz" wrap="none" lIns="109746" tIns="109746" rIns="109746" bIns="109746" rtlCol="0">
            <a:noAutofit/>
          </a:bodyPr>
          <a:lstStyle/>
          <a:p>
            <a:r>
              <a:rPr lang="en-US" dirty="0"/>
              <a:t>Worker 1</a:t>
            </a:r>
          </a:p>
          <a:p>
            <a:r>
              <a:rPr lang="en-US" dirty="0"/>
              <a:t>Core 2</a:t>
            </a:r>
          </a:p>
        </p:txBody>
      </p:sp>
      <p:cxnSp>
        <p:nvCxnSpPr>
          <p:cNvPr id="100" name="Straight Connector 99"/>
          <p:cNvCxnSpPr/>
          <p:nvPr/>
        </p:nvCxnSpPr>
        <p:spPr>
          <a:xfrm>
            <a:off x="1098714" y="6124887"/>
            <a:ext cx="9306900" cy="15904"/>
          </a:xfrm>
          <a:prstGeom prst="line">
            <a:avLst/>
          </a:prstGeom>
          <a:ln w="3810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122" name="Group 121"/>
          <p:cNvGrpSpPr/>
          <p:nvPr/>
        </p:nvGrpSpPr>
        <p:grpSpPr>
          <a:xfrm>
            <a:off x="2669039" y="6320137"/>
            <a:ext cx="1616462" cy="1149908"/>
            <a:chOff x="2278818" y="3959143"/>
            <a:chExt cx="2998705" cy="1470990"/>
          </a:xfrm>
        </p:grpSpPr>
        <p:cxnSp>
          <p:nvCxnSpPr>
            <p:cNvPr id="143" name="Straight Connector 142"/>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146" name="Rectangle 145"/>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147" name="Rectangle 146"/>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sp>
        <p:nvSpPr>
          <p:cNvPr id="123" name="TextBox 122"/>
          <p:cNvSpPr txBox="1"/>
          <p:nvPr/>
        </p:nvSpPr>
        <p:spPr>
          <a:xfrm>
            <a:off x="958908" y="6474308"/>
            <a:ext cx="1431608" cy="816826"/>
          </a:xfrm>
          <a:prstGeom prst="rect">
            <a:avLst/>
          </a:prstGeom>
        </p:spPr>
        <p:txBody>
          <a:bodyPr vert="horz" wrap="none" lIns="109746" tIns="109746" rIns="109746" bIns="109746" rtlCol="0">
            <a:noAutofit/>
          </a:bodyPr>
          <a:lstStyle/>
          <a:p>
            <a:r>
              <a:rPr lang="en-US" dirty="0"/>
              <a:t>Worker 2</a:t>
            </a:r>
          </a:p>
          <a:p>
            <a:r>
              <a:rPr lang="en-US" dirty="0"/>
              <a:t>Core 1</a:t>
            </a:r>
          </a:p>
        </p:txBody>
      </p:sp>
      <p:grpSp>
        <p:nvGrpSpPr>
          <p:cNvPr id="126" name="Group 125"/>
          <p:cNvGrpSpPr/>
          <p:nvPr/>
        </p:nvGrpSpPr>
        <p:grpSpPr>
          <a:xfrm>
            <a:off x="8355702" y="6310771"/>
            <a:ext cx="1616462" cy="1149908"/>
            <a:chOff x="2278818" y="3959143"/>
            <a:chExt cx="2998705" cy="1470990"/>
          </a:xfrm>
        </p:grpSpPr>
        <p:cxnSp>
          <p:nvCxnSpPr>
            <p:cNvPr id="128" name="Straight Connector 127"/>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131" name="Rectangle 130"/>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132" name="Rectangle 131"/>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grpSp>
        <p:nvGrpSpPr>
          <p:cNvPr id="149" name="Group 148"/>
          <p:cNvGrpSpPr/>
          <p:nvPr/>
        </p:nvGrpSpPr>
        <p:grpSpPr>
          <a:xfrm>
            <a:off x="6448950" y="4715977"/>
            <a:ext cx="2970939" cy="1149908"/>
            <a:chOff x="2278818" y="3959143"/>
            <a:chExt cx="2998705" cy="1470990"/>
          </a:xfrm>
        </p:grpSpPr>
        <p:cxnSp>
          <p:nvCxnSpPr>
            <p:cNvPr id="150" name="Straight Connector 149"/>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52" name="Rectangle 151"/>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153" name="Rectangle 152"/>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154" name="Rectangle 153"/>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grpSp>
        <p:nvGrpSpPr>
          <p:cNvPr id="155" name="Group 154"/>
          <p:cNvGrpSpPr/>
          <p:nvPr/>
        </p:nvGrpSpPr>
        <p:grpSpPr>
          <a:xfrm>
            <a:off x="4849992" y="6298210"/>
            <a:ext cx="2970939" cy="1149908"/>
            <a:chOff x="2278818" y="3959143"/>
            <a:chExt cx="2998705" cy="1470990"/>
          </a:xfrm>
        </p:grpSpPr>
        <p:cxnSp>
          <p:nvCxnSpPr>
            <p:cNvPr id="156" name="Straight Connector 155"/>
            <p:cNvCxnSpPr/>
            <p:nvPr/>
          </p:nvCxnSpPr>
          <p:spPr>
            <a:xfrm>
              <a:off x="2278818" y="3959143"/>
              <a:ext cx="0" cy="1470990"/>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277523" y="3986837"/>
              <a:ext cx="0" cy="1443296"/>
            </a:xfrm>
            <a:prstGeom prst="line">
              <a:avLst/>
            </a:prstGeom>
            <a:ln>
              <a:solidFill>
                <a:schemeClr val="bg1">
                  <a:lumMod val="50000"/>
                </a:schemeClr>
              </a:solidFill>
              <a:prstDash val="dash"/>
              <a:headEnd type="none" w="med" len="med"/>
              <a:tailEnd type="none"/>
            </a:ln>
            <a:effectLst/>
          </p:spPr>
          <p:style>
            <a:lnRef idx="2">
              <a:schemeClr val="accent1"/>
            </a:lnRef>
            <a:fillRef idx="0">
              <a:schemeClr val="accent1"/>
            </a:fillRef>
            <a:effectRef idx="1">
              <a:schemeClr val="accent1"/>
            </a:effectRef>
            <a:fontRef idx="minor">
              <a:schemeClr val="tx1"/>
            </a:fontRef>
          </p:style>
        </p:cxnSp>
        <p:sp>
          <p:nvSpPr>
            <p:cNvPr id="158" name="Rectangle 157"/>
            <p:cNvSpPr/>
            <p:nvPr/>
          </p:nvSpPr>
          <p:spPr>
            <a:xfrm>
              <a:off x="2335689" y="4031610"/>
              <a:ext cx="2425148" cy="3980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Fetch Input</a:t>
              </a:r>
            </a:p>
          </p:txBody>
        </p:sp>
        <p:sp>
          <p:nvSpPr>
            <p:cNvPr id="159" name="Rectangle 158"/>
            <p:cNvSpPr/>
            <p:nvPr/>
          </p:nvSpPr>
          <p:spPr>
            <a:xfrm>
              <a:off x="2539785" y="4519361"/>
              <a:ext cx="2425148" cy="39803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Execute Task</a:t>
              </a:r>
            </a:p>
          </p:txBody>
        </p:sp>
        <p:sp>
          <p:nvSpPr>
            <p:cNvPr id="160" name="Rectangle 159"/>
            <p:cNvSpPr/>
            <p:nvPr/>
          </p:nvSpPr>
          <p:spPr>
            <a:xfrm>
              <a:off x="2786115" y="5004045"/>
              <a:ext cx="2425148" cy="39803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ctr" anchorCtr="0"/>
            <a:lstStyle/>
            <a:p>
              <a:pPr algn="ctr"/>
              <a:r>
                <a:rPr lang="en-US" sz="1300" dirty="0">
                  <a:solidFill>
                    <a:srgbClr val="FFFFFF"/>
                  </a:solidFill>
                </a:rPr>
                <a:t>Write Output</a:t>
              </a:r>
            </a:p>
          </p:txBody>
        </p:sp>
      </p:grpSp>
      <p:sp>
        <p:nvSpPr>
          <p:cNvPr id="161" name="Rectangle 160"/>
          <p:cNvSpPr/>
          <p:nvPr/>
        </p:nvSpPr>
        <p:spPr>
          <a:xfrm>
            <a:off x="11074127" y="4377726"/>
            <a:ext cx="2824754" cy="1783658"/>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Each CPU core on each node can process tasks independently</a:t>
            </a:r>
          </a:p>
        </p:txBody>
      </p:sp>
    </p:spTree>
    <p:extLst>
      <p:ext uri="{BB962C8B-B14F-4D97-AF65-F5344CB8AC3E}">
        <p14:creationId xmlns:p14="http://schemas.microsoft.com/office/powerpoint/2010/main" val="11991614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6" grpId="0"/>
      <p:bldP spid="123" grpId="0"/>
      <p:bldP spid="16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Spark Application UI</a:t>
            </a:r>
          </a:p>
        </p:txBody>
      </p:sp>
    </p:spTree>
    <p:extLst>
      <p:ext uri="{BB962C8B-B14F-4D97-AF65-F5344CB8AC3E}">
        <p14:creationId xmlns:p14="http://schemas.microsoft.com/office/powerpoint/2010/main" val="365626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Application UI</a:t>
            </a:r>
          </a:p>
        </p:txBody>
      </p:sp>
      <p:sp>
        <p:nvSpPr>
          <p:cNvPr id="3" name="Content Placeholder 2"/>
          <p:cNvSpPr>
            <a:spLocks noGrp="1"/>
          </p:cNvSpPr>
          <p:nvPr>
            <p:ph idx="1"/>
          </p:nvPr>
        </p:nvSpPr>
        <p:spPr>
          <a:xfrm>
            <a:off x="841494" y="1752600"/>
            <a:ext cx="13167360" cy="5518434"/>
          </a:xfrm>
        </p:spPr>
        <p:txBody>
          <a:bodyPr>
            <a:normAutofit fontScale="85000" lnSpcReduction="10000"/>
          </a:bodyPr>
          <a:lstStyle/>
          <a:p>
            <a:r>
              <a:rPr lang="en-US" dirty="0"/>
              <a:t>Generated by and available for the life of a </a:t>
            </a:r>
            <a:r>
              <a:rPr lang="en-US" dirty="0" err="1"/>
              <a:t>SparkContext</a:t>
            </a:r>
            <a:endParaRPr lang="en-US" dirty="0"/>
          </a:p>
          <a:p>
            <a:pPr lvl="1"/>
            <a:endParaRPr lang="en-US" dirty="0"/>
          </a:p>
          <a:p>
            <a:pPr lvl="1"/>
            <a:r>
              <a:rPr lang="en-US" dirty="0"/>
              <a:t>When the </a:t>
            </a:r>
            <a:r>
              <a:rPr lang="en-US" dirty="0" err="1"/>
              <a:t>SparkContext</a:t>
            </a:r>
            <a:r>
              <a:rPr lang="en-US" dirty="0"/>
              <a:t> is exited, no longer available</a:t>
            </a:r>
          </a:p>
          <a:p>
            <a:pPr lvl="1"/>
            <a:endParaRPr lang="en-US" dirty="0"/>
          </a:p>
          <a:p>
            <a:r>
              <a:rPr lang="en-US" dirty="0"/>
              <a:t>Accessed via &lt;</a:t>
            </a:r>
            <a:r>
              <a:rPr lang="en-US" dirty="0" err="1"/>
              <a:t>drivernode</a:t>
            </a:r>
            <a:r>
              <a:rPr lang="en-US" dirty="0"/>
              <a:t>&gt;:4040</a:t>
            </a:r>
          </a:p>
          <a:p>
            <a:endParaRPr lang="en-US" dirty="0"/>
          </a:p>
          <a:p>
            <a:pPr lvl="1"/>
            <a:r>
              <a:rPr lang="en-US" dirty="0"/>
              <a:t>In our environment: sandbox:4040</a:t>
            </a:r>
          </a:p>
          <a:p>
            <a:pPr lvl="1"/>
            <a:endParaRPr lang="en-US" dirty="0"/>
          </a:p>
          <a:p>
            <a:r>
              <a:rPr lang="en-US" dirty="0"/>
              <a:t>If multiple </a:t>
            </a:r>
            <a:r>
              <a:rPr lang="en-US" dirty="0" err="1"/>
              <a:t>SparkContext</a:t>
            </a:r>
            <a:r>
              <a:rPr lang="en-US" dirty="0"/>
              <a:t> instances are launched, multiple Spark Application UIs will exist</a:t>
            </a:r>
          </a:p>
          <a:p>
            <a:pPr lvl="1"/>
            <a:endParaRPr lang="en-US" dirty="0"/>
          </a:p>
          <a:p>
            <a:pPr lvl="1"/>
            <a:r>
              <a:rPr lang="en-US" dirty="0"/>
              <a:t>Each new one incremented port number by one - for example: sandbox:4041, sandbox:4042</a:t>
            </a:r>
          </a:p>
          <a:p>
            <a:pPr lvl="1"/>
            <a:r>
              <a:rPr lang="en-US" dirty="0"/>
              <a:t>For example: running Zeppelin, open a </a:t>
            </a:r>
            <a:r>
              <a:rPr lang="en-US" dirty="0" err="1"/>
              <a:t>PySpark</a:t>
            </a:r>
            <a:r>
              <a:rPr lang="en-US" dirty="0"/>
              <a:t> REPL</a:t>
            </a:r>
          </a:p>
        </p:txBody>
      </p:sp>
    </p:spTree>
    <p:extLst>
      <p:ext uri="{BB962C8B-B14F-4D97-AF65-F5344CB8AC3E}">
        <p14:creationId xmlns:p14="http://schemas.microsoft.com/office/powerpoint/2010/main" val="2000190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Application UI Landing Page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3623" y="1687822"/>
            <a:ext cx="11133904" cy="6095342"/>
          </a:xfrm>
          <a:ln>
            <a:solidFill>
              <a:schemeClr val="tx1"/>
            </a:solidFill>
          </a:ln>
        </p:spPr>
      </p:pic>
    </p:spTree>
    <p:extLst>
      <p:ext uri="{BB962C8B-B14F-4D97-AF65-F5344CB8AC3E}">
        <p14:creationId xmlns:p14="http://schemas.microsoft.com/office/powerpoint/2010/main" val="79134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Landing Page Events Timeline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2890" y="1630536"/>
            <a:ext cx="12286745" cy="5914686"/>
          </a:xfrm>
          <a:ln>
            <a:solidFill>
              <a:schemeClr val="tx1"/>
            </a:solidFill>
          </a:ln>
        </p:spPr>
      </p:pic>
    </p:spTree>
    <p:extLst>
      <p:ext uri="{BB962C8B-B14F-4D97-AF65-F5344CB8AC3E}">
        <p14:creationId xmlns:p14="http://schemas.microsoft.com/office/powerpoint/2010/main" val="515728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View</a:t>
            </a:r>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627186"/>
            <a:ext cx="13202194" cy="4773613"/>
          </a:xfrm>
          <a:prstGeom prst="rect">
            <a:avLst/>
          </a:prstGeom>
          <a:ln>
            <a:solidFill>
              <a:schemeClr val="tx1"/>
            </a:solidFill>
          </a:ln>
        </p:spPr>
      </p:pic>
    </p:spTree>
    <p:extLst>
      <p:ext uri="{BB962C8B-B14F-4D97-AF65-F5344CB8AC3E}">
        <p14:creationId xmlns:p14="http://schemas.microsoft.com/office/powerpoint/2010/main" val="2701838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Events Timeline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493" y="1656371"/>
            <a:ext cx="12292615" cy="5585612"/>
          </a:xfrm>
          <a:ln>
            <a:solidFill>
              <a:schemeClr val="tx1"/>
            </a:solidFill>
          </a:ln>
        </p:spPr>
      </p:pic>
    </p:spTree>
    <p:extLst>
      <p:ext uri="{BB962C8B-B14F-4D97-AF65-F5344CB8AC3E}">
        <p14:creationId xmlns:p14="http://schemas.microsoft.com/office/powerpoint/2010/main" val="143148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DAG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0401" y="1572668"/>
            <a:ext cx="9737858" cy="6398573"/>
          </a:xfrm>
          <a:ln>
            <a:solidFill>
              <a:schemeClr val="tx1"/>
            </a:solidFill>
          </a:ln>
        </p:spPr>
      </p:pic>
    </p:spTree>
    <p:extLst>
      <p:ext uri="{BB962C8B-B14F-4D97-AF65-F5344CB8AC3E}">
        <p14:creationId xmlns:p14="http://schemas.microsoft.com/office/powerpoint/2010/main" val="3598653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 the HDP Operating System</a:t>
            </a:r>
          </a:p>
        </p:txBody>
      </p:sp>
      <p:sp>
        <p:nvSpPr>
          <p:cNvPr id="3" name="Content Placeholder 2"/>
          <p:cNvSpPr>
            <a:spLocks noGrp="1"/>
          </p:cNvSpPr>
          <p:nvPr>
            <p:ph idx="1"/>
          </p:nvPr>
        </p:nvSpPr>
        <p:spPr>
          <a:xfrm>
            <a:off x="841494" y="1752600"/>
            <a:ext cx="13167360" cy="3597926"/>
          </a:xfrm>
          <a:prstGeom prst="rect">
            <a:avLst/>
          </a:prstGeom>
        </p:spPr>
        <p:txBody>
          <a:bodyPr lIns="109746" tIns="54873" rIns="109746" bIns="54873">
            <a:normAutofit fontScale="92500" lnSpcReduction="10000"/>
          </a:bodyPr>
          <a:lstStyle/>
          <a:p>
            <a:r>
              <a:rPr lang="en-US" dirty="0"/>
              <a:t>Apache Hadoop YARN is the data operating system for Hadoop 2.</a:t>
            </a:r>
          </a:p>
          <a:p>
            <a:r>
              <a:rPr lang="en-US" dirty="0"/>
              <a:t>YARN is:</a:t>
            </a:r>
          </a:p>
          <a:p>
            <a:pPr lvl="1"/>
            <a:r>
              <a:rPr lang="en-US" dirty="0"/>
              <a:t>Responsible for scheduling </a:t>
            </a:r>
            <a:br>
              <a:rPr lang="en-US" dirty="0"/>
            </a:br>
            <a:r>
              <a:rPr lang="en-US" dirty="0"/>
              <a:t>tasks and managing CPU </a:t>
            </a:r>
            <a:br>
              <a:rPr lang="en-US" dirty="0"/>
            </a:br>
            <a:r>
              <a:rPr lang="en-US" dirty="0"/>
              <a:t>and memory resources  </a:t>
            </a:r>
          </a:p>
          <a:p>
            <a:pPr lvl="1"/>
            <a:r>
              <a:rPr lang="en-US" dirty="0"/>
              <a:t>Designed to enable multiple </a:t>
            </a:r>
            <a:br>
              <a:rPr lang="en-US" dirty="0"/>
            </a:br>
            <a:r>
              <a:rPr lang="en-US" dirty="0"/>
              <a:t>distributed applications to utilize  </a:t>
            </a:r>
            <a:br>
              <a:rPr lang="en-US" dirty="0"/>
            </a:br>
            <a:r>
              <a:rPr lang="en-US" dirty="0"/>
              <a:t>cluster resources in a shared,  </a:t>
            </a:r>
            <a:br>
              <a:rPr lang="en-US" dirty="0"/>
            </a:br>
            <a:r>
              <a:rPr lang="en-US" dirty="0"/>
              <a:t>secure, and multi-tenant manner</a:t>
            </a:r>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252" y="2636623"/>
            <a:ext cx="6052780" cy="3087665"/>
          </a:xfrm>
          <a:prstGeom prst="rect">
            <a:avLst/>
          </a:prstGeom>
          <a:ln>
            <a:solidFill>
              <a:schemeClr val="tx1"/>
            </a:solidFill>
          </a:ln>
        </p:spPr>
      </p:pic>
    </p:spTree>
    <p:extLst>
      <p:ext uri="{BB962C8B-B14F-4D97-AF65-F5344CB8AC3E}">
        <p14:creationId xmlns:p14="http://schemas.microsoft.com/office/powerpoint/2010/main" val="1461323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494" y="1743243"/>
            <a:ext cx="12652110" cy="5659582"/>
          </a:xfrm>
          <a:ln>
            <a:solidFill>
              <a:schemeClr val="tx1"/>
            </a:solidFill>
          </a:ln>
        </p:spPr>
      </p:pic>
    </p:spTree>
    <p:extLst>
      <p:ext uri="{BB962C8B-B14F-4D97-AF65-F5344CB8AC3E}">
        <p14:creationId xmlns:p14="http://schemas.microsoft.com/office/powerpoint/2010/main" val="2357821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Detail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494" y="1806524"/>
            <a:ext cx="12389597" cy="5965365"/>
          </a:xfrm>
          <a:ln>
            <a:solidFill>
              <a:schemeClr val="tx1"/>
            </a:solidFill>
          </a:ln>
        </p:spPr>
      </p:pic>
    </p:spTree>
    <p:extLst>
      <p:ext uri="{BB962C8B-B14F-4D97-AF65-F5344CB8AC3E}">
        <p14:creationId xmlns:p14="http://schemas.microsoft.com/office/powerpoint/2010/main" val="415450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DAG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8814" y="1323108"/>
            <a:ext cx="3839732" cy="6117375"/>
          </a:xfrm>
          <a:ln>
            <a:solidFill>
              <a:schemeClr val="tx1"/>
            </a:solidFill>
          </a:ln>
        </p:spPr>
      </p:pic>
    </p:spTree>
    <p:extLst>
      <p:ext uri="{BB962C8B-B14F-4D97-AF65-F5344CB8AC3E}">
        <p14:creationId xmlns:p14="http://schemas.microsoft.com/office/powerpoint/2010/main" val="3442517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Additional Metrics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79348" y="1724890"/>
            <a:ext cx="9161488" cy="5065765"/>
          </a:xfrm>
          <a:ln>
            <a:solidFill>
              <a:schemeClr val="tx1"/>
            </a:solidFill>
          </a:ln>
        </p:spPr>
      </p:pic>
    </p:spTree>
    <p:extLst>
      <p:ext uri="{BB962C8B-B14F-4D97-AF65-F5344CB8AC3E}">
        <p14:creationId xmlns:p14="http://schemas.microsoft.com/office/powerpoint/2010/main" val="154935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Event Timeline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3059827"/>
            <a:ext cx="10315575" cy="3722847"/>
          </a:xfrm>
          <a:ln>
            <a:solidFill>
              <a:schemeClr val="tx1"/>
            </a:solidFill>
          </a:ln>
        </p:spPr>
      </p:pic>
    </p:spTree>
    <p:extLst>
      <p:ext uri="{BB962C8B-B14F-4D97-AF65-F5344CB8AC3E}">
        <p14:creationId xmlns:p14="http://schemas.microsoft.com/office/powerpoint/2010/main" val="364108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 Task List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2922108"/>
            <a:ext cx="10315575" cy="3998284"/>
          </a:xfrm>
          <a:ln>
            <a:solidFill>
              <a:schemeClr val="tx1"/>
            </a:solidFill>
          </a:ln>
        </p:spPr>
      </p:pic>
    </p:spTree>
    <p:extLst>
      <p:ext uri="{BB962C8B-B14F-4D97-AF65-F5344CB8AC3E}">
        <p14:creationId xmlns:p14="http://schemas.microsoft.com/office/powerpoint/2010/main" val="117648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Executor 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494" y="1724891"/>
            <a:ext cx="12829722" cy="3997036"/>
          </a:xfrm>
          <a:ln>
            <a:solidFill>
              <a:schemeClr val="tx1"/>
            </a:solidFill>
          </a:ln>
        </p:spPr>
      </p:pic>
    </p:spTree>
    <p:extLst>
      <p:ext uri="{BB962C8B-B14F-4D97-AF65-F5344CB8AC3E}">
        <p14:creationId xmlns:p14="http://schemas.microsoft.com/office/powerpoint/2010/main" val="2455394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2865135"/>
            <a:ext cx="10315575" cy="4112231"/>
          </a:xfrm>
          <a:ln>
            <a:solidFill>
              <a:schemeClr val="tx1"/>
            </a:solidFill>
          </a:ln>
        </p:spPr>
      </p:pic>
      <p:sp>
        <p:nvSpPr>
          <p:cNvPr id="5" name="Oval 4"/>
          <p:cNvSpPr/>
          <p:nvPr/>
        </p:nvSpPr>
        <p:spPr>
          <a:xfrm>
            <a:off x="5663689" y="2710254"/>
            <a:ext cx="887896" cy="848139"/>
          </a:xfrm>
          <a:prstGeom prst="ellipse">
            <a:avLst/>
          </a:prstGeom>
          <a:noFill/>
          <a:ln w="53975">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261202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Query Details - Visual</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3674" y="1586345"/>
            <a:ext cx="3012580" cy="5644625"/>
          </a:xfrm>
          <a:ln>
            <a:solidFill>
              <a:schemeClr val="tx1"/>
            </a:solidFill>
          </a:ln>
        </p:spPr>
      </p:pic>
    </p:spTree>
    <p:extLst>
      <p:ext uri="{BB962C8B-B14F-4D97-AF65-F5344CB8AC3E}">
        <p14:creationId xmlns:p14="http://schemas.microsoft.com/office/powerpoint/2010/main" val="627294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Query Details - Text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3032421"/>
            <a:ext cx="10315575" cy="3777659"/>
          </a:xfrm>
          <a:ln>
            <a:solidFill>
              <a:schemeClr val="tx1"/>
            </a:solidFill>
          </a:ln>
        </p:spPr>
      </p:pic>
    </p:spTree>
    <p:extLst>
      <p:ext uri="{BB962C8B-B14F-4D97-AF65-F5344CB8AC3E}">
        <p14:creationId xmlns:p14="http://schemas.microsoft.com/office/powerpoint/2010/main" val="520546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9686" y="4868186"/>
            <a:ext cx="6858929" cy="3462857"/>
          </a:xfrm>
          <a:prstGeom prst="rect">
            <a:avLst/>
          </a:prstGeom>
        </p:spPr>
      </p:pic>
      <p:sp>
        <p:nvSpPr>
          <p:cNvPr id="2" name="Title 1"/>
          <p:cNvSpPr>
            <a:spLocks noGrp="1"/>
          </p:cNvSpPr>
          <p:nvPr>
            <p:ph type="ctrTitle"/>
          </p:nvPr>
        </p:nvSpPr>
        <p:spPr/>
        <p:txBody>
          <a:bodyPr/>
          <a:lstStyle/>
          <a:p>
            <a:r>
              <a:rPr lang="en-US" dirty="0"/>
              <a:t>YARN Resource Containers</a:t>
            </a:r>
          </a:p>
        </p:txBody>
      </p:sp>
      <p:sp>
        <p:nvSpPr>
          <p:cNvPr id="3" name="Content Placeholder 2"/>
          <p:cNvSpPr>
            <a:spLocks noGrp="1"/>
          </p:cNvSpPr>
          <p:nvPr>
            <p:ph sz="quarter" idx="10"/>
          </p:nvPr>
        </p:nvSpPr>
        <p:spPr>
          <a:xfrm>
            <a:off x="841494" y="2082624"/>
            <a:ext cx="13167360" cy="2736134"/>
          </a:xfrm>
        </p:spPr>
        <p:txBody>
          <a:bodyPr/>
          <a:lstStyle/>
          <a:p>
            <a:r>
              <a:rPr lang="en-US" sz="2400" dirty="0"/>
              <a:t>Is the abstraction used to represent a discreet amount of CPU and memory resources on a machine</a:t>
            </a:r>
          </a:p>
          <a:p>
            <a:pPr lvl="1"/>
            <a:r>
              <a:rPr lang="en-US" sz="2000" dirty="0"/>
              <a:t>Hadoop applications run inside containers. </a:t>
            </a:r>
          </a:p>
          <a:p>
            <a:r>
              <a:rPr lang="en-US" sz="2400" dirty="0"/>
              <a:t>Is managed and scheduled by YARN</a:t>
            </a:r>
          </a:p>
          <a:p>
            <a:r>
              <a:rPr lang="en-US" sz="2400" dirty="0"/>
              <a:t>Is logically isolated from other containers running on the same machine</a:t>
            </a:r>
          </a:p>
          <a:p>
            <a:pPr lvl="1"/>
            <a:r>
              <a:rPr lang="en-US" sz="2000" dirty="0"/>
              <a:t>Isolation supports application multi-tenancy.</a:t>
            </a:r>
          </a:p>
          <a:p>
            <a:r>
              <a:rPr lang="en-US" sz="2400" dirty="0"/>
              <a:t>Is allocated in different sizes based on application-defined resource requests </a:t>
            </a:r>
            <a:endParaRPr lang="en-US" dirty="0"/>
          </a:p>
        </p:txBody>
      </p:sp>
      <p:sp>
        <p:nvSpPr>
          <p:cNvPr id="5" name="Content Placeholder 4"/>
          <p:cNvSpPr>
            <a:spLocks noGrp="1"/>
          </p:cNvSpPr>
          <p:nvPr>
            <p:ph sz="quarter" idx="11"/>
          </p:nvPr>
        </p:nvSpPr>
        <p:spPr>
          <a:xfrm>
            <a:off x="841494" y="1572248"/>
            <a:ext cx="13167360" cy="377026"/>
          </a:xfrm>
        </p:spPr>
        <p:txBody>
          <a:bodyPr/>
          <a:lstStyle/>
          <a:p>
            <a:r>
              <a:rPr lang="en-US" dirty="0"/>
              <a:t>A resource container:</a:t>
            </a:r>
          </a:p>
        </p:txBody>
      </p:sp>
    </p:spTree>
    <p:extLst>
      <p:ext uri="{BB962C8B-B14F-4D97-AF65-F5344CB8AC3E}">
        <p14:creationId xmlns:p14="http://schemas.microsoft.com/office/powerpoint/2010/main" val="2884387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Tab</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6486" y="2592388"/>
            <a:ext cx="9128203" cy="4657725"/>
          </a:xfrm>
          <a:ln>
            <a:solidFill>
              <a:schemeClr val="tx1"/>
            </a:solidFill>
          </a:ln>
        </p:spPr>
      </p:pic>
      <p:sp>
        <p:nvSpPr>
          <p:cNvPr id="5" name="Oval 4"/>
          <p:cNvSpPr/>
          <p:nvPr/>
        </p:nvSpPr>
        <p:spPr>
          <a:xfrm>
            <a:off x="5690187" y="2344163"/>
            <a:ext cx="887896" cy="848139"/>
          </a:xfrm>
          <a:prstGeom prst="ellipse">
            <a:avLst/>
          </a:prstGeom>
          <a:noFill/>
          <a:ln w="53975">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Tree>
    <p:extLst>
      <p:ext uri="{BB962C8B-B14F-4D97-AF65-F5344CB8AC3E}">
        <p14:creationId xmlns:p14="http://schemas.microsoft.com/office/powerpoint/2010/main" val="3709333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View</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2109" y="2592388"/>
            <a:ext cx="9636956" cy="4657725"/>
          </a:xfrm>
        </p:spPr>
      </p:pic>
    </p:spTree>
    <p:extLst>
      <p:ext uri="{BB962C8B-B14F-4D97-AF65-F5344CB8AC3E}">
        <p14:creationId xmlns:p14="http://schemas.microsoft.com/office/powerpoint/2010/main" val="852129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Additional Charts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0039" y="1627542"/>
            <a:ext cx="12154070" cy="5979803"/>
          </a:xfrm>
          <a:ln>
            <a:solidFill>
              <a:schemeClr val="tx1"/>
            </a:solidFill>
          </a:ln>
        </p:spPr>
      </p:pic>
    </p:spTree>
    <p:extLst>
      <p:ext uri="{BB962C8B-B14F-4D97-AF65-F5344CB8AC3E}">
        <p14:creationId xmlns:p14="http://schemas.microsoft.com/office/powerpoint/2010/main" val="136385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Batches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800" y="3004744"/>
            <a:ext cx="10315575" cy="3833013"/>
          </a:xfrm>
          <a:ln>
            <a:solidFill>
              <a:schemeClr val="tx1"/>
            </a:solidFill>
          </a:ln>
        </p:spPr>
      </p:pic>
    </p:spTree>
    <p:extLst>
      <p:ext uri="{BB962C8B-B14F-4D97-AF65-F5344CB8AC3E}">
        <p14:creationId xmlns:p14="http://schemas.microsoft.com/office/powerpoint/2010/main" val="2352170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Detail</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1494" y="1946563"/>
            <a:ext cx="12276728" cy="3290455"/>
          </a:xfrm>
          <a:ln>
            <a:solidFill>
              <a:schemeClr val="tx1"/>
            </a:solidFill>
          </a:ln>
        </p:spPr>
      </p:pic>
    </p:spTree>
    <p:extLst>
      <p:ext uri="{BB962C8B-B14F-4D97-AF65-F5344CB8AC3E}">
        <p14:creationId xmlns:p14="http://schemas.microsoft.com/office/powerpoint/2010/main" val="319584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3683478"/>
            <a:ext cx="8957871" cy="784830"/>
          </a:xfrm>
        </p:spPr>
        <p:txBody>
          <a:bodyPr/>
          <a:lstStyle/>
          <a:p>
            <a:r>
              <a:rPr lang="en-US" dirty="0"/>
              <a:t>Lab: Job Monitoring</a:t>
            </a:r>
          </a:p>
        </p:txBody>
      </p:sp>
    </p:spTree>
    <p:extLst>
      <p:ext uri="{BB962C8B-B14F-4D97-AF65-F5344CB8AC3E}">
        <p14:creationId xmlns:p14="http://schemas.microsoft.com/office/powerpoint/2010/main" val="1256489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2591192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1879570" y="1773508"/>
            <a:ext cx="10969625" cy="5541692"/>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514350" indent="-514350">
              <a:buFont typeface="+mj-lt"/>
              <a:buAutoNum type="arabicPeriod"/>
            </a:pPr>
            <a:r>
              <a:rPr lang="en-US" dirty="0">
                <a:latin typeface="Arial"/>
                <a:cs typeface="Arial"/>
              </a:rPr>
              <a:t>Spark jobs are divided into _____________, which are logical collections of _______________.</a:t>
            </a:r>
          </a:p>
          <a:p>
            <a:pPr marL="514350" indent="-514350">
              <a:buFont typeface="+mj-lt"/>
              <a:buAutoNum type="arabicPeriod"/>
            </a:pPr>
            <a:r>
              <a:rPr lang="en-US" dirty="0">
                <a:latin typeface="Arial"/>
                <a:cs typeface="Arial"/>
              </a:rPr>
              <a:t>A job is defined as a set of tasks that culminates in a ________________.</a:t>
            </a:r>
          </a:p>
          <a:p>
            <a:pPr marL="514350" indent="-514350">
              <a:buFont typeface="+mj-lt"/>
              <a:buAutoNum type="arabicPeriod"/>
            </a:pPr>
            <a:r>
              <a:rPr lang="en-US" dirty="0">
                <a:latin typeface="Arial"/>
                <a:cs typeface="Arial"/>
              </a:rPr>
              <a:t>What Spark component organizes stages into logical groupings that allow for parallel execution?</a:t>
            </a:r>
          </a:p>
          <a:p>
            <a:pPr marL="514350" indent="-514350">
              <a:buFont typeface="+mj-lt"/>
              <a:buAutoNum type="arabicPeriod"/>
            </a:pPr>
            <a:r>
              <a:rPr lang="en-US" dirty="0">
                <a:latin typeface="Arial"/>
                <a:cs typeface="Arial"/>
              </a:rPr>
              <a:t>What is the default port used for the Spark Application UI?</a:t>
            </a:r>
          </a:p>
          <a:p>
            <a:pPr marL="514350" indent="-514350">
              <a:buFont typeface="+mj-lt"/>
              <a:buAutoNum type="arabicPeriod"/>
            </a:pPr>
            <a:r>
              <a:rPr lang="en-US" dirty="0">
                <a:latin typeface="Arial"/>
                <a:cs typeface="Arial"/>
              </a:rPr>
              <a:t>If two </a:t>
            </a:r>
            <a:r>
              <a:rPr lang="en-US" dirty="0" err="1">
                <a:latin typeface="Arial"/>
                <a:cs typeface="Arial"/>
              </a:rPr>
              <a:t>SparkContext</a:t>
            </a:r>
            <a:r>
              <a:rPr lang="en-US" dirty="0">
                <a:latin typeface="Arial"/>
                <a:cs typeface="Arial"/>
              </a:rPr>
              <a:t> instances are running, what is the port used for the Spark Application UI of the second one?</a:t>
            </a:r>
          </a:p>
          <a:p>
            <a:pPr marL="514350" indent="-514350">
              <a:buFont typeface="+mj-lt"/>
              <a:buAutoNum type="arabicPeriod"/>
            </a:pPr>
            <a:r>
              <a:rPr lang="en-US" dirty="0">
                <a:latin typeface="Arial"/>
                <a:cs typeface="Arial"/>
              </a:rPr>
              <a:t>As discussed in this lesson, what tabs in the Spark Application UI only appear if certain types of jobs are run?</a:t>
            </a:r>
          </a:p>
        </p:txBody>
      </p:sp>
    </p:spTree>
    <p:extLst>
      <p:ext uri="{BB962C8B-B14F-4D97-AF65-F5344CB8AC3E}">
        <p14:creationId xmlns:p14="http://schemas.microsoft.com/office/powerpoint/2010/main" val="2793975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1394776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598133"/>
            <a:ext cx="13167360" cy="3794885"/>
          </a:xfrm>
        </p:spPr>
        <p:txBody>
          <a:bodyPr>
            <a:normAutofit lnSpcReduction="10000"/>
          </a:bodyPr>
          <a:lstStyle/>
          <a:p>
            <a:r>
              <a:rPr lang="en-US" dirty="0"/>
              <a:t>Spark applications consist of Spark jobs, which are collections of tasks that culminate in an action.</a:t>
            </a:r>
          </a:p>
          <a:p>
            <a:r>
              <a:rPr lang="en-US" dirty="0"/>
              <a:t>Spark jobs are divided into stages, which separate lists of tasks based on shuffle boundaries and are organized for optimized parallel execution via the DAG Scheduler.</a:t>
            </a:r>
          </a:p>
          <a:p>
            <a:r>
              <a:rPr lang="en-US" dirty="0"/>
              <a:t>The Spark Application UI provides a view into all jobs run or running for a given </a:t>
            </a:r>
            <a:r>
              <a:rPr lang="en-US" dirty="0" err="1"/>
              <a:t>SparkContext</a:t>
            </a:r>
            <a:r>
              <a:rPr lang="en-US" dirty="0"/>
              <a:t> instance, including detailed information and statistics appropriate for the application and tasks being performed. </a:t>
            </a:r>
          </a:p>
          <a:p>
            <a:endParaRPr lang="en-US" dirty="0"/>
          </a:p>
        </p:txBody>
      </p:sp>
    </p:spTree>
    <p:extLst>
      <p:ext uri="{BB962C8B-B14F-4D97-AF65-F5344CB8AC3E}">
        <p14:creationId xmlns:p14="http://schemas.microsoft.com/office/powerpoint/2010/main" val="69219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197575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Tuning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270</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10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3259354"/>
          </a:xfrm>
        </p:spPr>
        <p:txBody>
          <a:bodyPr/>
          <a:lstStyle/>
          <a:p>
            <a:r>
              <a:rPr lang="en-US" dirty="0"/>
              <a:t>Control behavior and performance of Spark applications via:</a:t>
            </a:r>
          </a:p>
          <a:p>
            <a:pPr lvl="1"/>
            <a:r>
              <a:rPr lang="en-US" dirty="0" err="1">
                <a:latin typeface="Courier New" panose="02070309020205020404" pitchFamily="49" charset="0"/>
                <a:cs typeface="Courier New" panose="02070309020205020404" pitchFamily="49" charset="0"/>
              </a:rPr>
              <a:t>mapPartitions</a:t>
            </a:r>
            <a:r>
              <a:rPr lang="en-US" dirty="0">
                <a:latin typeface="Courier New" panose="02070309020205020404" pitchFamily="49" charset="0"/>
                <a:cs typeface="Courier New" panose="02070309020205020404" pitchFamily="49" charset="0"/>
              </a:rPr>
              <a:t>() </a:t>
            </a:r>
            <a:r>
              <a:rPr lang="en-US" dirty="0"/>
              <a:t>vs. </a:t>
            </a:r>
            <a:r>
              <a:rPr lang="en-US" dirty="0">
                <a:latin typeface="Courier New" panose="02070309020205020404" pitchFamily="49" charset="0"/>
                <a:cs typeface="Courier New" panose="02070309020205020404" pitchFamily="49" charset="0"/>
              </a:rPr>
              <a:t>map()</a:t>
            </a:r>
          </a:p>
          <a:p>
            <a:pPr lvl="1"/>
            <a:r>
              <a:rPr lang="en-US" dirty="0"/>
              <a:t>Modifying RDD parallelism / partitioning</a:t>
            </a:r>
          </a:p>
          <a:p>
            <a:pPr lvl="1"/>
            <a:r>
              <a:rPr lang="en-US" dirty="0"/>
              <a:t>Caching and persisting </a:t>
            </a:r>
          </a:p>
          <a:p>
            <a:pPr lvl="1"/>
            <a:r>
              <a:rPr lang="en-US" dirty="0" err="1"/>
              <a:t>Checkpointing</a:t>
            </a:r>
            <a:endParaRPr lang="en-US" dirty="0"/>
          </a:p>
          <a:p>
            <a:pPr lvl="1"/>
            <a:r>
              <a:rPr lang="en-US" dirty="0"/>
              <a:t>Using broadcast variables</a:t>
            </a:r>
          </a:p>
          <a:p>
            <a:pPr lvl="1"/>
            <a:r>
              <a:rPr lang="en-US" dirty="0"/>
              <a:t>Implementing joining strategies</a:t>
            </a:r>
          </a:p>
          <a:p>
            <a:pPr lvl="1"/>
            <a:r>
              <a:rPr lang="en-US" dirty="0"/>
              <a:t>Optimizing executors</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1273873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741186"/>
            <a:ext cx="9646676" cy="727122"/>
          </a:xfrm>
        </p:spPr>
        <p:txBody>
          <a:bodyPr/>
          <a:lstStyle/>
          <a:p>
            <a:r>
              <a:rPr lang="en-US" sz="5400" dirty="0" err="1">
                <a:latin typeface="Courier New" panose="02070309020205020404" pitchFamily="49" charset="0"/>
                <a:cs typeface="Courier New" panose="02070309020205020404" pitchFamily="49" charset="0"/>
              </a:rPr>
              <a:t>mapPartitions</a:t>
            </a:r>
            <a:r>
              <a:rPr lang="en-US" sz="5400" dirty="0">
                <a:latin typeface="Courier New" panose="02070309020205020404" pitchFamily="49" charset="0"/>
                <a:cs typeface="Courier New" panose="02070309020205020404" pitchFamily="49" charset="0"/>
              </a:rPr>
              <a:t>()</a:t>
            </a:r>
            <a:r>
              <a:rPr lang="en-US" sz="5400" dirty="0"/>
              <a:t> vs. </a:t>
            </a:r>
            <a:r>
              <a:rPr lang="en-US" sz="5400" dirty="0">
                <a:latin typeface="Courier New" panose="02070309020205020404" pitchFamily="49" charset="0"/>
                <a:cs typeface="Courier New" panose="02070309020205020404" pitchFamily="49" charset="0"/>
              </a:rPr>
              <a:t>map()</a:t>
            </a:r>
            <a:endParaRPr lang="en-US" sz="5400" dirty="0"/>
          </a:p>
        </p:txBody>
      </p:sp>
    </p:spTree>
    <p:extLst>
      <p:ext uri="{BB962C8B-B14F-4D97-AF65-F5344CB8AC3E}">
        <p14:creationId xmlns:p14="http://schemas.microsoft.com/office/powerpoint/2010/main" val="76258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Improve Performance: </a:t>
            </a:r>
            <a:r>
              <a:rPr lang="en-US" dirty="0" err="1">
                <a:latin typeface="Courier New"/>
                <a:cs typeface="Courier New"/>
              </a:rPr>
              <a:t>mapPartitions</a:t>
            </a:r>
            <a:r>
              <a:rPr lang="en-US" dirty="0">
                <a:latin typeface="Courier New"/>
                <a:cs typeface="Courier New"/>
              </a:rPr>
              <a:t>() </a:t>
            </a:r>
            <a:r>
              <a:rPr lang="en-US" dirty="0">
                <a:cs typeface="Courier New"/>
              </a:rPr>
              <a:t>vs.</a:t>
            </a:r>
            <a:r>
              <a:rPr lang="en-US" dirty="0">
                <a:latin typeface="Courier New"/>
                <a:cs typeface="Courier New"/>
              </a:rPr>
              <a:t> map()</a:t>
            </a:r>
          </a:p>
        </p:txBody>
      </p:sp>
      <p:sp>
        <p:nvSpPr>
          <p:cNvPr id="3" name="Content Placeholder 2"/>
          <p:cNvSpPr>
            <a:spLocks noGrp="1"/>
          </p:cNvSpPr>
          <p:nvPr>
            <p:ph idx="1"/>
          </p:nvPr>
        </p:nvSpPr>
        <p:spPr>
          <a:xfrm>
            <a:off x="841494" y="1752600"/>
            <a:ext cx="13167360" cy="6103209"/>
          </a:xfrm>
        </p:spPr>
        <p:txBody>
          <a:bodyPr>
            <a:normAutofit/>
          </a:bodyPr>
          <a:lstStyle/>
          <a:p>
            <a:r>
              <a:rPr lang="en-US" dirty="0" err="1">
                <a:latin typeface="Courier New" panose="02070309020205020404" pitchFamily="49" charset="0"/>
                <a:cs typeface="Courier New" panose="02070309020205020404" pitchFamily="49" charset="0"/>
              </a:rPr>
              <a:t>mapPartitions</a:t>
            </a:r>
            <a:r>
              <a:rPr lang="en-US" dirty="0">
                <a:latin typeface="Courier New" panose="02070309020205020404" pitchFamily="49" charset="0"/>
                <a:cs typeface="Courier New" panose="02070309020205020404" pitchFamily="49" charset="0"/>
              </a:rPr>
              <a:t>()</a:t>
            </a:r>
            <a:r>
              <a:rPr lang="en-US" dirty="0"/>
              <a:t> is a special kind of map transformation </a:t>
            </a:r>
          </a:p>
          <a:p>
            <a:pPr lvl="1"/>
            <a:r>
              <a:rPr lang="en-US" dirty="0"/>
              <a:t>Requires both input and output to be </a:t>
            </a:r>
            <a:r>
              <a:rPr lang="en-US" dirty="0" err="1"/>
              <a:t>iterable</a:t>
            </a:r>
            <a:endParaRPr lang="en-US" dirty="0"/>
          </a:p>
          <a:p>
            <a:pPr lvl="1"/>
            <a:r>
              <a:rPr lang="en-US" dirty="0"/>
              <a:t>Operates at the RDD partition level, as opposed to the element level like </a:t>
            </a:r>
            <a:r>
              <a:rPr lang="en-US" dirty="0">
                <a:latin typeface="Courier New" panose="02070309020205020404" pitchFamily="49" charset="0"/>
                <a:cs typeface="Courier New" panose="02070309020205020404" pitchFamily="49" charset="0"/>
              </a:rPr>
              <a:t>map()</a:t>
            </a:r>
          </a:p>
          <a:p>
            <a:r>
              <a:rPr lang="en-US" dirty="0"/>
              <a:t>Ex: Initialize a database with 2,000,000 elements spread across four RDD partitions</a:t>
            </a:r>
          </a:p>
          <a:p>
            <a:pPr lvl="1"/>
            <a:r>
              <a:rPr lang="en-US" dirty="0">
                <a:latin typeface="Courier New" panose="02070309020205020404" pitchFamily="49" charset="0"/>
                <a:cs typeface="Courier New" panose="02070309020205020404" pitchFamily="49" charset="0"/>
              </a:rPr>
              <a:t>map()</a:t>
            </a:r>
            <a:r>
              <a:rPr lang="en-US" dirty="0"/>
              <a:t> initializes each element individually, thus 2,000,000 initializations</a:t>
            </a:r>
          </a:p>
          <a:p>
            <a:pPr lvl="1"/>
            <a:r>
              <a:rPr lang="en-US" dirty="0" err="1">
                <a:latin typeface="Courier New" panose="02070309020205020404" pitchFamily="49" charset="0"/>
                <a:cs typeface="Courier New" panose="02070309020205020404" pitchFamily="49" charset="0"/>
              </a:rPr>
              <a:t>mapPartitions</a:t>
            </a:r>
            <a:r>
              <a:rPr lang="en-US" dirty="0">
                <a:latin typeface="Courier New" panose="02070309020205020404" pitchFamily="49" charset="0"/>
                <a:cs typeface="Courier New" panose="02070309020205020404" pitchFamily="49" charset="0"/>
              </a:rPr>
              <a:t>() </a:t>
            </a:r>
            <a:r>
              <a:rPr lang="en-US" dirty="0"/>
              <a:t>initializes each partition (four initializations total) and then can iterate through the elements in each partition</a:t>
            </a:r>
          </a:p>
          <a:p>
            <a:pPr lvl="1"/>
            <a:r>
              <a:rPr lang="en-US" dirty="0"/>
              <a:t>Can result in significant performance improvements</a:t>
            </a:r>
          </a:p>
          <a:p>
            <a:pPr lvl="1"/>
            <a:endParaRPr lang="en-US" dirty="0"/>
          </a:p>
          <a:p>
            <a:pPr marL="0" indent="0">
              <a:buNone/>
            </a:pPr>
            <a:r>
              <a:rPr lang="en-US" sz="2400" dirty="0">
                <a:latin typeface="Courier New"/>
                <a:cs typeface="Courier New"/>
              </a:rPr>
              <a:t>	</a:t>
            </a:r>
            <a:endParaRPr lang="en-US" dirty="0"/>
          </a:p>
        </p:txBody>
      </p:sp>
    </p:spTree>
    <p:extLst>
      <p:ext uri="{BB962C8B-B14F-4D97-AF65-F5344CB8AC3E}">
        <p14:creationId xmlns:p14="http://schemas.microsoft.com/office/powerpoint/2010/main" val="4263400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Improve Performance: </a:t>
            </a:r>
            <a:r>
              <a:rPr lang="en-US" dirty="0" err="1">
                <a:latin typeface="Courier New"/>
                <a:cs typeface="Courier New"/>
              </a:rPr>
              <a:t>mapPartitions</a:t>
            </a:r>
            <a:r>
              <a:rPr lang="en-US" dirty="0">
                <a:latin typeface="Courier New"/>
                <a:cs typeface="Courier New"/>
              </a:rPr>
              <a:t>() </a:t>
            </a:r>
            <a:r>
              <a:rPr lang="en-US" dirty="0">
                <a:cs typeface="Courier New"/>
              </a:rPr>
              <a:t>vs.</a:t>
            </a:r>
            <a:r>
              <a:rPr lang="en-US" dirty="0">
                <a:latin typeface="Courier New"/>
                <a:cs typeface="Courier New"/>
              </a:rPr>
              <a:t> map()</a:t>
            </a:r>
          </a:p>
        </p:txBody>
      </p:sp>
      <p:sp>
        <p:nvSpPr>
          <p:cNvPr id="3" name="Content Placeholder 2"/>
          <p:cNvSpPr>
            <a:spLocks noGrp="1"/>
          </p:cNvSpPr>
          <p:nvPr>
            <p:ph idx="1"/>
          </p:nvPr>
        </p:nvSpPr>
        <p:spPr>
          <a:xfrm>
            <a:off x="841494" y="1752600"/>
            <a:ext cx="13167360" cy="6103209"/>
          </a:xfrm>
        </p:spPr>
        <p:txBody>
          <a:bodyPr>
            <a:normAutofit/>
          </a:bodyPr>
          <a:lstStyle/>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rdd1 = </a:t>
            </a:r>
            <a:r>
              <a:rPr lang="en-US" sz="2400" dirty="0" err="1">
                <a:latin typeface="Courier New"/>
                <a:cs typeface="Courier New"/>
              </a:rPr>
              <a:t>sc.parallelize</a:t>
            </a:r>
            <a:r>
              <a:rPr lang="en-US" sz="2400" dirty="0">
                <a:latin typeface="Courier New"/>
                <a:cs typeface="Courier New"/>
              </a:rPr>
              <a:t>(Array(1,2,3,4,5,6,7,8),2)</a:t>
            </a:r>
          </a:p>
          <a:p>
            <a:pPr marL="480060" lvl="1" indent="0">
              <a:buNone/>
            </a:pPr>
            <a:r>
              <a:rPr lang="en-US" sz="1920" dirty="0" err="1">
                <a:latin typeface="Courier New"/>
                <a:cs typeface="Courier New"/>
              </a:rPr>
              <a:t>val</a:t>
            </a:r>
            <a:r>
              <a:rPr lang="en-US" sz="1920" dirty="0">
                <a:latin typeface="Courier New"/>
                <a:cs typeface="Courier New"/>
              </a:rPr>
              <a:t> </a:t>
            </a:r>
            <a:r>
              <a:rPr lang="en-US" sz="1920" dirty="0" err="1">
                <a:latin typeface="Courier New"/>
                <a:cs typeface="Courier New"/>
              </a:rPr>
              <a:t>sumfuncpartition</a:t>
            </a:r>
            <a:r>
              <a:rPr lang="en-US" sz="1920" dirty="0">
                <a:latin typeface="Courier New"/>
                <a:cs typeface="Courier New"/>
              </a:rPr>
              <a:t> = (numbers : Iterator[</a:t>
            </a:r>
            <a:r>
              <a:rPr lang="en-US" sz="1920" dirty="0" err="1">
                <a:latin typeface="Courier New"/>
                <a:cs typeface="Courier New"/>
              </a:rPr>
              <a:t>Int</a:t>
            </a:r>
            <a:r>
              <a:rPr lang="en-US" sz="1920" dirty="0">
                <a:latin typeface="Courier New"/>
                <a:cs typeface="Courier New"/>
              </a:rPr>
              <a:t>]) =&gt;</a:t>
            </a:r>
          </a:p>
          <a:p>
            <a:pPr marL="480060" lvl="1" indent="0">
              <a:buNone/>
            </a:pPr>
            <a:r>
              <a:rPr lang="en-US" sz="1920" dirty="0">
                <a:latin typeface="Courier New"/>
                <a:cs typeface="Courier New"/>
              </a:rPr>
              <a:t>{</a:t>
            </a:r>
          </a:p>
          <a:p>
            <a:pPr marL="480060" lvl="1" indent="0">
              <a:buNone/>
            </a:pPr>
            <a:r>
              <a:rPr lang="en-US" sz="1920" dirty="0" err="1">
                <a:latin typeface="Courier New"/>
                <a:cs typeface="Courier New"/>
              </a:rPr>
              <a:t>var</a:t>
            </a:r>
            <a:r>
              <a:rPr lang="en-US" sz="1920" dirty="0">
                <a:latin typeface="Courier New"/>
                <a:cs typeface="Courier New"/>
              </a:rPr>
              <a:t> sum = 0</a:t>
            </a:r>
          </a:p>
          <a:p>
            <a:pPr marL="480060" lvl="1" indent="0">
              <a:buNone/>
            </a:pPr>
            <a:r>
              <a:rPr lang="en-US" sz="1920" dirty="0">
                <a:latin typeface="Courier New"/>
                <a:cs typeface="Courier New"/>
              </a:rPr>
              <a:t>while(</a:t>
            </a:r>
            <a:r>
              <a:rPr lang="en-US" sz="1920" dirty="0" err="1">
                <a:latin typeface="Courier New"/>
                <a:cs typeface="Courier New"/>
              </a:rPr>
              <a:t>numbers.hasNext</a:t>
            </a:r>
            <a:r>
              <a:rPr lang="en-US" sz="1920" dirty="0">
                <a:latin typeface="Courier New"/>
                <a:cs typeface="Courier New"/>
              </a:rPr>
              <a:t>)</a:t>
            </a:r>
          </a:p>
          <a:p>
            <a:pPr marL="480060" lvl="1" indent="0">
              <a:buNone/>
            </a:pPr>
            <a:r>
              <a:rPr lang="en-US" sz="1920" dirty="0">
                <a:latin typeface="Courier New"/>
                <a:cs typeface="Courier New"/>
              </a:rPr>
              <a:t>{</a:t>
            </a:r>
          </a:p>
          <a:p>
            <a:pPr marL="480060" lvl="1" indent="0">
              <a:buNone/>
            </a:pPr>
            <a:r>
              <a:rPr lang="en-US" sz="1920" dirty="0">
                <a:latin typeface="Courier New"/>
                <a:cs typeface="Courier New"/>
              </a:rPr>
              <a:t>sum = sum + </a:t>
            </a:r>
            <a:r>
              <a:rPr lang="en-US" sz="1920" dirty="0" err="1">
                <a:latin typeface="Courier New"/>
                <a:cs typeface="Courier New"/>
              </a:rPr>
              <a:t>numbers.next</a:t>
            </a:r>
            <a:r>
              <a:rPr lang="en-US" sz="1920" dirty="0">
                <a:latin typeface="Courier New"/>
                <a:cs typeface="Courier New"/>
              </a:rPr>
              <a:t>()</a:t>
            </a:r>
          </a:p>
          <a:p>
            <a:pPr marL="480060" lvl="1" indent="0">
              <a:buNone/>
            </a:pPr>
            <a:r>
              <a:rPr lang="en-US" sz="1920" dirty="0">
                <a:latin typeface="Courier New"/>
                <a:cs typeface="Courier New"/>
              </a:rPr>
              <a:t>}</a:t>
            </a:r>
          </a:p>
          <a:p>
            <a:pPr marL="480060" lvl="1" indent="0">
              <a:buNone/>
            </a:pPr>
            <a:r>
              <a:rPr lang="en-US" sz="1920" dirty="0">
                <a:latin typeface="Courier New"/>
                <a:cs typeface="Courier New"/>
              </a:rPr>
              <a:t>Iterator(sum)</a:t>
            </a:r>
          </a:p>
          <a:p>
            <a:pPr marL="480060" lvl="1" indent="0">
              <a:buNone/>
            </a:pPr>
            <a:r>
              <a:rPr lang="en-US" sz="1920" dirty="0">
                <a:latin typeface="Courier New"/>
                <a:cs typeface="Courier New"/>
              </a:rPr>
              <a:t>}</a:t>
            </a:r>
            <a:r>
              <a:rPr lang="en-US" sz="2400" dirty="0">
                <a:latin typeface="Courier New"/>
                <a:cs typeface="Courier New"/>
              </a:rPr>
              <a:t>	</a:t>
            </a:r>
          </a:p>
          <a:p>
            <a:pPr marL="480060" lvl="1" indent="0">
              <a:buNone/>
            </a:pPr>
            <a:r>
              <a:rPr lang="en-US" sz="2400" dirty="0">
                <a:latin typeface="Courier New"/>
                <a:cs typeface="Courier New"/>
              </a:rPr>
              <a:t>rdd1.mapPartitions(</a:t>
            </a:r>
            <a:r>
              <a:rPr lang="en-US" sz="2400" dirty="0" err="1">
                <a:latin typeface="Courier New"/>
                <a:cs typeface="Courier New"/>
              </a:rPr>
              <a:t>sumfuncpartition</a:t>
            </a:r>
            <a:r>
              <a:rPr lang="en-US" sz="2400" dirty="0">
                <a:latin typeface="Courier New"/>
                <a:cs typeface="Courier New"/>
              </a:rPr>
              <a:t>).collect</a:t>
            </a:r>
          </a:p>
          <a:p>
            <a:pPr marL="0" indent="0">
              <a:buNone/>
            </a:pPr>
            <a:r>
              <a:rPr lang="en-US" sz="2400" dirty="0">
                <a:latin typeface="Courier New"/>
                <a:cs typeface="Courier New"/>
              </a:rPr>
              <a:t>	Array(</a:t>
            </a:r>
            <a:r>
              <a:rPr lang="fr-FR" sz="2400" dirty="0">
                <a:latin typeface="Courier New"/>
                <a:cs typeface="Courier New"/>
              </a:rPr>
              <a:t>10, 26)</a:t>
            </a:r>
            <a:endParaRPr lang="en-US" sz="2400" dirty="0">
              <a:latin typeface="Courier New"/>
              <a:cs typeface="Courier New"/>
            </a:endParaRPr>
          </a:p>
          <a:p>
            <a:endParaRPr lang="en-US" dirty="0"/>
          </a:p>
        </p:txBody>
      </p:sp>
    </p:spTree>
    <p:extLst>
      <p:ext uri="{BB962C8B-B14F-4D97-AF65-F5344CB8AC3E}">
        <p14:creationId xmlns:p14="http://schemas.microsoft.com/office/powerpoint/2010/main" val="170018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RDD Parallelism</a:t>
            </a:r>
          </a:p>
        </p:txBody>
      </p:sp>
    </p:spTree>
    <p:extLst>
      <p:ext uri="{BB962C8B-B14F-4D97-AF65-F5344CB8AC3E}">
        <p14:creationId xmlns:p14="http://schemas.microsoft.com/office/powerpoint/2010/main" val="23731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Inherent Parallelism – </a:t>
            </a:r>
            <a:r>
              <a:rPr lang="en-US" dirty="0">
                <a:latin typeface="Courier New"/>
                <a:cs typeface="Courier New"/>
              </a:rPr>
              <a:t>parallelize()</a:t>
            </a:r>
          </a:p>
        </p:txBody>
      </p:sp>
      <p:sp>
        <p:nvSpPr>
          <p:cNvPr id="3" name="Content Placeholder 2"/>
          <p:cNvSpPr>
            <a:spLocks noGrp="1"/>
          </p:cNvSpPr>
          <p:nvPr>
            <p:ph idx="1"/>
          </p:nvPr>
        </p:nvSpPr>
        <p:spPr>
          <a:xfrm>
            <a:off x="841494" y="1752600"/>
            <a:ext cx="13167360" cy="5567678"/>
          </a:xfrm>
        </p:spPr>
        <p:txBody>
          <a:bodyPr>
            <a:normAutofit fontScale="92500" lnSpcReduction="20000"/>
          </a:bodyPr>
          <a:lstStyle/>
          <a:p>
            <a:r>
              <a:rPr lang="en-US" dirty="0">
                <a:latin typeface="Courier New" panose="02070309020205020404" pitchFamily="49" charset="0"/>
                <a:cs typeface="Courier New" panose="02070309020205020404" pitchFamily="49" charset="0"/>
              </a:rPr>
              <a:t>parallelize()</a:t>
            </a:r>
            <a:r>
              <a:rPr lang="en-US" dirty="0"/>
              <a:t> bases default partitioning on the number of cores across all executors it is assigned</a:t>
            </a:r>
          </a:p>
          <a:p>
            <a:pPr lvl="1"/>
            <a:endParaRPr lang="en-US" dirty="0"/>
          </a:p>
          <a:p>
            <a:pPr lvl="1"/>
            <a:r>
              <a:rPr lang="en-US" dirty="0"/>
              <a:t>Minimum of two partitions</a:t>
            </a:r>
          </a:p>
          <a:p>
            <a:pPr lvl="1"/>
            <a:r>
              <a:rPr lang="en-US" dirty="0"/>
              <a:t>Default behavior can be overridden</a:t>
            </a:r>
          </a:p>
          <a:p>
            <a:pPr lvl="1"/>
            <a:r>
              <a:rPr lang="en-US" dirty="0"/>
              <a:t>Intent is to maximize parallel operations</a:t>
            </a:r>
            <a:br>
              <a:rPr lang="en-US" dirty="0"/>
            </a:br>
            <a:endParaRPr lang="en-US" dirty="0"/>
          </a:p>
          <a:p>
            <a:r>
              <a:rPr lang="en-US" dirty="0"/>
              <a:t>Can be overridden at RDD creation time:</a:t>
            </a:r>
            <a:br>
              <a:rPr lang="en-US" dirty="0"/>
            </a:br>
            <a:endParaRPr lang="en-US" dirty="0"/>
          </a:p>
          <a:p>
            <a:pPr marL="548640" lvl="1" indent="0">
              <a:buNone/>
            </a:pPr>
            <a:r>
              <a:rPr lang="en-US" dirty="0" err="1">
                <a:latin typeface="Courier New"/>
                <a:cs typeface="Courier New"/>
              </a:rPr>
              <a:t>val</a:t>
            </a:r>
            <a:r>
              <a:rPr lang="en-US" dirty="0">
                <a:latin typeface="Courier New"/>
                <a:cs typeface="Courier New"/>
              </a:rPr>
              <a:t> rdd1 = </a:t>
            </a:r>
            <a:r>
              <a:rPr lang="en-US" dirty="0" err="1">
                <a:latin typeface="Courier New"/>
                <a:cs typeface="Courier New"/>
              </a:rPr>
              <a:t>sc.parallelize</a:t>
            </a:r>
            <a:r>
              <a:rPr lang="en-US" dirty="0">
                <a:latin typeface="Courier New"/>
                <a:cs typeface="Courier New"/>
              </a:rPr>
              <a:t>((1,2,3,4,5,6),</a:t>
            </a:r>
            <a:r>
              <a:rPr lang="en-US" dirty="0" err="1">
                <a:latin typeface="Courier New"/>
                <a:cs typeface="Courier New"/>
              </a:rPr>
              <a:t>numSlices</a:t>
            </a:r>
            <a:r>
              <a:rPr lang="en-US" dirty="0">
                <a:latin typeface="Courier New"/>
                <a:cs typeface="Courier New"/>
              </a:rPr>
              <a:t>=8)</a:t>
            </a:r>
            <a:br>
              <a:rPr lang="en-US" dirty="0">
                <a:latin typeface="Courier New"/>
                <a:cs typeface="Courier New"/>
              </a:rPr>
            </a:br>
            <a:br>
              <a:rPr lang="en-US" dirty="0">
                <a:latin typeface="Courier New"/>
                <a:cs typeface="Courier New"/>
              </a:rPr>
            </a:br>
            <a:r>
              <a:rPr lang="en-US" dirty="0">
                <a:cs typeface="Courier New"/>
              </a:rPr>
              <a:t>or simply</a:t>
            </a:r>
            <a:br>
              <a:rPr lang="en-US" dirty="0">
                <a:latin typeface="Courier New"/>
                <a:cs typeface="Courier New"/>
              </a:rPr>
            </a:br>
            <a:endParaRPr lang="en-US" dirty="0"/>
          </a:p>
          <a:p>
            <a:pPr marL="548640" lvl="1" indent="0">
              <a:buNone/>
            </a:pPr>
            <a:r>
              <a:rPr lang="en-US" dirty="0" err="1">
                <a:latin typeface="Courier New"/>
                <a:cs typeface="Courier New"/>
              </a:rPr>
              <a:t>val</a:t>
            </a:r>
            <a:r>
              <a:rPr lang="en-US" dirty="0">
                <a:latin typeface="Courier New"/>
                <a:cs typeface="Courier New"/>
              </a:rPr>
              <a:t> rdd1 = </a:t>
            </a:r>
            <a:r>
              <a:rPr lang="en-US" dirty="0" err="1">
                <a:latin typeface="Courier New"/>
                <a:cs typeface="Courier New"/>
              </a:rPr>
              <a:t>sc.parallelize</a:t>
            </a:r>
            <a:r>
              <a:rPr lang="en-US" dirty="0">
                <a:latin typeface="Courier New"/>
                <a:cs typeface="Courier New"/>
              </a:rPr>
              <a:t>((1,2,3,4,5,6),8)</a:t>
            </a:r>
            <a:endParaRPr lang="en-US" dirty="0"/>
          </a:p>
        </p:txBody>
      </p:sp>
    </p:spTree>
    <p:extLst>
      <p:ext uri="{BB962C8B-B14F-4D97-AF65-F5344CB8AC3E}">
        <p14:creationId xmlns:p14="http://schemas.microsoft.com/office/powerpoint/2010/main" val="108036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Inherent Parallelism – </a:t>
            </a:r>
            <a:r>
              <a:rPr lang="en-US" dirty="0" err="1">
                <a:latin typeface="Courier New"/>
                <a:cs typeface="Courier New"/>
              </a:rPr>
              <a:t>textFile</a:t>
            </a:r>
            <a:r>
              <a:rPr lang="en-US" dirty="0">
                <a:latin typeface="Courier New"/>
                <a:cs typeface="Courier New"/>
              </a:rPr>
              <a:t>()</a:t>
            </a:r>
            <a:endParaRPr lang="en-US" dirty="0"/>
          </a:p>
        </p:txBody>
      </p:sp>
      <p:sp>
        <p:nvSpPr>
          <p:cNvPr id="3" name="Content Placeholder 2"/>
          <p:cNvSpPr>
            <a:spLocks noGrp="1"/>
          </p:cNvSpPr>
          <p:nvPr>
            <p:ph idx="1"/>
          </p:nvPr>
        </p:nvSpPr>
        <p:spPr>
          <a:xfrm>
            <a:off x="841494" y="1752600"/>
            <a:ext cx="13167360" cy="5675400"/>
          </a:xfrm>
        </p:spPr>
        <p:txBody>
          <a:bodyPr>
            <a:normAutofit lnSpcReduction="10000"/>
          </a:bodyPr>
          <a:lstStyle/>
          <a:p>
            <a:r>
              <a:rPr lang="en-US" dirty="0" err="1">
                <a:latin typeface="Courier New" panose="02070309020205020404" pitchFamily="49" charset="0"/>
                <a:cs typeface="Courier New" panose="02070309020205020404" pitchFamily="49" charset="0"/>
              </a:rPr>
              <a:t>textFile</a:t>
            </a:r>
            <a:r>
              <a:rPr lang="en-US" dirty="0">
                <a:latin typeface="Courier New" panose="02070309020205020404" pitchFamily="49" charset="0"/>
                <a:cs typeface="Courier New" panose="02070309020205020404" pitchFamily="49" charset="0"/>
              </a:rPr>
              <a:t>()</a:t>
            </a:r>
            <a:r>
              <a:rPr lang="en-US" dirty="0"/>
              <a:t> </a:t>
            </a:r>
            <a:r>
              <a:rPr lang="is-IS" dirty="0"/>
              <a:t>partitions based on the number of HDFS blocks the file uses</a:t>
            </a:r>
          </a:p>
          <a:p>
            <a:pPr lvl="1"/>
            <a:r>
              <a:rPr lang="is-IS" dirty="0"/>
              <a:t>A single-block file (default 128 MB or less) will get the minimum of two partitions</a:t>
            </a:r>
          </a:p>
          <a:p>
            <a:pPr lvl="1"/>
            <a:r>
              <a:rPr lang="en-US" dirty="0"/>
              <a:t>RDD partition number can be larger, but not smaller, than number of HDFS blocks</a:t>
            </a:r>
          </a:p>
          <a:p>
            <a:pPr lvl="1"/>
            <a:r>
              <a:rPr lang="en-US" dirty="0"/>
              <a:t>Goal is to avoid moving data between nodes</a:t>
            </a:r>
          </a:p>
          <a:p>
            <a:endParaRPr lang="en-US" dirty="0"/>
          </a:p>
          <a:p>
            <a:r>
              <a:rPr lang="en-US" dirty="0"/>
              <a:t>Can be overridden at RDD creation time: </a:t>
            </a:r>
            <a:br>
              <a:rPr lang="en-US" dirty="0"/>
            </a:br>
            <a:endParaRPr lang="en-US" dirty="0"/>
          </a:p>
          <a:p>
            <a:pPr marL="548640" lvl="1" indent="0">
              <a:buNone/>
            </a:pPr>
            <a:r>
              <a:rPr lang="en-US" dirty="0" err="1">
                <a:latin typeface="Courier New"/>
                <a:cs typeface="Courier New"/>
              </a:rPr>
              <a:t>val</a:t>
            </a:r>
            <a:r>
              <a:rPr lang="en-US" dirty="0">
                <a:latin typeface="Courier New"/>
                <a:cs typeface="Courier New"/>
              </a:rPr>
              <a:t> rdd2 = </a:t>
            </a:r>
            <a:r>
              <a:rPr lang="en-US" dirty="0" err="1">
                <a:latin typeface="Courier New"/>
                <a:cs typeface="Courier New"/>
              </a:rPr>
              <a:t>sc.textFile</a:t>
            </a:r>
            <a:r>
              <a:rPr lang="en-US" dirty="0">
                <a:latin typeface="Courier New"/>
                <a:cs typeface="Courier New"/>
              </a:rPr>
              <a:t>(</a:t>
            </a:r>
            <a:r>
              <a:rPr lang="en-US" dirty="0">
                <a:solidFill>
                  <a:prstClr val="black"/>
                </a:solidFill>
                <a:latin typeface="Courier New"/>
                <a:ea typeface="Open Sans" panose="020B0606030504020204" pitchFamily="34" charset="0"/>
                <a:cs typeface="Courier New"/>
              </a:rPr>
              <a:t>”statePopulations.csv"</a:t>
            </a:r>
            <a:r>
              <a:rPr lang="en-US" dirty="0">
                <a:latin typeface="Courier New"/>
                <a:cs typeface="Courier New"/>
              </a:rPr>
              <a:t>,</a:t>
            </a:r>
            <a:r>
              <a:rPr lang="en-US" dirty="0" err="1">
                <a:latin typeface="Courier New"/>
                <a:cs typeface="Courier New"/>
              </a:rPr>
              <a:t>minPartitions</a:t>
            </a:r>
            <a:r>
              <a:rPr lang="en-US" dirty="0">
                <a:latin typeface="Courier New"/>
                <a:cs typeface="Courier New"/>
              </a:rPr>
              <a:t>=8)</a:t>
            </a:r>
            <a:endParaRPr lang="en-US" dirty="0"/>
          </a:p>
          <a:p>
            <a:pPr marL="548640" lvl="1" indent="0">
              <a:buNone/>
            </a:pPr>
            <a:br>
              <a:rPr lang="en-US" dirty="0">
                <a:latin typeface="Courier New"/>
                <a:cs typeface="Courier New"/>
              </a:rPr>
            </a:br>
            <a:r>
              <a:rPr lang="en-US" dirty="0">
                <a:cs typeface="Courier New"/>
              </a:rPr>
              <a:t>or simply</a:t>
            </a:r>
            <a:br>
              <a:rPr lang="en-US" dirty="0">
                <a:latin typeface="Courier New"/>
                <a:cs typeface="Courier New"/>
              </a:rPr>
            </a:br>
            <a:br>
              <a:rPr lang="en-US" dirty="0">
                <a:latin typeface="Courier New"/>
                <a:cs typeface="Courier New"/>
              </a:rPr>
            </a:br>
            <a:r>
              <a:rPr lang="en-US" dirty="0" err="1">
                <a:latin typeface="Courier New"/>
                <a:cs typeface="Courier New"/>
              </a:rPr>
              <a:t>val</a:t>
            </a:r>
            <a:r>
              <a:rPr lang="en-US" dirty="0">
                <a:latin typeface="Courier New"/>
                <a:cs typeface="Courier New"/>
              </a:rPr>
              <a:t> rdd2 = </a:t>
            </a:r>
            <a:r>
              <a:rPr lang="en-US" dirty="0" err="1">
                <a:latin typeface="Courier New"/>
                <a:cs typeface="Courier New"/>
              </a:rPr>
              <a:t>sc.textFile</a:t>
            </a:r>
            <a:r>
              <a:rPr lang="en-US" dirty="0">
                <a:latin typeface="Courier New"/>
                <a:cs typeface="Courier New"/>
              </a:rPr>
              <a:t>(</a:t>
            </a:r>
            <a:r>
              <a:rPr lang="en-US" dirty="0">
                <a:solidFill>
                  <a:prstClr val="black"/>
                </a:solidFill>
                <a:latin typeface="Courier New"/>
                <a:ea typeface="Open Sans" panose="020B0606030504020204" pitchFamily="34" charset="0"/>
                <a:cs typeface="Courier New"/>
              </a:rPr>
              <a:t>”statePopulations.csv"</a:t>
            </a:r>
            <a:r>
              <a:rPr lang="en-US" dirty="0">
                <a:latin typeface="Courier New"/>
                <a:cs typeface="Courier New"/>
              </a:rPr>
              <a:t>,8)</a:t>
            </a:r>
            <a:endParaRPr lang="en-US" dirty="0"/>
          </a:p>
          <a:p>
            <a:endParaRPr lang="en-US" dirty="0"/>
          </a:p>
        </p:txBody>
      </p:sp>
    </p:spTree>
    <p:extLst>
      <p:ext uri="{BB962C8B-B14F-4D97-AF65-F5344CB8AC3E}">
        <p14:creationId xmlns:p14="http://schemas.microsoft.com/office/powerpoint/2010/main" val="1224254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Inherent Parallelism – Narrow Dependencies / Operations</a:t>
            </a:r>
          </a:p>
        </p:txBody>
      </p:sp>
      <p:sp>
        <p:nvSpPr>
          <p:cNvPr id="22" name="Content Placeholder 21"/>
          <p:cNvSpPr>
            <a:spLocks noGrp="1"/>
          </p:cNvSpPr>
          <p:nvPr>
            <p:ph sz="quarter" idx="11"/>
          </p:nvPr>
        </p:nvSpPr>
        <p:spPr>
          <a:xfrm>
            <a:off x="731711" y="1323174"/>
            <a:ext cx="13166979" cy="3243708"/>
          </a:xfrm>
        </p:spPr>
        <p:txBody>
          <a:bodyPr>
            <a:normAutofit fontScale="92500" lnSpcReduction="10000"/>
          </a:bodyPr>
          <a:lstStyle/>
          <a:p>
            <a:r>
              <a:rPr lang="en-US" dirty="0"/>
              <a:t>Ex: </a:t>
            </a:r>
            <a:r>
              <a:rPr lang="en-US" dirty="0">
                <a:latin typeface="Courier New" panose="02070309020205020404" pitchFamily="49" charset="0"/>
                <a:cs typeface="Courier New" panose="02070309020205020404" pitchFamily="49" charset="0"/>
              </a:rPr>
              <a:t>map()</a:t>
            </a:r>
            <a:r>
              <a:rPr lang="en-US" dirty="0">
                <a:latin typeface="+mj-lt"/>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a:t>
            </a:r>
            <a:r>
              <a:rPr lang="en-US" dirty="0">
                <a:latin typeface="+mj-lt"/>
                <a:cs typeface="Courier New" panose="02070309020205020404" pitchFamily="49" charset="0"/>
              </a:rPr>
              <a:t>,</a:t>
            </a:r>
            <a:r>
              <a:rPr lang="en-US" dirty="0"/>
              <a:t> or </a:t>
            </a:r>
            <a:r>
              <a:rPr lang="en-US" dirty="0">
                <a:latin typeface="Courier New" panose="02070309020205020404" pitchFamily="49" charset="0"/>
                <a:cs typeface="Courier New" panose="02070309020205020404" pitchFamily="49" charset="0"/>
              </a:rPr>
              <a:t>filter()</a:t>
            </a:r>
          </a:p>
          <a:p>
            <a:endParaRPr lang="en-US" dirty="0"/>
          </a:p>
          <a:p>
            <a:endParaRPr lang="en-US" dirty="0"/>
          </a:p>
          <a:p>
            <a:endParaRPr lang="en-US" dirty="0"/>
          </a:p>
          <a:p>
            <a:endParaRPr lang="en-US" dirty="0"/>
          </a:p>
          <a:p>
            <a:endParaRPr lang="en-US" dirty="0"/>
          </a:p>
          <a:p>
            <a:r>
              <a:rPr lang="en-US" dirty="0"/>
              <a:t>Ex: </a:t>
            </a:r>
            <a:r>
              <a:rPr lang="en-US" dirty="0">
                <a:latin typeface="Courier New" panose="02070309020205020404" pitchFamily="49" charset="0"/>
                <a:cs typeface="Courier New" panose="02070309020205020404" pitchFamily="49" charset="0"/>
              </a:rPr>
              <a:t>union()</a:t>
            </a:r>
          </a:p>
        </p:txBody>
      </p:sp>
      <p:sp>
        <p:nvSpPr>
          <p:cNvPr id="5" name="Shape 219"/>
          <p:cNvSpPr/>
          <p:nvPr/>
        </p:nvSpPr>
        <p:spPr>
          <a:xfrm>
            <a:off x="731711"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6" name="Shape 219"/>
          <p:cNvSpPr/>
          <p:nvPr/>
        </p:nvSpPr>
        <p:spPr>
          <a:xfrm>
            <a:off x="2588345"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7" name="Shape 219"/>
          <p:cNvSpPr/>
          <p:nvPr/>
        </p:nvSpPr>
        <p:spPr>
          <a:xfrm>
            <a:off x="4444978"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8" name="Shape 219"/>
          <p:cNvSpPr/>
          <p:nvPr/>
        </p:nvSpPr>
        <p:spPr>
          <a:xfrm>
            <a:off x="6301612"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9" name="Shape 219"/>
          <p:cNvSpPr/>
          <p:nvPr/>
        </p:nvSpPr>
        <p:spPr>
          <a:xfrm>
            <a:off x="8158246"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0" name="Shape 219"/>
          <p:cNvSpPr/>
          <p:nvPr/>
        </p:nvSpPr>
        <p:spPr>
          <a:xfrm>
            <a:off x="10014880"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6</a:t>
            </a:r>
          </a:p>
        </p:txBody>
      </p:sp>
      <p:sp>
        <p:nvSpPr>
          <p:cNvPr id="11" name="Shape 219"/>
          <p:cNvSpPr/>
          <p:nvPr/>
        </p:nvSpPr>
        <p:spPr>
          <a:xfrm>
            <a:off x="11871514"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7</a:t>
            </a:r>
          </a:p>
        </p:txBody>
      </p:sp>
      <p:sp>
        <p:nvSpPr>
          <p:cNvPr id="12" name="Flowchart: Multidocument 11"/>
          <p:cNvSpPr/>
          <p:nvPr/>
        </p:nvSpPr>
        <p:spPr>
          <a:xfrm>
            <a:off x="986128"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1.1a</a:t>
            </a:r>
            <a:endParaRPr lang="en-US" sz="1700" b="1" dirty="0">
              <a:solidFill>
                <a:srgbClr val="FFFFFF"/>
              </a:solidFill>
            </a:endParaRPr>
          </a:p>
        </p:txBody>
      </p:sp>
      <p:sp>
        <p:nvSpPr>
          <p:cNvPr id="13" name="Flowchart: Multidocument 12"/>
          <p:cNvSpPr/>
          <p:nvPr/>
        </p:nvSpPr>
        <p:spPr>
          <a:xfrm>
            <a:off x="8412663"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1.2a</a:t>
            </a:r>
            <a:endParaRPr lang="en-US" sz="1700" b="1" dirty="0">
              <a:solidFill>
                <a:srgbClr val="FFFFFF"/>
              </a:solidFill>
            </a:endParaRPr>
          </a:p>
        </p:txBody>
      </p:sp>
      <p:sp>
        <p:nvSpPr>
          <p:cNvPr id="14" name="Flowchart: Multidocument 13"/>
          <p:cNvSpPr/>
          <p:nvPr/>
        </p:nvSpPr>
        <p:spPr>
          <a:xfrm>
            <a:off x="4699395"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1.3a</a:t>
            </a:r>
            <a:endParaRPr lang="en-US" sz="1700" b="1" dirty="0">
              <a:solidFill>
                <a:srgbClr val="FFFFFF"/>
              </a:solidFill>
            </a:endParaRPr>
          </a:p>
        </p:txBody>
      </p:sp>
      <p:sp>
        <p:nvSpPr>
          <p:cNvPr id="15" name="Flowchart: Multidocument 14"/>
          <p:cNvSpPr/>
          <p:nvPr/>
        </p:nvSpPr>
        <p:spPr>
          <a:xfrm>
            <a:off x="10269297"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1.4a</a:t>
            </a:r>
            <a:endParaRPr lang="en-US" sz="1700" b="1" dirty="0">
              <a:solidFill>
                <a:srgbClr val="FFFFFF"/>
              </a:solidFill>
            </a:endParaRPr>
          </a:p>
        </p:txBody>
      </p:sp>
      <p:sp>
        <p:nvSpPr>
          <p:cNvPr id="16" name="Flowchart: Multidocument 15"/>
          <p:cNvSpPr/>
          <p:nvPr/>
        </p:nvSpPr>
        <p:spPr>
          <a:xfrm>
            <a:off x="4699395" y="314641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1.3b</a:t>
            </a:r>
            <a:endParaRPr lang="en-US" sz="1700" b="1" dirty="0">
              <a:solidFill>
                <a:srgbClr val="FFFFFF"/>
              </a:solidFill>
            </a:endParaRPr>
          </a:p>
        </p:txBody>
      </p:sp>
      <p:sp>
        <p:nvSpPr>
          <p:cNvPr id="17" name="Flowchart: Multidocument 16"/>
          <p:cNvSpPr/>
          <p:nvPr/>
        </p:nvSpPr>
        <p:spPr>
          <a:xfrm>
            <a:off x="8412663" y="314641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1.2b</a:t>
            </a:r>
            <a:endParaRPr lang="en-US" sz="1700" b="1" dirty="0">
              <a:solidFill>
                <a:srgbClr val="FFFFFF"/>
              </a:solidFill>
            </a:endParaRPr>
          </a:p>
        </p:txBody>
      </p:sp>
      <p:sp>
        <p:nvSpPr>
          <p:cNvPr id="18" name="Flowchart: Multidocument 17"/>
          <p:cNvSpPr/>
          <p:nvPr/>
        </p:nvSpPr>
        <p:spPr>
          <a:xfrm>
            <a:off x="986128" y="314641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1.1b</a:t>
            </a:r>
            <a:endParaRPr lang="en-US" sz="1700" b="1" dirty="0">
              <a:solidFill>
                <a:srgbClr val="FFFFFF"/>
              </a:solidFill>
            </a:endParaRPr>
          </a:p>
        </p:txBody>
      </p:sp>
      <p:sp>
        <p:nvSpPr>
          <p:cNvPr id="21" name="Flowchart: Multidocument 20"/>
          <p:cNvSpPr/>
          <p:nvPr/>
        </p:nvSpPr>
        <p:spPr>
          <a:xfrm>
            <a:off x="10269297" y="3146411"/>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1.4b</a:t>
            </a:r>
            <a:endParaRPr lang="en-US" sz="1700" b="1" dirty="0">
              <a:solidFill>
                <a:srgbClr val="FFFFFF"/>
              </a:solidFill>
            </a:endParaRPr>
          </a:p>
        </p:txBody>
      </p:sp>
      <p:sp>
        <p:nvSpPr>
          <p:cNvPr id="23" name="Shape 219"/>
          <p:cNvSpPr/>
          <p:nvPr/>
        </p:nvSpPr>
        <p:spPr>
          <a:xfrm>
            <a:off x="723755"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24" name="Shape 219"/>
          <p:cNvSpPr/>
          <p:nvPr/>
        </p:nvSpPr>
        <p:spPr>
          <a:xfrm>
            <a:off x="2580389"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25" name="Shape 219"/>
          <p:cNvSpPr/>
          <p:nvPr/>
        </p:nvSpPr>
        <p:spPr>
          <a:xfrm>
            <a:off x="4437023"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26" name="Shape 219"/>
          <p:cNvSpPr/>
          <p:nvPr/>
        </p:nvSpPr>
        <p:spPr>
          <a:xfrm>
            <a:off x="6293657"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27" name="Shape 219"/>
          <p:cNvSpPr/>
          <p:nvPr/>
        </p:nvSpPr>
        <p:spPr>
          <a:xfrm>
            <a:off x="8150291"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28" name="Shape 219"/>
          <p:cNvSpPr/>
          <p:nvPr/>
        </p:nvSpPr>
        <p:spPr>
          <a:xfrm>
            <a:off x="10006925"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6</a:t>
            </a:r>
          </a:p>
        </p:txBody>
      </p:sp>
      <p:sp>
        <p:nvSpPr>
          <p:cNvPr id="29" name="Shape 219"/>
          <p:cNvSpPr/>
          <p:nvPr/>
        </p:nvSpPr>
        <p:spPr>
          <a:xfrm>
            <a:off x="11863558"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7</a:t>
            </a:r>
          </a:p>
        </p:txBody>
      </p:sp>
      <p:sp>
        <p:nvSpPr>
          <p:cNvPr id="30" name="Flowchart: Multidocument 29"/>
          <p:cNvSpPr/>
          <p:nvPr/>
        </p:nvSpPr>
        <p:spPr>
          <a:xfrm>
            <a:off x="978172" y="5660919"/>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a:t>
            </a:r>
            <a:endParaRPr lang="en-US" sz="1700" b="1" dirty="0">
              <a:solidFill>
                <a:srgbClr val="FFFFFF"/>
              </a:solidFill>
            </a:endParaRPr>
          </a:p>
        </p:txBody>
      </p:sp>
      <p:sp>
        <p:nvSpPr>
          <p:cNvPr id="31" name="Flowchart: Multidocument 30"/>
          <p:cNvSpPr/>
          <p:nvPr/>
        </p:nvSpPr>
        <p:spPr>
          <a:xfrm>
            <a:off x="8404708" y="5660919"/>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a:t>
            </a:r>
            <a:endParaRPr lang="en-US" sz="1700" b="1" dirty="0">
              <a:solidFill>
                <a:srgbClr val="FFFFFF"/>
              </a:solidFill>
            </a:endParaRPr>
          </a:p>
        </p:txBody>
      </p:sp>
      <p:sp>
        <p:nvSpPr>
          <p:cNvPr id="32" name="Flowchart: Multidocument 31"/>
          <p:cNvSpPr/>
          <p:nvPr/>
        </p:nvSpPr>
        <p:spPr>
          <a:xfrm>
            <a:off x="4691440" y="5660919"/>
            <a:ext cx="1164872" cy="463660"/>
          </a:xfrm>
          <a:prstGeom prst="flowChartMultidocumen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2.1</a:t>
            </a:r>
            <a:endParaRPr lang="en-US" sz="1700" b="1" dirty="0">
              <a:solidFill>
                <a:srgbClr val="FFFFFF"/>
              </a:solidFill>
            </a:endParaRPr>
          </a:p>
        </p:txBody>
      </p:sp>
      <p:sp>
        <p:nvSpPr>
          <p:cNvPr id="33" name="Flowchart: Multidocument 32"/>
          <p:cNvSpPr/>
          <p:nvPr/>
        </p:nvSpPr>
        <p:spPr>
          <a:xfrm>
            <a:off x="10261342" y="5660919"/>
            <a:ext cx="1164872" cy="463660"/>
          </a:xfrm>
          <a:prstGeom prst="flowChartMultidocument">
            <a:avLst/>
          </a:prstGeom>
          <a:solidFill>
            <a:schemeClr val="accent6"/>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2.2</a:t>
            </a:r>
            <a:endParaRPr lang="en-US" sz="1700" b="1" dirty="0">
              <a:solidFill>
                <a:srgbClr val="FFFFFF"/>
              </a:solidFill>
            </a:endParaRPr>
          </a:p>
        </p:txBody>
      </p:sp>
      <p:sp>
        <p:nvSpPr>
          <p:cNvPr id="34" name="Flowchart: Multidocument 33"/>
          <p:cNvSpPr/>
          <p:nvPr/>
        </p:nvSpPr>
        <p:spPr>
          <a:xfrm>
            <a:off x="4691440"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3.1</a:t>
            </a:r>
            <a:endParaRPr lang="en-US" sz="1700" b="1" dirty="0">
              <a:solidFill>
                <a:srgbClr val="FFFFFF"/>
              </a:solidFill>
            </a:endParaRPr>
          </a:p>
        </p:txBody>
      </p:sp>
      <p:sp>
        <p:nvSpPr>
          <p:cNvPr id="35" name="Flowchart: Multidocument 34"/>
          <p:cNvSpPr/>
          <p:nvPr/>
        </p:nvSpPr>
        <p:spPr>
          <a:xfrm>
            <a:off x="8404708"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3.2</a:t>
            </a:r>
            <a:endParaRPr lang="en-US" sz="1700" b="1" dirty="0">
              <a:solidFill>
                <a:srgbClr val="FFFFFF"/>
              </a:solidFill>
            </a:endParaRPr>
          </a:p>
        </p:txBody>
      </p:sp>
      <p:sp>
        <p:nvSpPr>
          <p:cNvPr id="36" name="Flowchart: Multidocument 35"/>
          <p:cNvSpPr/>
          <p:nvPr/>
        </p:nvSpPr>
        <p:spPr>
          <a:xfrm>
            <a:off x="978172"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3.1</a:t>
            </a:r>
            <a:endParaRPr lang="en-US" sz="1700" b="1" dirty="0">
              <a:solidFill>
                <a:srgbClr val="FFFFFF"/>
              </a:solidFill>
            </a:endParaRPr>
          </a:p>
        </p:txBody>
      </p:sp>
      <p:sp>
        <p:nvSpPr>
          <p:cNvPr id="37" name="Flowchart: Multidocument 36"/>
          <p:cNvSpPr/>
          <p:nvPr/>
        </p:nvSpPr>
        <p:spPr>
          <a:xfrm>
            <a:off x="10261342" y="619176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3.4</a:t>
            </a:r>
            <a:endParaRPr lang="en-US" sz="1700" b="1" dirty="0">
              <a:solidFill>
                <a:srgbClr val="FFFFFF"/>
              </a:solidFill>
            </a:endParaRPr>
          </a:p>
        </p:txBody>
      </p:sp>
      <p:sp>
        <p:nvSpPr>
          <p:cNvPr id="38" name="Rectangle 37"/>
          <p:cNvSpPr/>
          <p:nvPr/>
        </p:nvSpPr>
        <p:spPr>
          <a:xfrm>
            <a:off x="5295344" y="3838110"/>
            <a:ext cx="4039710" cy="1243063"/>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000" b="1" dirty="0">
                <a:solidFill>
                  <a:srgbClr val="FFFFFF"/>
                </a:solidFill>
                <a:latin typeface="Arial"/>
                <a:ea typeface="Arial"/>
                <a:cs typeface="Arial"/>
              </a:rPr>
              <a:t>Each child RDD partition created from a single parent RDD partition</a:t>
            </a:r>
          </a:p>
        </p:txBody>
      </p:sp>
    </p:spTree>
    <p:extLst>
      <p:ext uri="{BB962C8B-B14F-4D97-AF65-F5344CB8AC3E}">
        <p14:creationId xmlns:p14="http://schemas.microsoft.com/office/powerpoint/2010/main" val="38978014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16" grpId="0" animBg="1"/>
      <p:bldP spid="17" grpId="0" animBg="1"/>
      <p:bldP spid="18"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Inherent Parallelism – Wide Dependencies / Operations</a:t>
            </a:r>
          </a:p>
        </p:txBody>
      </p:sp>
      <p:sp>
        <p:nvSpPr>
          <p:cNvPr id="22" name="Content Placeholder 21"/>
          <p:cNvSpPr>
            <a:spLocks noGrp="1"/>
          </p:cNvSpPr>
          <p:nvPr>
            <p:ph sz="quarter" idx="11"/>
          </p:nvPr>
        </p:nvSpPr>
        <p:spPr>
          <a:xfrm>
            <a:off x="731711" y="1323174"/>
            <a:ext cx="13166979" cy="2764218"/>
          </a:xfrm>
        </p:spPr>
        <p:txBody>
          <a:bodyPr/>
          <a:lstStyle/>
          <a:p>
            <a:r>
              <a:rPr lang="en-US" dirty="0"/>
              <a:t>Ex: </a:t>
            </a:r>
            <a:r>
              <a:rPr lang="en-US" dirty="0">
                <a:latin typeface="Courier New" panose="02070309020205020404" pitchFamily="49" charset="0"/>
                <a:cs typeface="Courier New" panose="02070309020205020404" pitchFamily="49" charset="0"/>
              </a:rPr>
              <a:t>join()</a:t>
            </a:r>
            <a:r>
              <a:rPr lang="en-US" dirty="0">
                <a:latin typeface="+mj-lt"/>
                <a:cs typeface="Courier New" panose="02070309020205020404" pitchFamily="49" charset="0"/>
              </a:rPr>
              <a:t>,</a:t>
            </a:r>
            <a:r>
              <a:rPr lang="en-US" dirty="0">
                <a:latin typeface="Courier New" panose="02070309020205020404" pitchFamily="49" charset="0"/>
                <a:cs typeface="Courier New" panose="02070309020205020404" pitchFamily="49" charset="0"/>
              </a:rPr>
              <a:t> reduceByKey()</a:t>
            </a:r>
            <a:r>
              <a:rPr lang="en-US" dirty="0">
                <a:latin typeface="+mj-lt"/>
                <a:cs typeface="Courier New" panose="02070309020205020404" pitchFamily="49" charset="0"/>
              </a:rPr>
              <a:t>,</a:t>
            </a:r>
            <a:r>
              <a:rPr lang="en-US" dirty="0"/>
              <a:t> or </a:t>
            </a:r>
            <a:r>
              <a:rPr lang="en-US" dirty="0">
                <a:latin typeface="Courier New" panose="02070309020205020404" pitchFamily="49" charset="0"/>
                <a:cs typeface="Courier New" panose="02070309020205020404" pitchFamily="49" charset="0"/>
              </a:rPr>
              <a:t>groupByKey()</a:t>
            </a:r>
            <a:r>
              <a:rPr lang="en-US" dirty="0">
                <a:latin typeface="Calibri"/>
                <a:cs typeface="Calibri"/>
              </a:rPr>
              <a:t> </a:t>
            </a:r>
            <a:r>
              <a:rPr lang="en-US" i="1" dirty="0">
                <a:latin typeface="Calibri"/>
                <a:cs typeface="Calibri"/>
              </a:rPr>
              <a:t>– support partitioning overrides</a:t>
            </a:r>
          </a:p>
          <a:p>
            <a:endParaRPr lang="en-US" dirty="0"/>
          </a:p>
          <a:p>
            <a:endParaRPr lang="en-US" dirty="0"/>
          </a:p>
          <a:p>
            <a:endParaRPr lang="en-US" dirty="0"/>
          </a:p>
          <a:p>
            <a:endParaRPr lang="en-US" dirty="0"/>
          </a:p>
          <a:p>
            <a:endParaRPr lang="en-US" dirty="0"/>
          </a:p>
        </p:txBody>
      </p:sp>
      <p:sp>
        <p:nvSpPr>
          <p:cNvPr id="5" name="Shape 219"/>
          <p:cNvSpPr/>
          <p:nvPr/>
        </p:nvSpPr>
        <p:spPr>
          <a:xfrm>
            <a:off x="731711"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6" name="Shape 219"/>
          <p:cNvSpPr/>
          <p:nvPr/>
        </p:nvSpPr>
        <p:spPr>
          <a:xfrm>
            <a:off x="2588345"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7" name="Shape 219"/>
          <p:cNvSpPr/>
          <p:nvPr/>
        </p:nvSpPr>
        <p:spPr>
          <a:xfrm>
            <a:off x="4444978"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8" name="Shape 219"/>
          <p:cNvSpPr/>
          <p:nvPr/>
        </p:nvSpPr>
        <p:spPr>
          <a:xfrm>
            <a:off x="6301612"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9" name="Shape 219"/>
          <p:cNvSpPr/>
          <p:nvPr/>
        </p:nvSpPr>
        <p:spPr>
          <a:xfrm>
            <a:off x="8158246"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0" name="Shape 219"/>
          <p:cNvSpPr/>
          <p:nvPr/>
        </p:nvSpPr>
        <p:spPr>
          <a:xfrm>
            <a:off x="10014880"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6</a:t>
            </a:r>
          </a:p>
        </p:txBody>
      </p:sp>
      <p:sp>
        <p:nvSpPr>
          <p:cNvPr id="11" name="Shape 219"/>
          <p:cNvSpPr/>
          <p:nvPr/>
        </p:nvSpPr>
        <p:spPr>
          <a:xfrm>
            <a:off x="11871514"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7</a:t>
            </a:r>
          </a:p>
        </p:txBody>
      </p:sp>
      <p:sp>
        <p:nvSpPr>
          <p:cNvPr id="12" name="Flowchart: Multidocument 11"/>
          <p:cNvSpPr/>
          <p:nvPr/>
        </p:nvSpPr>
        <p:spPr>
          <a:xfrm>
            <a:off x="986128"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tx2"/>
                </a:solidFill>
              </a:rPr>
              <a:t>RDD 1.1</a:t>
            </a:r>
            <a:endParaRPr lang="en-US" sz="1700" b="1" dirty="0">
              <a:solidFill>
                <a:schemeClr val="tx2"/>
              </a:solidFill>
            </a:endParaRPr>
          </a:p>
        </p:txBody>
      </p:sp>
      <p:sp>
        <p:nvSpPr>
          <p:cNvPr id="13" name="Flowchart: Multidocument 12"/>
          <p:cNvSpPr/>
          <p:nvPr/>
        </p:nvSpPr>
        <p:spPr>
          <a:xfrm>
            <a:off x="8412663"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tx2"/>
                </a:solidFill>
              </a:rPr>
              <a:t>RDD 1.2</a:t>
            </a:r>
            <a:endParaRPr lang="en-US" sz="1700" b="1" dirty="0">
              <a:solidFill>
                <a:schemeClr val="tx2"/>
              </a:solidFill>
            </a:endParaRPr>
          </a:p>
        </p:txBody>
      </p:sp>
      <p:sp>
        <p:nvSpPr>
          <p:cNvPr id="14" name="Flowchart: Multidocument 13"/>
          <p:cNvSpPr/>
          <p:nvPr/>
        </p:nvSpPr>
        <p:spPr>
          <a:xfrm>
            <a:off x="4699395"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tx2"/>
                </a:solidFill>
              </a:rPr>
              <a:t>RDD 1.3</a:t>
            </a:r>
            <a:endParaRPr lang="en-US" sz="1700" b="1" dirty="0">
              <a:solidFill>
                <a:schemeClr val="tx2"/>
              </a:solidFill>
            </a:endParaRPr>
          </a:p>
        </p:txBody>
      </p:sp>
      <p:sp>
        <p:nvSpPr>
          <p:cNvPr id="15" name="Flowchart: Multidocument 14"/>
          <p:cNvSpPr/>
          <p:nvPr/>
        </p:nvSpPr>
        <p:spPr>
          <a:xfrm>
            <a:off x="10269297"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tx2"/>
                </a:solidFill>
              </a:rPr>
              <a:t>RDD 1.4</a:t>
            </a:r>
            <a:endParaRPr lang="en-US" sz="1700" b="1" dirty="0">
              <a:solidFill>
                <a:schemeClr val="tx2"/>
              </a:solidFill>
            </a:endParaRPr>
          </a:p>
        </p:txBody>
      </p:sp>
      <p:sp>
        <p:nvSpPr>
          <p:cNvPr id="18" name="Flowchart: Multidocument 17"/>
          <p:cNvSpPr/>
          <p:nvPr/>
        </p:nvSpPr>
        <p:spPr>
          <a:xfrm>
            <a:off x="6580807" y="26903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tx2"/>
                </a:solidFill>
              </a:rPr>
              <a:t>RDD 2</a:t>
            </a:r>
            <a:endParaRPr lang="en-US" sz="1700" b="1" dirty="0">
              <a:solidFill>
                <a:schemeClr val="tx2"/>
              </a:solidFill>
            </a:endParaRPr>
          </a:p>
        </p:txBody>
      </p:sp>
      <p:sp>
        <p:nvSpPr>
          <p:cNvPr id="38" name="Rectangle 37"/>
          <p:cNvSpPr/>
          <p:nvPr/>
        </p:nvSpPr>
        <p:spPr>
          <a:xfrm>
            <a:off x="762064" y="5728981"/>
            <a:ext cx="3499987" cy="1634618"/>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Child RDD partition(s) created with input from multiple parent RDD partitions</a:t>
            </a:r>
          </a:p>
        </p:txBody>
      </p:sp>
      <p:cxnSp>
        <p:nvCxnSpPr>
          <p:cNvPr id="3" name="Elbow Connector 2"/>
          <p:cNvCxnSpPr>
            <a:stCxn id="65" idx="4"/>
            <a:endCxn id="18" idx="2"/>
          </p:cNvCxnSpPr>
          <p:nvPr/>
        </p:nvCxnSpPr>
        <p:spPr>
          <a:xfrm rot="5400000" flipH="1" flipV="1">
            <a:off x="3894253" y="729773"/>
            <a:ext cx="781297" cy="5594681"/>
          </a:xfrm>
          <a:prstGeom prst="bentConnector3">
            <a:avLst>
              <a:gd name="adj1" fmla="val -167414"/>
            </a:avLst>
          </a:prstGeom>
          <a:ln w="31750">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64" idx="4"/>
            <a:endCxn id="18" idx="2"/>
          </p:cNvCxnSpPr>
          <p:nvPr/>
        </p:nvCxnSpPr>
        <p:spPr>
          <a:xfrm rot="5400000" flipH="1">
            <a:off x="7610300" y="2608406"/>
            <a:ext cx="775740" cy="1831857"/>
          </a:xfrm>
          <a:prstGeom prst="bentConnector3">
            <a:avLst>
              <a:gd name="adj1" fmla="val -86612"/>
            </a:avLst>
          </a:prstGeom>
          <a:ln w="31750">
            <a:solidFill>
              <a:srgbClr val="FF0000"/>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62" idx="4"/>
            <a:endCxn id="18" idx="2"/>
          </p:cNvCxnSpPr>
          <p:nvPr/>
        </p:nvCxnSpPr>
        <p:spPr>
          <a:xfrm rot="5400000" flipH="1">
            <a:off x="8538617" y="1680089"/>
            <a:ext cx="775740" cy="3688491"/>
          </a:xfrm>
          <a:prstGeom prst="bentConnector3">
            <a:avLst>
              <a:gd name="adj1" fmla="val -146062"/>
            </a:avLst>
          </a:prstGeom>
          <a:ln w="31750">
            <a:solidFill>
              <a:schemeClr val="accent3"/>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58" name="Elbow Connector 57"/>
          <p:cNvCxnSpPr>
            <a:stCxn id="63" idx="4"/>
            <a:endCxn id="18" idx="2"/>
          </p:cNvCxnSpPr>
          <p:nvPr/>
        </p:nvCxnSpPr>
        <p:spPr>
          <a:xfrm rot="5400000" flipH="1" flipV="1">
            <a:off x="5751923" y="2585372"/>
            <a:ext cx="779227" cy="1881411"/>
          </a:xfrm>
          <a:prstGeom prst="bentConnector3">
            <a:avLst>
              <a:gd name="adj1" fmla="val -112755"/>
            </a:avLst>
          </a:prstGeom>
          <a:ln w="3175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10188296" y="3164782"/>
            <a:ext cx="1164872" cy="74742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l"/>
            <a:r>
              <a:rPr lang="en-US" sz="1300" dirty="0">
                <a:solidFill>
                  <a:schemeClr val="tx2"/>
                </a:solidFill>
              </a:rPr>
              <a:t>Stage 1 Output</a:t>
            </a:r>
          </a:p>
        </p:txBody>
      </p:sp>
      <p:sp>
        <p:nvSpPr>
          <p:cNvPr id="63" name="Oval 62"/>
          <p:cNvSpPr/>
          <p:nvPr/>
        </p:nvSpPr>
        <p:spPr>
          <a:xfrm>
            <a:off x="4618395" y="3168269"/>
            <a:ext cx="1164872" cy="74742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l"/>
            <a:r>
              <a:rPr lang="en-US" sz="1300" dirty="0">
                <a:solidFill>
                  <a:schemeClr val="tx2"/>
                </a:solidFill>
              </a:rPr>
              <a:t>Stage 1 Output</a:t>
            </a:r>
          </a:p>
        </p:txBody>
      </p:sp>
      <p:sp>
        <p:nvSpPr>
          <p:cNvPr id="64" name="Oval 63"/>
          <p:cNvSpPr/>
          <p:nvPr/>
        </p:nvSpPr>
        <p:spPr>
          <a:xfrm>
            <a:off x="8331663" y="3164782"/>
            <a:ext cx="1164872" cy="74742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l"/>
            <a:r>
              <a:rPr lang="en-US" sz="1300" dirty="0">
                <a:solidFill>
                  <a:schemeClr val="tx2"/>
                </a:solidFill>
              </a:rPr>
              <a:t>Stage 1 Output</a:t>
            </a:r>
          </a:p>
        </p:txBody>
      </p:sp>
      <p:sp>
        <p:nvSpPr>
          <p:cNvPr id="65" name="Oval 64"/>
          <p:cNvSpPr/>
          <p:nvPr/>
        </p:nvSpPr>
        <p:spPr>
          <a:xfrm>
            <a:off x="905125" y="3170339"/>
            <a:ext cx="1164872" cy="747422"/>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l"/>
            <a:r>
              <a:rPr lang="en-US" sz="1300" dirty="0">
                <a:solidFill>
                  <a:schemeClr val="tx2"/>
                </a:solidFill>
              </a:rPr>
              <a:t>Stage 1 Output</a:t>
            </a:r>
          </a:p>
        </p:txBody>
      </p:sp>
      <p:sp>
        <p:nvSpPr>
          <p:cNvPr id="71" name="Rectangle 70"/>
          <p:cNvSpPr/>
          <p:nvPr/>
        </p:nvSpPr>
        <p:spPr>
          <a:xfrm>
            <a:off x="6292101" y="3781231"/>
            <a:ext cx="1683218" cy="56590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chemeClr val="tx2"/>
                </a:solidFill>
              </a:rPr>
              <a:t>Stage 2 Shuffle/Aggregate</a:t>
            </a:r>
          </a:p>
        </p:txBody>
      </p:sp>
      <p:sp>
        <p:nvSpPr>
          <p:cNvPr id="84" name="Rectangle 83"/>
          <p:cNvSpPr/>
          <p:nvPr/>
        </p:nvSpPr>
        <p:spPr>
          <a:xfrm>
            <a:off x="6580807" y="5490547"/>
            <a:ext cx="7467702" cy="2162412"/>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Example shows only one RDD2 partition generated, but this is logical rather than physical output. In reality, multiple RDD2 partitions would have resulted from this operation. </a:t>
            </a:r>
          </a:p>
        </p:txBody>
      </p:sp>
    </p:spTree>
    <p:extLst>
      <p:ext uri="{BB962C8B-B14F-4D97-AF65-F5344CB8AC3E}">
        <p14:creationId xmlns:p14="http://schemas.microsoft.com/office/powerpoint/2010/main" val="37170358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8" grpId="0" animBg="1"/>
      <p:bldP spid="62" grpId="0" animBg="1"/>
      <p:bldP spid="63" grpId="0" animBg="1"/>
      <p:bldP spid="64" grpId="0" animBg="1"/>
      <p:bldP spid="65" grpId="0" animBg="1"/>
      <p:bldP spid="71" grpId="0" animBg="1"/>
      <p:bldP spid="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sz="quarter" idx="11"/>
          </p:nvPr>
        </p:nvSpPr>
        <p:spPr>
          <a:xfrm>
            <a:off x="731711" y="1323174"/>
            <a:ext cx="13166979" cy="3415935"/>
          </a:xfrm>
        </p:spPr>
        <p:txBody>
          <a:bodyPr>
            <a:normAutofit lnSpcReduction="10000"/>
          </a:bodyPr>
          <a:lstStyle/>
          <a:p>
            <a:pPr marL="617323" indent="-617323">
              <a:buFont typeface="+mj-lt"/>
              <a:buAutoNum type="arabicPeriod"/>
            </a:pPr>
            <a:r>
              <a:rPr lang="en-US" sz="2800" dirty="0">
                <a:latin typeface="Arial"/>
                <a:cs typeface="Arial"/>
              </a:rPr>
              <a:t>Name the three V’s of Big Data.</a:t>
            </a:r>
          </a:p>
          <a:p>
            <a:pPr marL="617323" indent="-617323">
              <a:buFont typeface="+mj-lt"/>
              <a:buAutoNum type="arabicPeriod"/>
            </a:pPr>
            <a:r>
              <a:rPr lang="en-US" sz="2800" dirty="0">
                <a:latin typeface="Arial"/>
                <a:cs typeface="Arial"/>
              </a:rPr>
              <a:t>Name four of the six types of data commonly found in Hadoop.</a:t>
            </a:r>
          </a:p>
          <a:p>
            <a:pPr marL="617323" indent="-617323">
              <a:buFont typeface="+mj-lt"/>
              <a:buAutoNum type="arabicPeriod"/>
            </a:pPr>
            <a:r>
              <a:rPr lang="en-US" sz="2800" dirty="0">
                <a:latin typeface="Arial"/>
                <a:cs typeface="Arial"/>
              </a:rPr>
              <a:t>Why is HDP comprised of so many different frameworks?</a:t>
            </a:r>
          </a:p>
          <a:p>
            <a:pPr marL="617323" indent="-617323">
              <a:buFont typeface="+mj-lt"/>
              <a:buAutoNum type="arabicPeriod"/>
            </a:pPr>
            <a:r>
              <a:rPr lang="en-US" sz="2800" dirty="0">
                <a:latin typeface="Arial"/>
                <a:cs typeface="Arial"/>
              </a:rPr>
              <a:t>What two frameworks make up the core of HDP?</a:t>
            </a:r>
          </a:p>
          <a:p>
            <a:pPr marL="617323" indent="-617323">
              <a:buFont typeface="+mj-lt"/>
              <a:buAutoNum type="arabicPeriod"/>
            </a:pPr>
            <a:r>
              <a:rPr lang="en-US" sz="2800" dirty="0">
                <a:latin typeface="Arial"/>
                <a:cs typeface="Arial"/>
              </a:rPr>
              <a:t>What is the base command-line interface command for manipulating files and directories in HDFS?</a:t>
            </a:r>
          </a:p>
          <a:p>
            <a:pPr marL="617323" indent="-617323">
              <a:buFont typeface="+mj-lt"/>
              <a:buAutoNum type="arabicPeriod"/>
            </a:pPr>
            <a:r>
              <a:rPr lang="en-US" sz="2800" dirty="0">
                <a:latin typeface="Arial"/>
                <a:cs typeface="Arial"/>
              </a:rPr>
              <a:t>YARN allocates resources to applications via _____________________.</a:t>
            </a:r>
          </a:p>
        </p:txBody>
      </p:sp>
    </p:spTree>
    <p:extLst>
      <p:ext uri="{BB962C8B-B14F-4D97-AF65-F5344CB8AC3E}">
        <p14:creationId xmlns:p14="http://schemas.microsoft.com/office/powerpoint/2010/main" val="16023734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Controlling Parallelism</a:t>
            </a:r>
          </a:p>
        </p:txBody>
      </p:sp>
      <p:sp>
        <p:nvSpPr>
          <p:cNvPr id="3" name="Content Placeholder 2"/>
          <p:cNvSpPr>
            <a:spLocks noGrp="1"/>
          </p:cNvSpPr>
          <p:nvPr>
            <p:ph idx="1"/>
          </p:nvPr>
        </p:nvSpPr>
        <p:spPr>
          <a:xfrm>
            <a:off x="841494" y="1752600"/>
            <a:ext cx="13167360" cy="3394775"/>
          </a:xfrm>
        </p:spPr>
        <p:txBody>
          <a:bodyPr>
            <a:normAutofit fontScale="92500" lnSpcReduction="10000"/>
          </a:bodyPr>
          <a:lstStyle/>
          <a:p>
            <a:r>
              <a:rPr lang="en-US" dirty="0"/>
              <a:t>Several transformations allow partition numbers to be redefined</a:t>
            </a:r>
          </a:p>
          <a:p>
            <a:pPr lvl="1"/>
            <a:r>
              <a:rPr lang="en-US" dirty="0"/>
              <a:t>Ex: </a:t>
            </a:r>
            <a:r>
              <a:rPr lang="en-US" dirty="0">
                <a:latin typeface="Courier New"/>
                <a:cs typeface="Courier New"/>
              </a:rPr>
              <a:t>pairRdd1.sortByKey(3)</a:t>
            </a:r>
            <a:br>
              <a:rPr lang="en-US" dirty="0">
                <a:latin typeface="Courier New"/>
                <a:cs typeface="Courier New"/>
              </a:rPr>
            </a:br>
            <a:endParaRPr lang="en-US" dirty="0"/>
          </a:p>
          <a:p>
            <a:r>
              <a:rPr lang="en-US" dirty="0"/>
              <a:t>Check the number of partitions by executing </a:t>
            </a:r>
            <a:r>
              <a:rPr lang="en-US" dirty="0" err="1">
                <a:latin typeface="Courier New"/>
                <a:cs typeface="Courier New"/>
              </a:rPr>
              <a:t>rdd.getNumPartitions</a:t>
            </a:r>
            <a:r>
              <a:rPr lang="en-US" dirty="0">
                <a:latin typeface="Courier New"/>
                <a:cs typeface="Courier New"/>
              </a:rPr>
              <a:t>()</a:t>
            </a:r>
          </a:p>
          <a:p>
            <a:endParaRPr lang="en-US" dirty="0"/>
          </a:p>
          <a:p>
            <a:r>
              <a:rPr lang="en-US" dirty="0"/>
              <a:t>Dedicated, and distinct, functions are available to explicitly control parallelism</a:t>
            </a:r>
          </a:p>
          <a:p>
            <a:pPr lvl="1"/>
            <a:r>
              <a:rPr lang="en-US" dirty="0"/>
              <a:t>Use </a:t>
            </a:r>
            <a:r>
              <a:rPr lang="en-US" dirty="0">
                <a:latin typeface="Courier New"/>
                <a:cs typeface="Courier New"/>
              </a:rPr>
              <a:t>coalesce()</a:t>
            </a:r>
            <a:r>
              <a:rPr lang="en-US" dirty="0"/>
              <a:t> when reducing partitions, </a:t>
            </a:r>
            <a:r>
              <a:rPr lang="en-US" dirty="0">
                <a:latin typeface="Courier New"/>
                <a:cs typeface="Courier New"/>
              </a:rPr>
              <a:t>repartition()</a:t>
            </a:r>
            <a:r>
              <a:rPr lang="en-US" dirty="0"/>
              <a:t> to increase them			</a:t>
            </a:r>
          </a:p>
        </p:txBody>
      </p:sp>
    </p:spTree>
    <p:extLst>
      <p:ext uri="{BB962C8B-B14F-4D97-AF65-F5344CB8AC3E}">
        <p14:creationId xmlns:p14="http://schemas.microsoft.com/office/powerpoint/2010/main" val="1965045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Parallelism During a Transformation</a:t>
            </a:r>
          </a:p>
        </p:txBody>
      </p:sp>
      <p:sp>
        <p:nvSpPr>
          <p:cNvPr id="6" name="Shape 219"/>
          <p:cNvSpPr/>
          <p:nvPr/>
        </p:nvSpPr>
        <p:spPr>
          <a:xfrm>
            <a:off x="3112768"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8" name="Shape 219"/>
          <p:cNvSpPr/>
          <p:nvPr/>
        </p:nvSpPr>
        <p:spPr>
          <a:xfrm>
            <a:off x="4969402"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9" name="Shape 219"/>
          <p:cNvSpPr/>
          <p:nvPr/>
        </p:nvSpPr>
        <p:spPr>
          <a:xfrm>
            <a:off x="6826036"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10" name="Shape 219"/>
          <p:cNvSpPr/>
          <p:nvPr/>
        </p:nvSpPr>
        <p:spPr>
          <a:xfrm>
            <a:off x="8682670"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11" name="Shape 219"/>
          <p:cNvSpPr/>
          <p:nvPr/>
        </p:nvSpPr>
        <p:spPr>
          <a:xfrm>
            <a:off x="10539304"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8" name="Can 17"/>
          <p:cNvSpPr/>
          <p:nvPr/>
        </p:nvSpPr>
        <p:spPr>
          <a:xfrm>
            <a:off x="3674840"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19" name="Can 18"/>
          <p:cNvSpPr/>
          <p:nvPr/>
        </p:nvSpPr>
        <p:spPr>
          <a:xfrm>
            <a:off x="3362792"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0" name="Can 19"/>
          <p:cNvSpPr/>
          <p:nvPr/>
        </p:nvSpPr>
        <p:spPr>
          <a:xfrm>
            <a:off x="3986886"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1" name="Can 20"/>
          <p:cNvSpPr/>
          <p:nvPr/>
        </p:nvSpPr>
        <p:spPr>
          <a:xfrm>
            <a:off x="551311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2" name="Can 21"/>
          <p:cNvSpPr/>
          <p:nvPr/>
        </p:nvSpPr>
        <p:spPr>
          <a:xfrm>
            <a:off x="5201065"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3" name="Can 22"/>
          <p:cNvSpPr/>
          <p:nvPr/>
        </p:nvSpPr>
        <p:spPr>
          <a:xfrm>
            <a:off x="5825159"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4" name="Can 23"/>
          <p:cNvSpPr/>
          <p:nvPr/>
        </p:nvSpPr>
        <p:spPr>
          <a:xfrm>
            <a:off x="740573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5" name="Can 24"/>
          <p:cNvSpPr/>
          <p:nvPr/>
        </p:nvSpPr>
        <p:spPr>
          <a:xfrm>
            <a:off x="709368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6" name="Can 25"/>
          <p:cNvSpPr/>
          <p:nvPr/>
        </p:nvSpPr>
        <p:spPr>
          <a:xfrm>
            <a:off x="771777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7" name="Can 26"/>
          <p:cNvSpPr/>
          <p:nvPr/>
        </p:nvSpPr>
        <p:spPr>
          <a:xfrm>
            <a:off x="9237037"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8" name="Can 27"/>
          <p:cNvSpPr/>
          <p:nvPr/>
        </p:nvSpPr>
        <p:spPr>
          <a:xfrm>
            <a:off x="8924989"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9" name="Can 28"/>
          <p:cNvSpPr/>
          <p:nvPr/>
        </p:nvSpPr>
        <p:spPr>
          <a:xfrm>
            <a:off x="9549083"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0" name="Can 29"/>
          <p:cNvSpPr/>
          <p:nvPr/>
        </p:nvSpPr>
        <p:spPr>
          <a:xfrm>
            <a:off x="11068341"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1" name="Can 30"/>
          <p:cNvSpPr/>
          <p:nvPr/>
        </p:nvSpPr>
        <p:spPr>
          <a:xfrm>
            <a:off x="1075629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2" name="Can 31"/>
          <p:cNvSpPr/>
          <p:nvPr/>
        </p:nvSpPr>
        <p:spPr>
          <a:xfrm>
            <a:off x="1138038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3" name="Can 32"/>
          <p:cNvSpPr/>
          <p:nvPr/>
        </p:nvSpPr>
        <p:spPr>
          <a:xfrm>
            <a:off x="785322" y="6036200"/>
            <a:ext cx="1566101" cy="881688"/>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rgbClr val="FFFFFF"/>
                </a:solidFill>
              </a:rPr>
              <a:t>HDFS</a:t>
            </a:r>
          </a:p>
        </p:txBody>
      </p:sp>
      <p:sp>
        <p:nvSpPr>
          <p:cNvPr id="46" name="Card 25"/>
          <p:cNvSpPr/>
          <p:nvPr/>
        </p:nvSpPr>
        <p:spPr>
          <a:xfrm>
            <a:off x="3494448"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DF1.3</a:t>
            </a:r>
          </a:p>
          <a:p>
            <a:pPr algn="ctr"/>
            <a:endParaRPr lang="en-US" sz="1700" b="1" dirty="0">
              <a:solidFill>
                <a:srgbClr val="FFFFFF"/>
              </a:solidFill>
            </a:endParaRPr>
          </a:p>
        </p:txBody>
      </p:sp>
      <p:sp>
        <p:nvSpPr>
          <p:cNvPr id="47" name="Card 25"/>
          <p:cNvSpPr/>
          <p:nvPr/>
        </p:nvSpPr>
        <p:spPr>
          <a:xfrm>
            <a:off x="5363371" y="6826377"/>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DF1.1</a:t>
            </a:r>
          </a:p>
          <a:p>
            <a:pPr algn="ctr"/>
            <a:endParaRPr lang="en-US" sz="1700" b="1" dirty="0">
              <a:solidFill>
                <a:srgbClr val="FFFFFF"/>
              </a:solidFill>
            </a:endParaRPr>
          </a:p>
        </p:txBody>
      </p:sp>
      <p:sp>
        <p:nvSpPr>
          <p:cNvPr id="49" name="Card 25"/>
          <p:cNvSpPr/>
          <p:nvPr/>
        </p:nvSpPr>
        <p:spPr>
          <a:xfrm>
            <a:off x="9056645"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DF1.2</a:t>
            </a:r>
          </a:p>
          <a:p>
            <a:pPr algn="ctr"/>
            <a:endParaRPr lang="en-US" sz="1700" b="1" dirty="0">
              <a:solidFill>
                <a:srgbClr val="FFFFFF"/>
              </a:solidFill>
            </a:endParaRPr>
          </a:p>
        </p:txBody>
      </p:sp>
      <p:sp>
        <p:nvSpPr>
          <p:cNvPr id="62" name="Flowchart: Multidocument 61"/>
          <p:cNvSpPr/>
          <p:nvPr/>
        </p:nvSpPr>
        <p:spPr>
          <a:xfrm>
            <a:off x="5136550" y="4829299"/>
            <a:ext cx="1103004" cy="46627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bg2"/>
                </a:solidFill>
              </a:rPr>
              <a:t>RDD 1.1</a:t>
            </a:r>
            <a:endParaRPr lang="en-US" sz="1700" b="1" dirty="0">
              <a:solidFill>
                <a:schemeClr val="bg2"/>
              </a:solidFill>
            </a:endParaRPr>
          </a:p>
        </p:txBody>
      </p:sp>
      <p:sp>
        <p:nvSpPr>
          <p:cNvPr id="63" name="Flowchart: Multidocument 62"/>
          <p:cNvSpPr/>
          <p:nvPr/>
        </p:nvSpPr>
        <p:spPr>
          <a:xfrm>
            <a:off x="8830914" y="4829299"/>
            <a:ext cx="1101915" cy="46627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bg2"/>
                </a:solidFill>
              </a:rPr>
              <a:t>RDD 1.2</a:t>
            </a:r>
            <a:endParaRPr lang="en-US" sz="1700" b="1" dirty="0">
              <a:solidFill>
                <a:schemeClr val="bg2"/>
              </a:solidFill>
            </a:endParaRPr>
          </a:p>
        </p:txBody>
      </p:sp>
      <p:sp>
        <p:nvSpPr>
          <p:cNvPr id="69" name="Flowchart: Multidocument 68"/>
          <p:cNvSpPr/>
          <p:nvPr/>
        </p:nvSpPr>
        <p:spPr>
          <a:xfrm>
            <a:off x="3261012" y="4829298"/>
            <a:ext cx="1109619" cy="466272"/>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chemeClr val="bg2"/>
                </a:solidFill>
              </a:rPr>
              <a:t>RDD 1.3</a:t>
            </a:r>
            <a:endParaRPr lang="en-US" sz="1700" b="1" dirty="0">
              <a:solidFill>
                <a:schemeClr val="bg2"/>
              </a:solidFill>
            </a:endParaRPr>
          </a:p>
        </p:txBody>
      </p:sp>
      <p:sp>
        <p:nvSpPr>
          <p:cNvPr id="73" name="Right Brace 72"/>
          <p:cNvSpPr/>
          <p:nvPr/>
        </p:nvSpPr>
        <p:spPr>
          <a:xfrm>
            <a:off x="2437023" y="5950698"/>
            <a:ext cx="504060" cy="1634846"/>
          </a:xfrm>
          <a:prstGeom prst="rightBrace">
            <a:avLst/>
          </a:prstGeom>
          <a:ln w="476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sp>
        <p:nvSpPr>
          <p:cNvPr id="74" name="Card 25"/>
          <p:cNvSpPr/>
          <p:nvPr/>
        </p:nvSpPr>
        <p:spPr>
          <a:xfrm>
            <a:off x="212636" y="4252629"/>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1</a:t>
            </a:r>
          </a:p>
          <a:p>
            <a:pPr algn="ctr"/>
            <a:endParaRPr lang="en-US" sz="1700" b="1" dirty="0">
              <a:solidFill>
                <a:srgbClr val="FFFFFF"/>
              </a:solidFill>
            </a:endParaRPr>
          </a:p>
        </p:txBody>
      </p:sp>
      <p:sp>
        <p:nvSpPr>
          <p:cNvPr id="77" name="Rectangle 76"/>
          <p:cNvSpPr/>
          <p:nvPr/>
        </p:nvSpPr>
        <p:spPr>
          <a:xfrm>
            <a:off x="121172" y="4102872"/>
            <a:ext cx="1480174" cy="103718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cxnSp>
        <p:nvCxnSpPr>
          <p:cNvPr id="79" name="Straight Arrow Connector 78"/>
          <p:cNvCxnSpPr>
            <a:stCxn id="77" idx="2"/>
            <a:endCxn id="33" idx="1"/>
          </p:cNvCxnSpPr>
          <p:nvPr/>
        </p:nvCxnSpPr>
        <p:spPr>
          <a:xfrm>
            <a:off x="861259" y="5140060"/>
            <a:ext cx="707114" cy="896141"/>
          </a:xfrm>
          <a:prstGeom prst="straightConnector1">
            <a:avLst/>
          </a:prstGeom>
          <a:ln w="508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Subtitle 2"/>
          <p:cNvSpPr txBox="1">
            <a:spLocks/>
          </p:cNvSpPr>
          <p:nvPr/>
        </p:nvSpPr>
        <p:spPr>
          <a:xfrm>
            <a:off x="560329" y="1020611"/>
            <a:ext cx="7259821" cy="563585"/>
          </a:xfrm>
          <a:prstGeom prst="rect">
            <a:avLst/>
          </a:prstGeom>
        </p:spPr>
        <p:txBody>
          <a:bodyPr lIns="109746" tIns="54873" rIns="109746" bIns="54873">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err="1">
                <a:solidFill>
                  <a:prstClr val="black"/>
                </a:solidFill>
                <a:latin typeface="Consolas"/>
                <a:cs typeface="Consolas"/>
              </a:rPr>
              <a:t>sc.textFile</a:t>
            </a:r>
            <a:r>
              <a:rPr lang="en-US" sz="2400" dirty="0">
                <a:solidFill>
                  <a:prstClr val="black"/>
                </a:solidFill>
                <a:latin typeface="Consolas"/>
                <a:cs typeface="Consolas"/>
              </a:rPr>
              <a:t>(</a:t>
            </a:r>
            <a:r>
              <a:rPr lang="en-US" sz="2400" dirty="0">
                <a:solidFill>
                  <a:prstClr val="black"/>
                </a:solidFill>
                <a:latin typeface="Consolas"/>
                <a:ea typeface="Open Sans" panose="020B0606030504020204" pitchFamily="34" charset="0"/>
                <a:cs typeface="Consolas"/>
              </a:rPr>
              <a:t>"</a:t>
            </a:r>
            <a:r>
              <a:rPr lang="en-US" sz="2400" dirty="0">
                <a:solidFill>
                  <a:prstClr val="black"/>
                </a:solidFill>
                <a:latin typeface="Consolas"/>
                <a:cs typeface="Consolas"/>
              </a:rPr>
              <a:t>statePopulations.csv")</a:t>
            </a:r>
            <a:br>
              <a:rPr lang="en-US" sz="2400" dirty="0">
                <a:solidFill>
                  <a:prstClr val="black"/>
                </a:solidFill>
                <a:latin typeface="Consolas"/>
                <a:cs typeface="Consolas"/>
              </a:rPr>
            </a:br>
            <a:br>
              <a:rPr lang="en-US" sz="1800" dirty="0">
                <a:solidFill>
                  <a:prstClr val="black"/>
                </a:solidFill>
                <a:latin typeface="Consolas"/>
                <a:cs typeface="Consolas"/>
              </a:rPr>
            </a:br>
            <a:br>
              <a:rPr lang="en-US" sz="1800" dirty="0">
                <a:solidFill>
                  <a:prstClr val="black"/>
                </a:solidFill>
                <a:latin typeface="Consolas"/>
                <a:cs typeface="Consolas"/>
              </a:rPr>
            </a:br>
            <a:endParaRPr lang="en-US" sz="1800" dirty="0">
              <a:solidFill>
                <a:prstClr val="black"/>
              </a:solidFill>
              <a:latin typeface="Consolas"/>
              <a:cs typeface="Consolas"/>
            </a:endParaRPr>
          </a:p>
        </p:txBody>
      </p:sp>
      <p:sp>
        <p:nvSpPr>
          <p:cNvPr id="55" name="Rectangle 54"/>
          <p:cNvSpPr/>
          <p:nvPr/>
        </p:nvSpPr>
        <p:spPr>
          <a:xfrm>
            <a:off x="6473199" y="1054592"/>
            <a:ext cx="8617704" cy="480150"/>
          </a:xfrm>
          <a:prstGeom prst="rect">
            <a:avLst/>
          </a:prstGeom>
        </p:spPr>
        <p:txBody>
          <a:bodyPr wrap="square" lIns="109746" tIns="54873" rIns="109746" bIns="54873">
            <a:spAutoFit/>
          </a:bodyPr>
          <a:lstStyle/>
          <a:p>
            <a:r>
              <a:rPr lang="en-US" sz="2400" dirty="0">
                <a:solidFill>
                  <a:prstClr val="black"/>
                </a:solidFill>
                <a:latin typeface="Consolas"/>
                <a:ea typeface="Open Sans" panose="020B0606030504020204" pitchFamily="34" charset="0"/>
                <a:cs typeface="Consolas"/>
              </a:rPr>
              <a:t>.map(line =&gt; </a:t>
            </a:r>
            <a:r>
              <a:rPr lang="en-US" sz="2400" dirty="0" err="1">
                <a:solidFill>
                  <a:prstClr val="black"/>
                </a:solidFill>
                <a:latin typeface="Consolas"/>
                <a:ea typeface="Open Sans" panose="020B0606030504020204" pitchFamily="34" charset="0"/>
                <a:cs typeface="Consolas"/>
              </a:rPr>
              <a:t>line.split</a:t>
            </a:r>
            <a:r>
              <a:rPr lang="en-US" sz="2400" dirty="0">
                <a:solidFill>
                  <a:prstClr val="black"/>
                </a:solidFill>
                <a:latin typeface="Consolas"/>
                <a:ea typeface="Open Sans" panose="020B0606030504020204" pitchFamily="34" charset="0"/>
                <a:cs typeface="Consolas"/>
              </a:rPr>
              <a:t>(",")) \</a:t>
            </a:r>
          </a:p>
        </p:txBody>
      </p:sp>
      <p:sp>
        <p:nvSpPr>
          <p:cNvPr id="57" name="Rectangle 56"/>
          <p:cNvSpPr/>
          <p:nvPr/>
        </p:nvSpPr>
        <p:spPr>
          <a:xfrm>
            <a:off x="728835" y="1605028"/>
            <a:ext cx="11842002" cy="480150"/>
          </a:xfrm>
          <a:prstGeom prst="rect">
            <a:avLst/>
          </a:prstGeom>
        </p:spPr>
        <p:txBody>
          <a:bodyPr wrap="square" lIns="109746" tIns="54873" rIns="109746" bIns="54873">
            <a:spAutoFit/>
          </a:bodyPr>
          <a:lstStyle/>
          <a:p>
            <a:r>
              <a:rPr lang="en-US" sz="2400" dirty="0">
                <a:solidFill>
                  <a:prstClr val="black"/>
                </a:solidFill>
                <a:latin typeface="Consolas"/>
                <a:ea typeface="Open Sans" panose="020B0606030504020204" pitchFamily="34" charset="0"/>
                <a:cs typeface="Consolas"/>
              </a:rPr>
              <a:t>.map(rec =&gt; (rec(4), rec(5).</a:t>
            </a:r>
            <a:r>
              <a:rPr lang="en-US" sz="2400" dirty="0" err="1">
                <a:solidFill>
                  <a:prstClr val="black"/>
                </a:solidFill>
                <a:latin typeface="Consolas"/>
                <a:ea typeface="Open Sans" panose="020B0606030504020204" pitchFamily="34" charset="0"/>
                <a:cs typeface="Consolas"/>
              </a:rPr>
              <a:t>toInt</a:t>
            </a:r>
            <a:r>
              <a:rPr lang="en-US" sz="2400" dirty="0">
                <a:solidFill>
                  <a:prstClr val="black"/>
                </a:solidFill>
                <a:latin typeface="Consolas"/>
                <a:ea typeface="Open Sans" panose="020B0606030504020204" pitchFamily="34" charset="0"/>
                <a:cs typeface="Consolas"/>
              </a:rPr>
              <a:t>()) \</a:t>
            </a:r>
          </a:p>
        </p:txBody>
      </p:sp>
      <p:sp>
        <p:nvSpPr>
          <p:cNvPr id="58" name="Rectangle 57"/>
          <p:cNvSpPr/>
          <p:nvPr/>
        </p:nvSpPr>
        <p:spPr>
          <a:xfrm>
            <a:off x="750014" y="2178706"/>
            <a:ext cx="10049698" cy="603260"/>
          </a:xfrm>
          <a:prstGeom prst="rect">
            <a:avLst/>
          </a:prstGeom>
        </p:spPr>
        <p:txBody>
          <a:bodyPr wrap="square" lIns="109746" tIns="54873" rIns="109746" bIns="54873">
            <a:spAutoFit/>
          </a:bodyPr>
          <a:lstStyle/>
          <a:p>
            <a:r>
              <a:rPr lang="en-US" sz="2400" dirty="0">
                <a:solidFill>
                  <a:prstClr val="black"/>
                </a:solidFill>
                <a:latin typeface="Consolas"/>
                <a:ea typeface="Open Sans" panose="020B0606030504020204" pitchFamily="34" charset="0"/>
                <a:cs typeface="Consolas"/>
              </a:rPr>
              <a:t>.</a:t>
            </a:r>
            <a:r>
              <a:rPr lang="en-US" sz="2400" dirty="0" err="1">
                <a:solidFill>
                  <a:prstClr val="black"/>
                </a:solidFill>
                <a:latin typeface="Consolas"/>
                <a:ea typeface="Open Sans" panose="020B0606030504020204" pitchFamily="34" charset="0"/>
                <a:cs typeface="Consolas"/>
              </a:rPr>
              <a:t>reduceByKey</a:t>
            </a:r>
            <a:r>
              <a:rPr lang="en-US" sz="2400" dirty="0">
                <a:solidFill>
                  <a:prstClr val="black"/>
                </a:solidFill>
                <a:latin typeface="Consolas"/>
                <a:ea typeface="Open Sans" panose="020B0606030504020204" pitchFamily="34" charset="0"/>
                <a:cs typeface="Consolas"/>
              </a:rPr>
              <a:t>((c1,c2) =&gt; c1+c2, </a:t>
            </a:r>
            <a:r>
              <a:rPr lang="en-US" sz="3200" b="1" dirty="0" err="1">
                <a:solidFill>
                  <a:prstClr val="black"/>
                </a:solidFill>
                <a:latin typeface="Consolas"/>
                <a:ea typeface="Open Sans" panose="020B0606030504020204" pitchFamily="34" charset="0"/>
                <a:cs typeface="Consolas"/>
              </a:rPr>
              <a:t>numPartitions</a:t>
            </a:r>
            <a:r>
              <a:rPr lang="en-US" sz="3200" b="1" dirty="0">
                <a:solidFill>
                  <a:prstClr val="black"/>
                </a:solidFill>
                <a:latin typeface="Consolas"/>
                <a:ea typeface="Open Sans" panose="020B0606030504020204" pitchFamily="34" charset="0"/>
                <a:cs typeface="Consolas"/>
              </a:rPr>
              <a:t>=2</a:t>
            </a:r>
            <a:r>
              <a:rPr lang="en-US" sz="2400" b="1" dirty="0">
                <a:solidFill>
                  <a:prstClr val="black"/>
                </a:solidFill>
                <a:latin typeface="Consolas"/>
                <a:ea typeface="Open Sans" panose="020B0606030504020204" pitchFamily="34" charset="0"/>
                <a:cs typeface="Consolas"/>
              </a:rPr>
              <a:t>)</a:t>
            </a:r>
            <a:endParaRPr lang="en-US" sz="2400" dirty="0">
              <a:solidFill>
                <a:prstClr val="black"/>
              </a:solidFill>
              <a:latin typeface="Consolas"/>
              <a:ea typeface="Open Sans" panose="020B0606030504020204" pitchFamily="34" charset="0"/>
              <a:cs typeface="Consolas"/>
            </a:endParaRPr>
          </a:p>
        </p:txBody>
      </p:sp>
      <p:sp>
        <p:nvSpPr>
          <p:cNvPr id="59" name="Rectangle 58"/>
          <p:cNvSpPr/>
          <p:nvPr/>
        </p:nvSpPr>
        <p:spPr>
          <a:xfrm>
            <a:off x="9533659" y="2286049"/>
            <a:ext cx="1913806" cy="480150"/>
          </a:xfrm>
          <a:prstGeom prst="rect">
            <a:avLst/>
          </a:prstGeom>
        </p:spPr>
        <p:txBody>
          <a:bodyPr wrap="none" lIns="109746" tIns="54873" rIns="109746" bIns="54873">
            <a:spAutoFit/>
          </a:bodyPr>
          <a:lstStyle/>
          <a:p>
            <a:r>
              <a:rPr lang="en-US" sz="2400" dirty="0">
                <a:solidFill>
                  <a:prstClr val="black"/>
                </a:solidFill>
                <a:latin typeface="Consolas"/>
                <a:ea typeface="Open Sans" panose="020B0606030504020204" pitchFamily="34" charset="0"/>
                <a:cs typeface="Consolas"/>
              </a:rPr>
              <a:t>.collect()</a:t>
            </a:r>
          </a:p>
        </p:txBody>
      </p:sp>
      <p:sp>
        <p:nvSpPr>
          <p:cNvPr id="60" name="Flowchart: Multidocument 59"/>
          <p:cNvSpPr/>
          <p:nvPr/>
        </p:nvSpPr>
        <p:spPr>
          <a:xfrm>
            <a:off x="5195067" y="4987405"/>
            <a:ext cx="1145492" cy="466273"/>
          </a:xfrm>
          <a:prstGeom prst="flowChartMultidocumen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1.1b</a:t>
            </a:r>
            <a:endParaRPr lang="en-US" sz="1700" b="1" dirty="0">
              <a:solidFill>
                <a:srgbClr val="FFFFFF"/>
              </a:solidFill>
            </a:endParaRPr>
          </a:p>
        </p:txBody>
      </p:sp>
      <p:sp>
        <p:nvSpPr>
          <p:cNvPr id="61" name="Flowchart: Multidocument 60"/>
          <p:cNvSpPr/>
          <p:nvPr/>
        </p:nvSpPr>
        <p:spPr>
          <a:xfrm>
            <a:off x="8889432" y="4987405"/>
            <a:ext cx="1175052" cy="466273"/>
          </a:xfrm>
          <a:prstGeom prst="flowChartMultidocumen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1.2b</a:t>
            </a:r>
            <a:endParaRPr lang="en-US" sz="1700" b="1" dirty="0">
              <a:solidFill>
                <a:srgbClr val="FFFFFF"/>
              </a:solidFill>
            </a:endParaRPr>
          </a:p>
        </p:txBody>
      </p:sp>
      <p:sp>
        <p:nvSpPr>
          <p:cNvPr id="65" name="Flowchart: Multidocument 64"/>
          <p:cNvSpPr/>
          <p:nvPr/>
        </p:nvSpPr>
        <p:spPr>
          <a:xfrm>
            <a:off x="3319529" y="4987404"/>
            <a:ext cx="1182757" cy="466272"/>
          </a:xfrm>
          <a:prstGeom prst="flowChartMultidocument">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1.3b</a:t>
            </a:r>
            <a:endParaRPr lang="en-US" sz="1700" b="1" dirty="0">
              <a:solidFill>
                <a:srgbClr val="FFFFFF"/>
              </a:solidFill>
            </a:endParaRPr>
          </a:p>
        </p:txBody>
      </p:sp>
      <p:sp>
        <p:nvSpPr>
          <p:cNvPr id="67" name="Flowchart: Multidocument 66"/>
          <p:cNvSpPr/>
          <p:nvPr/>
        </p:nvSpPr>
        <p:spPr>
          <a:xfrm>
            <a:off x="5377994" y="5170285"/>
            <a:ext cx="1145492" cy="466273"/>
          </a:xfrm>
          <a:prstGeom prst="flowChartMultidocument">
            <a:avLst/>
          </a:prstGeom>
          <a:solidFill>
            <a:srgbClr val="2F9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1.1c</a:t>
            </a:r>
            <a:endParaRPr lang="en-US" sz="1700" b="1" dirty="0">
              <a:solidFill>
                <a:srgbClr val="FFFFFF"/>
              </a:solidFill>
            </a:endParaRPr>
          </a:p>
        </p:txBody>
      </p:sp>
      <p:sp>
        <p:nvSpPr>
          <p:cNvPr id="71" name="Flowchart: Multidocument 70"/>
          <p:cNvSpPr/>
          <p:nvPr/>
        </p:nvSpPr>
        <p:spPr>
          <a:xfrm>
            <a:off x="9072359" y="5170285"/>
            <a:ext cx="1175052" cy="466273"/>
          </a:xfrm>
          <a:prstGeom prst="flowChartMultidocument">
            <a:avLst/>
          </a:prstGeom>
          <a:solidFill>
            <a:srgbClr val="2F9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1.2c</a:t>
            </a:r>
            <a:endParaRPr lang="en-US" sz="1700" b="1" dirty="0">
              <a:solidFill>
                <a:srgbClr val="FFFFFF"/>
              </a:solidFill>
            </a:endParaRPr>
          </a:p>
        </p:txBody>
      </p:sp>
      <p:sp>
        <p:nvSpPr>
          <p:cNvPr id="72" name="Flowchart: Multidocument 71"/>
          <p:cNvSpPr/>
          <p:nvPr/>
        </p:nvSpPr>
        <p:spPr>
          <a:xfrm>
            <a:off x="3502457" y="5170284"/>
            <a:ext cx="1182757" cy="466272"/>
          </a:xfrm>
          <a:prstGeom prst="flowChartMultidocument">
            <a:avLst/>
          </a:prstGeom>
          <a:solidFill>
            <a:srgbClr val="2F971B"/>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1.3c</a:t>
            </a:r>
            <a:endParaRPr lang="en-US" sz="1700" b="1" dirty="0">
              <a:solidFill>
                <a:srgbClr val="FFFFFF"/>
              </a:solidFill>
            </a:endParaRPr>
          </a:p>
        </p:txBody>
      </p:sp>
      <p:sp>
        <p:nvSpPr>
          <p:cNvPr id="78" name="Flowchart: Multidocument 77"/>
          <p:cNvSpPr/>
          <p:nvPr/>
        </p:nvSpPr>
        <p:spPr>
          <a:xfrm>
            <a:off x="7087686" y="4859925"/>
            <a:ext cx="1145492" cy="46627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2.1</a:t>
            </a:r>
            <a:endParaRPr lang="en-US" sz="1700" b="1" dirty="0">
              <a:solidFill>
                <a:srgbClr val="FFFFFF"/>
              </a:solidFill>
            </a:endParaRPr>
          </a:p>
        </p:txBody>
      </p:sp>
      <p:sp>
        <p:nvSpPr>
          <p:cNvPr id="80" name="Flowchart: Multidocument 79"/>
          <p:cNvSpPr/>
          <p:nvPr/>
        </p:nvSpPr>
        <p:spPr>
          <a:xfrm>
            <a:off x="10782051" y="4859925"/>
            <a:ext cx="1175052" cy="46627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2.2</a:t>
            </a:r>
            <a:endParaRPr lang="en-US" sz="1700" b="1" dirty="0">
              <a:solidFill>
                <a:srgbClr val="FFFFFF"/>
              </a:solidFill>
            </a:endParaRPr>
          </a:p>
        </p:txBody>
      </p:sp>
      <p:cxnSp>
        <p:nvCxnSpPr>
          <p:cNvPr id="12" name="Elbow Connector 11"/>
          <p:cNvCxnSpPr>
            <a:stCxn id="72" idx="2"/>
            <a:endCxn id="78" idx="2"/>
          </p:cNvCxnSpPr>
          <p:nvPr/>
        </p:nvCxnSpPr>
        <p:spPr>
          <a:xfrm rot="5400000" flipH="1" flipV="1">
            <a:off x="5641004" y="3679125"/>
            <a:ext cx="310358" cy="3569188"/>
          </a:xfrm>
          <a:prstGeom prst="bentConnector3">
            <a:avLst>
              <a:gd name="adj1" fmla="val -252922"/>
            </a:avLst>
          </a:prstGeom>
          <a:ln w="25400">
            <a:solidFill>
              <a:schemeClr val="bg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1" name="Elbow Connector 80"/>
          <p:cNvCxnSpPr>
            <a:stCxn id="72" idx="2"/>
            <a:endCxn id="80" idx="2"/>
          </p:cNvCxnSpPr>
          <p:nvPr/>
        </p:nvCxnSpPr>
        <p:spPr>
          <a:xfrm rot="5400000" flipH="1" flipV="1">
            <a:off x="7494549" y="1825580"/>
            <a:ext cx="310358" cy="7276277"/>
          </a:xfrm>
          <a:prstGeom prst="bentConnector3">
            <a:avLst>
              <a:gd name="adj1" fmla="val -334905"/>
            </a:avLst>
          </a:prstGeom>
          <a:ln w="25400">
            <a:solidFill>
              <a:schemeClr val="bg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71" idx="2"/>
            <a:endCxn id="80" idx="2"/>
          </p:cNvCxnSpPr>
          <p:nvPr/>
        </p:nvCxnSpPr>
        <p:spPr>
          <a:xfrm rot="5400000" flipH="1" flipV="1">
            <a:off x="10277841" y="4608874"/>
            <a:ext cx="310360" cy="1709692"/>
          </a:xfrm>
          <a:prstGeom prst="bentConnector3">
            <a:avLst>
              <a:gd name="adj1" fmla="val -237548"/>
            </a:avLst>
          </a:prstGeom>
          <a:ln w="31750">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6" name="Elbow Connector 85"/>
          <p:cNvCxnSpPr>
            <a:stCxn id="71" idx="2"/>
            <a:endCxn id="78" idx="2"/>
          </p:cNvCxnSpPr>
          <p:nvPr/>
        </p:nvCxnSpPr>
        <p:spPr>
          <a:xfrm rot="5400000" flipH="1">
            <a:off x="8424297" y="4465022"/>
            <a:ext cx="310360" cy="1997397"/>
          </a:xfrm>
          <a:prstGeom prst="bentConnector3">
            <a:avLst>
              <a:gd name="adj1" fmla="val -191432"/>
            </a:avLst>
          </a:prstGeom>
          <a:ln w="31750">
            <a:solidFill>
              <a:schemeClr val="accent3"/>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2" name="Rounded Rectangle 91"/>
          <p:cNvSpPr/>
          <p:nvPr/>
        </p:nvSpPr>
        <p:spPr>
          <a:xfrm>
            <a:off x="12213010" y="3094040"/>
            <a:ext cx="1916575" cy="898105"/>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r>
              <a:rPr lang="en-US" sz="1700" b="1" dirty="0">
                <a:solidFill>
                  <a:srgbClr val="FFFFFF"/>
                </a:solidFill>
                <a:latin typeface="Avenir Black"/>
                <a:cs typeface="Avenir Black"/>
              </a:rPr>
              <a:t>Aggregated result returned to Spark Driver</a:t>
            </a:r>
          </a:p>
        </p:txBody>
      </p:sp>
      <p:cxnSp>
        <p:nvCxnSpPr>
          <p:cNvPr id="94" name="Straight Arrow Connector 93"/>
          <p:cNvCxnSpPr>
            <a:stCxn id="78" idx="0"/>
            <a:endCxn id="92" idx="2"/>
          </p:cNvCxnSpPr>
          <p:nvPr/>
        </p:nvCxnSpPr>
        <p:spPr>
          <a:xfrm flipV="1">
            <a:off x="7739238" y="3992144"/>
            <a:ext cx="5432060" cy="867780"/>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80" idx="0"/>
            <a:endCxn id="92" idx="2"/>
          </p:cNvCxnSpPr>
          <p:nvPr/>
        </p:nvCxnSpPr>
        <p:spPr>
          <a:xfrm flipV="1">
            <a:off x="11450416" y="3992144"/>
            <a:ext cx="1720882" cy="867780"/>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67" idx="2"/>
            <a:endCxn id="78" idx="2"/>
          </p:cNvCxnSpPr>
          <p:nvPr/>
        </p:nvCxnSpPr>
        <p:spPr>
          <a:xfrm rot="5400000" flipH="1" flipV="1">
            <a:off x="6570752" y="4608874"/>
            <a:ext cx="310360" cy="1709692"/>
          </a:xfrm>
          <a:prstGeom prst="bentConnector3">
            <a:avLst>
              <a:gd name="adj1" fmla="val -370770"/>
            </a:avLst>
          </a:prstGeom>
          <a:ln w="317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82" name="Elbow Connector 81"/>
          <p:cNvCxnSpPr>
            <a:stCxn id="67" idx="2"/>
            <a:endCxn id="80" idx="2"/>
          </p:cNvCxnSpPr>
          <p:nvPr/>
        </p:nvCxnSpPr>
        <p:spPr>
          <a:xfrm rot="5400000" flipH="1" flipV="1">
            <a:off x="8424297" y="2755330"/>
            <a:ext cx="310360" cy="5416780"/>
          </a:xfrm>
          <a:prstGeom prst="bentConnector3">
            <a:avLst>
              <a:gd name="adj1" fmla="val -299035"/>
            </a:avLst>
          </a:prstGeom>
          <a:ln w="31750">
            <a:solidFill>
              <a:srgbClr val="FF0000"/>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85106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par>
                          <p:cTn id="64" fill="hold">
                            <p:stCondLst>
                              <p:cond delay="1000"/>
                            </p:stCondLst>
                            <p:childTnLst>
                              <p:par>
                                <p:cTn id="65" presetID="1" presetClass="entr" presetSubtype="0" fill="hold" grpId="0" nodeType="after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wipe(right)">
                                      <p:cBhvr>
                                        <p:cTn id="76" dur="500"/>
                                        <p:tgtEl>
                                          <p:spTgt spid="86"/>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left)">
                                      <p:cBhvr>
                                        <p:cTn id="80" dur="500"/>
                                        <p:tgtEl>
                                          <p:spTgt spid="37"/>
                                        </p:tgtEl>
                                      </p:cBhvr>
                                    </p:animEffec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wipe(left)">
                                      <p:cBhvr>
                                        <p:cTn id="84" dur="500"/>
                                        <p:tgtEl>
                                          <p:spTgt spid="8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92"/>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4"/>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62" grpId="0" animBg="1"/>
      <p:bldP spid="63" grpId="0" animBg="1"/>
      <p:bldP spid="69" grpId="0" animBg="1"/>
      <p:bldP spid="73" grpId="0" animBg="1"/>
      <p:bldP spid="55" grpId="0"/>
      <p:bldP spid="57" grpId="0"/>
      <p:bldP spid="58" grpId="0"/>
      <p:bldP spid="59" grpId="0"/>
      <p:bldP spid="60" grpId="0" animBg="1"/>
      <p:bldP spid="61" grpId="0" animBg="1"/>
      <p:bldP spid="65" grpId="0" animBg="1"/>
      <p:bldP spid="67" grpId="0" animBg="1"/>
      <p:bldP spid="71" grpId="0" animBg="1"/>
      <p:bldP spid="72" grpId="0" animBg="1"/>
      <p:bldP spid="78" grpId="0" animBg="1"/>
      <p:bldP spid="80" grpId="0" animBg="1"/>
      <p:bldP spid="92"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Changing Parallelism Without a Transformation</a:t>
            </a:r>
          </a:p>
        </p:txBody>
      </p:sp>
      <p:sp>
        <p:nvSpPr>
          <p:cNvPr id="22" name="Content Placeholder 21"/>
          <p:cNvSpPr>
            <a:spLocks noGrp="1"/>
          </p:cNvSpPr>
          <p:nvPr>
            <p:ph sz="quarter" idx="11"/>
          </p:nvPr>
        </p:nvSpPr>
        <p:spPr>
          <a:xfrm>
            <a:off x="731711" y="1323174"/>
            <a:ext cx="13166979" cy="3243708"/>
          </a:xfrm>
        </p:spPr>
        <p:txBody>
          <a:bodyPr>
            <a:normAutofit fontScale="92500" lnSpcReduction="10000"/>
          </a:bodyPr>
          <a:lstStyle/>
          <a:p>
            <a:r>
              <a:rPr lang="en-US" dirty="0"/>
              <a:t>Coalesce – Ex: From four partitions to two</a:t>
            </a:r>
          </a:p>
          <a:p>
            <a:endParaRPr lang="en-US" dirty="0"/>
          </a:p>
          <a:p>
            <a:endParaRPr lang="en-US" dirty="0"/>
          </a:p>
          <a:p>
            <a:endParaRPr lang="en-US" dirty="0"/>
          </a:p>
          <a:p>
            <a:endParaRPr lang="en-US" dirty="0"/>
          </a:p>
          <a:p>
            <a:endParaRPr lang="en-US" dirty="0"/>
          </a:p>
          <a:p>
            <a:r>
              <a:rPr lang="en-US" dirty="0"/>
              <a:t>Repartition – Ex: From two partitions to four</a:t>
            </a:r>
            <a:endParaRPr lang="en-US" dirty="0">
              <a:latin typeface="Courier New" panose="02070309020205020404" pitchFamily="49" charset="0"/>
              <a:cs typeface="Courier New" panose="02070309020205020404" pitchFamily="49" charset="0"/>
            </a:endParaRPr>
          </a:p>
        </p:txBody>
      </p:sp>
      <p:sp>
        <p:nvSpPr>
          <p:cNvPr id="5" name="Shape 219"/>
          <p:cNvSpPr/>
          <p:nvPr/>
        </p:nvSpPr>
        <p:spPr>
          <a:xfrm>
            <a:off x="731711"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6" name="Shape 219"/>
          <p:cNvSpPr/>
          <p:nvPr/>
        </p:nvSpPr>
        <p:spPr>
          <a:xfrm>
            <a:off x="2588345"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7" name="Shape 219"/>
          <p:cNvSpPr/>
          <p:nvPr/>
        </p:nvSpPr>
        <p:spPr>
          <a:xfrm>
            <a:off x="4444978"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8" name="Shape 219"/>
          <p:cNvSpPr/>
          <p:nvPr/>
        </p:nvSpPr>
        <p:spPr>
          <a:xfrm>
            <a:off x="6301612"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9" name="Shape 219"/>
          <p:cNvSpPr/>
          <p:nvPr/>
        </p:nvSpPr>
        <p:spPr>
          <a:xfrm>
            <a:off x="8158246"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0" name="Shape 219"/>
          <p:cNvSpPr/>
          <p:nvPr/>
        </p:nvSpPr>
        <p:spPr>
          <a:xfrm>
            <a:off x="10014880"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6</a:t>
            </a:r>
          </a:p>
        </p:txBody>
      </p:sp>
      <p:sp>
        <p:nvSpPr>
          <p:cNvPr id="11" name="Shape 219"/>
          <p:cNvSpPr/>
          <p:nvPr/>
        </p:nvSpPr>
        <p:spPr>
          <a:xfrm>
            <a:off x="11871514" y="222907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7</a:t>
            </a:r>
          </a:p>
        </p:txBody>
      </p:sp>
      <p:sp>
        <p:nvSpPr>
          <p:cNvPr id="12" name="Flowchart: Multidocument 11"/>
          <p:cNvSpPr/>
          <p:nvPr/>
        </p:nvSpPr>
        <p:spPr>
          <a:xfrm>
            <a:off x="986128"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1.1a</a:t>
            </a:r>
            <a:endParaRPr lang="en-US" sz="1700" b="1" dirty="0">
              <a:solidFill>
                <a:srgbClr val="FFFFFF"/>
              </a:solidFill>
            </a:endParaRPr>
          </a:p>
        </p:txBody>
      </p:sp>
      <p:sp>
        <p:nvSpPr>
          <p:cNvPr id="13" name="Flowchart: Multidocument 12"/>
          <p:cNvSpPr/>
          <p:nvPr/>
        </p:nvSpPr>
        <p:spPr>
          <a:xfrm>
            <a:off x="8412663"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1.3a</a:t>
            </a:r>
            <a:endParaRPr lang="en-US" sz="1700" b="1" dirty="0">
              <a:solidFill>
                <a:srgbClr val="FFFFFF"/>
              </a:solidFill>
            </a:endParaRPr>
          </a:p>
        </p:txBody>
      </p:sp>
      <p:sp>
        <p:nvSpPr>
          <p:cNvPr id="14" name="Flowchart: Multidocument 13"/>
          <p:cNvSpPr/>
          <p:nvPr/>
        </p:nvSpPr>
        <p:spPr>
          <a:xfrm>
            <a:off x="4699395"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1.2a</a:t>
            </a:r>
            <a:endParaRPr lang="en-US" sz="1700" b="1" dirty="0">
              <a:solidFill>
                <a:srgbClr val="FFFFFF"/>
              </a:solidFill>
            </a:endParaRPr>
          </a:p>
        </p:txBody>
      </p:sp>
      <p:sp>
        <p:nvSpPr>
          <p:cNvPr id="15" name="Flowchart: Multidocument 14"/>
          <p:cNvSpPr/>
          <p:nvPr/>
        </p:nvSpPr>
        <p:spPr>
          <a:xfrm>
            <a:off x="10269297" y="2615568"/>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1.4a</a:t>
            </a:r>
            <a:endParaRPr lang="en-US" sz="1700" b="1" dirty="0">
              <a:solidFill>
                <a:srgbClr val="FFFFFF"/>
              </a:solidFill>
            </a:endParaRPr>
          </a:p>
        </p:txBody>
      </p:sp>
      <p:sp>
        <p:nvSpPr>
          <p:cNvPr id="17" name="Flowchart: Multidocument 16"/>
          <p:cNvSpPr/>
          <p:nvPr/>
        </p:nvSpPr>
        <p:spPr>
          <a:xfrm>
            <a:off x="10269297" y="3127115"/>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1.2b</a:t>
            </a:r>
            <a:endParaRPr lang="en-US" sz="1700" b="1" dirty="0">
              <a:solidFill>
                <a:srgbClr val="FFFFFF"/>
              </a:solidFill>
            </a:endParaRPr>
          </a:p>
        </p:txBody>
      </p:sp>
      <p:sp>
        <p:nvSpPr>
          <p:cNvPr id="18" name="Flowchart: Multidocument 17"/>
          <p:cNvSpPr/>
          <p:nvPr/>
        </p:nvSpPr>
        <p:spPr>
          <a:xfrm>
            <a:off x="986128" y="314641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1.1b</a:t>
            </a:r>
            <a:endParaRPr lang="en-US" sz="1700" b="1" dirty="0">
              <a:solidFill>
                <a:srgbClr val="FFFFFF"/>
              </a:solidFill>
            </a:endParaRPr>
          </a:p>
        </p:txBody>
      </p:sp>
      <p:sp>
        <p:nvSpPr>
          <p:cNvPr id="23" name="Shape 219"/>
          <p:cNvSpPr/>
          <p:nvPr/>
        </p:nvSpPr>
        <p:spPr>
          <a:xfrm>
            <a:off x="723755"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24" name="Shape 219"/>
          <p:cNvSpPr/>
          <p:nvPr/>
        </p:nvSpPr>
        <p:spPr>
          <a:xfrm>
            <a:off x="2580389"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25" name="Shape 219"/>
          <p:cNvSpPr/>
          <p:nvPr/>
        </p:nvSpPr>
        <p:spPr>
          <a:xfrm>
            <a:off x="4437023"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26" name="Shape 219"/>
          <p:cNvSpPr/>
          <p:nvPr/>
        </p:nvSpPr>
        <p:spPr>
          <a:xfrm>
            <a:off x="6293657"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27" name="Shape 219"/>
          <p:cNvSpPr/>
          <p:nvPr/>
        </p:nvSpPr>
        <p:spPr>
          <a:xfrm>
            <a:off x="8150291"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28" name="Shape 219"/>
          <p:cNvSpPr/>
          <p:nvPr/>
        </p:nvSpPr>
        <p:spPr>
          <a:xfrm>
            <a:off x="10006925"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6</a:t>
            </a:r>
          </a:p>
        </p:txBody>
      </p:sp>
      <p:sp>
        <p:nvSpPr>
          <p:cNvPr id="29" name="Shape 219"/>
          <p:cNvSpPr/>
          <p:nvPr/>
        </p:nvSpPr>
        <p:spPr>
          <a:xfrm>
            <a:off x="11863558" y="5274421"/>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7</a:t>
            </a:r>
          </a:p>
        </p:txBody>
      </p:sp>
      <p:sp>
        <p:nvSpPr>
          <p:cNvPr id="30" name="Flowchart: Multidocument 29"/>
          <p:cNvSpPr/>
          <p:nvPr/>
        </p:nvSpPr>
        <p:spPr>
          <a:xfrm>
            <a:off x="978172" y="5660919"/>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1.1a</a:t>
            </a:r>
            <a:endParaRPr lang="en-US" sz="1700" b="1" dirty="0">
              <a:solidFill>
                <a:srgbClr val="FFFFFF"/>
              </a:solidFill>
            </a:endParaRPr>
          </a:p>
        </p:txBody>
      </p:sp>
      <p:sp>
        <p:nvSpPr>
          <p:cNvPr id="31" name="Flowchart: Multidocument 30"/>
          <p:cNvSpPr/>
          <p:nvPr/>
        </p:nvSpPr>
        <p:spPr>
          <a:xfrm>
            <a:off x="8404708" y="5660919"/>
            <a:ext cx="1164872" cy="463660"/>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1.2a</a:t>
            </a:r>
            <a:endParaRPr lang="en-US" sz="1700" b="1" dirty="0">
              <a:solidFill>
                <a:srgbClr val="FFFFFF"/>
              </a:solidFill>
            </a:endParaRPr>
          </a:p>
        </p:txBody>
      </p:sp>
      <p:sp>
        <p:nvSpPr>
          <p:cNvPr id="34" name="Flowchart: Multidocument 33"/>
          <p:cNvSpPr/>
          <p:nvPr/>
        </p:nvSpPr>
        <p:spPr>
          <a:xfrm>
            <a:off x="4691440"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1.2b</a:t>
            </a:r>
            <a:endParaRPr lang="en-US" sz="1700" b="1" dirty="0">
              <a:solidFill>
                <a:srgbClr val="FFFFFF"/>
              </a:solidFill>
            </a:endParaRPr>
          </a:p>
        </p:txBody>
      </p:sp>
      <p:sp>
        <p:nvSpPr>
          <p:cNvPr id="35" name="Flowchart: Multidocument 34"/>
          <p:cNvSpPr/>
          <p:nvPr/>
        </p:nvSpPr>
        <p:spPr>
          <a:xfrm>
            <a:off x="8404708"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1.3b</a:t>
            </a:r>
            <a:endParaRPr lang="en-US" sz="1700" b="1" dirty="0">
              <a:solidFill>
                <a:srgbClr val="FFFFFF"/>
              </a:solidFill>
            </a:endParaRPr>
          </a:p>
        </p:txBody>
      </p:sp>
      <p:sp>
        <p:nvSpPr>
          <p:cNvPr id="36" name="Flowchart: Multidocument 35"/>
          <p:cNvSpPr/>
          <p:nvPr/>
        </p:nvSpPr>
        <p:spPr>
          <a:xfrm>
            <a:off x="978172" y="6191763"/>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1.1b</a:t>
            </a:r>
            <a:endParaRPr lang="en-US" sz="1700" b="1" dirty="0">
              <a:solidFill>
                <a:srgbClr val="FFFFFF"/>
              </a:solidFill>
            </a:endParaRPr>
          </a:p>
        </p:txBody>
      </p:sp>
      <p:sp>
        <p:nvSpPr>
          <p:cNvPr id="37" name="Flowchart: Multidocument 36"/>
          <p:cNvSpPr/>
          <p:nvPr/>
        </p:nvSpPr>
        <p:spPr>
          <a:xfrm>
            <a:off x="10261342" y="6191762"/>
            <a:ext cx="1164872" cy="463660"/>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300" b="1" dirty="0">
                <a:solidFill>
                  <a:srgbClr val="FFFFFF"/>
                </a:solidFill>
              </a:rPr>
              <a:t>RDD 1.4b</a:t>
            </a:r>
            <a:endParaRPr lang="en-US" sz="1700" b="1" dirty="0">
              <a:solidFill>
                <a:srgbClr val="FFFFFF"/>
              </a:solidFill>
            </a:endParaRPr>
          </a:p>
        </p:txBody>
      </p:sp>
      <p:sp>
        <p:nvSpPr>
          <p:cNvPr id="38" name="Rectangle 37"/>
          <p:cNvSpPr/>
          <p:nvPr/>
        </p:nvSpPr>
        <p:spPr>
          <a:xfrm>
            <a:off x="8158247" y="3918701"/>
            <a:ext cx="5282325" cy="881419"/>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000" b="1" dirty="0">
                <a:solidFill>
                  <a:srgbClr val="FFFFFF"/>
                </a:solidFill>
                <a:latin typeface="Arial"/>
                <a:ea typeface="Arial"/>
                <a:cs typeface="Arial"/>
              </a:rPr>
              <a:t>RDD size remains the same – </a:t>
            </a:r>
            <a:br>
              <a:rPr lang="en-US" sz="2000" b="1" dirty="0">
                <a:solidFill>
                  <a:srgbClr val="FFFFFF"/>
                </a:solidFill>
                <a:latin typeface="Arial"/>
                <a:ea typeface="Arial"/>
                <a:cs typeface="Arial"/>
              </a:rPr>
            </a:br>
            <a:r>
              <a:rPr lang="en-US" sz="2000" b="1" dirty="0">
                <a:solidFill>
                  <a:srgbClr val="FFFFFF"/>
                </a:solidFill>
                <a:latin typeface="Arial"/>
                <a:ea typeface="Arial"/>
                <a:cs typeface="Arial"/>
              </a:rPr>
              <a:t>only number of partitions changes</a:t>
            </a:r>
          </a:p>
        </p:txBody>
      </p:sp>
      <p:cxnSp>
        <p:nvCxnSpPr>
          <p:cNvPr id="3" name="Straight Arrow Connector 2"/>
          <p:cNvCxnSpPr>
            <a:stCxn id="14" idx="1"/>
          </p:cNvCxnSpPr>
          <p:nvPr/>
        </p:nvCxnSpPr>
        <p:spPr>
          <a:xfrm flipH="1">
            <a:off x="2151000" y="2847398"/>
            <a:ext cx="2548396" cy="511546"/>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2" idx="1"/>
            <a:endCxn id="18" idx="1"/>
          </p:cNvCxnSpPr>
          <p:nvPr/>
        </p:nvCxnSpPr>
        <p:spPr>
          <a:xfrm rot="10800000" flipV="1">
            <a:off x="986128" y="2847398"/>
            <a:ext cx="15244" cy="530844"/>
          </a:xfrm>
          <a:prstGeom prst="bentConnector3">
            <a:avLst>
              <a:gd name="adj1" fmla="val 315652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13" idx="3"/>
            <a:endCxn id="17" idx="1"/>
          </p:cNvCxnSpPr>
          <p:nvPr/>
        </p:nvCxnSpPr>
        <p:spPr>
          <a:xfrm>
            <a:off x="9577535" y="2847399"/>
            <a:ext cx="691762" cy="511547"/>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stCxn id="15" idx="3"/>
            <a:endCxn id="17" idx="3"/>
          </p:cNvCxnSpPr>
          <p:nvPr/>
        </p:nvCxnSpPr>
        <p:spPr>
          <a:xfrm>
            <a:off x="11434169" y="2847399"/>
            <a:ext cx="15244" cy="511547"/>
          </a:xfrm>
          <a:prstGeom prst="bentConnector3">
            <a:avLst>
              <a:gd name="adj1" fmla="val 3782606"/>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 idx="3"/>
            <a:endCxn id="34" idx="1"/>
          </p:cNvCxnSpPr>
          <p:nvPr/>
        </p:nvCxnSpPr>
        <p:spPr>
          <a:xfrm>
            <a:off x="2143044" y="5892749"/>
            <a:ext cx="2548396" cy="530844"/>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p:cNvCxnSpPr>
            <a:stCxn id="30" idx="1"/>
            <a:endCxn id="36" idx="1"/>
          </p:cNvCxnSpPr>
          <p:nvPr/>
        </p:nvCxnSpPr>
        <p:spPr>
          <a:xfrm rot="10800000" flipV="1">
            <a:off x="978172" y="5892749"/>
            <a:ext cx="15244" cy="530844"/>
          </a:xfrm>
          <a:prstGeom prst="bentConnector3">
            <a:avLst>
              <a:gd name="adj1" fmla="val 3156520"/>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30" idx="3"/>
            <a:endCxn id="35" idx="1"/>
          </p:cNvCxnSpPr>
          <p:nvPr/>
        </p:nvCxnSpPr>
        <p:spPr>
          <a:xfrm>
            <a:off x="2143044" y="5892749"/>
            <a:ext cx="6261664" cy="530844"/>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0" idx="3"/>
            <a:endCxn id="37" idx="1"/>
          </p:cNvCxnSpPr>
          <p:nvPr/>
        </p:nvCxnSpPr>
        <p:spPr>
          <a:xfrm>
            <a:off x="2143044" y="5892749"/>
            <a:ext cx="8118298" cy="530843"/>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1" idx="1"/>
            <a:endCxn id="34" idx="3"/>
          </p:cNvCxnSpPr>
          <p:nvPr/>
        </p:nvCxnSpPr>
        <p:spPr>
          <a:xfrm flipH="1">
            <a:off x="5856312" y="5892749"/>
            <a:ext cx="2548396" cy="530844"/>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31" idx="1"/>
            <a:endCxn id="36" idx="3"/>
          </p:cNvCxnSpPr>
          <p:nvPr/>
        </p:nvCxnSpPr>
        <p:spPr>
          <a:xfrm flipH="1">
            <a:off x="2143044" y="5892749"/>
            <a:ext cx="6261664" cy="530844"/>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31" idx="1"/>
            <a:endCxn id="35" idx="1"/>
          </p:cNvCxnSpPr>
          <p:nvPr/>
        </p:nvCxnSpPr>
        <p:spPr>
          <a:xfrm rot="10800000" flipV="1">
            <a:off x="8404708" y="5892749"/>
            <a:ext cx="15244" cy="530844"/>
          </a:xfrm>
          <a:prstGeom prst="bentConnector3">
            <a:avLst>
              <a:gd name="adj1" fmla="val 3573913"/>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1" idx="3"/>
            <a:endCxn id="37" idx="1"/>
          </p:cNvCxnSpPr>
          <p:nvPr/>
        </p:nvCxnSpPr>
        <p:spPr>
          <a:xfrm>
            <a:off x="9569580" y="5892749"/>
            <a:ext cx="691762" cy="530843"/>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62226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17" grpId="0" animBg="1"/>
      <p:bldP spid="18" grpId="0" animBg="1"/>
      <p:bldP spid="23" grpId="0" animBg="1"/>
      <p:bldP spid="24" grpId="0" animBg="1"/>
      <p:bldP spid="25" grpId="0" animBg="1"/>
      <p:bldP spid="26" grpId="0" animBg="1"/>
      <p:bldP spid="27" grpId="0" animBg="1"/>
      <p:bldP spid="28" grpId="0" animBg="1"/>
      <p:bldP spid="29" grpId="0" animBg="1"/>
      <p:bldP spid="30" grpId="0" animBg="1"/>
      <p:bldP spid="31" grpId="0" animBg="1"/>
      <p:bldP spid="34" grpId="0" animBg="1"/>
      <p:bldP spid="35" grpId="0" animBg="1"/>
      <p:bldP spid="36" grpId="0" animBg="1"/>
      <p:bldP spid="37" grpId="0" animBg="1"/>
      <p:bldP spid="38"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3"/>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err="1">
                <a:latin typeface="Arial" charset="0"/>
                <a:ea typeface="ヒラギノ角ゴ Pro W3" charset="0"/>
                <a:cs typeface="Arial" charset="0"/>
              </a:rPr>
              <a:t>PairRDD</a:t>
            </a:r>
            <a:r>
              <a:rPr lang="en-US" dirty="0">
                <a:latin typeface="Arial" charset="0"/>
                <a:ea typeface="ヒラギノ角ゴ Pro W3" charset="0"/>
                <a:cs typeface="Arial" charset="0"/>
              </a:rPr>
              <a:t> Parallelism – Hashed Partitions</a:t>
            </a:r>
          </a:p>
        </p:txBody>
      </p:sp>
      <p:sp>
        <p:nvSpPr>
          <p:cNvPr id="32770" name="Content Placeholder 4"/>
          <p:cNvSpPr>
            <a:spLocks noGrp="1"/>
          </p:cNvSpPr>
          <p:nvPr>
            <p:ph idx="1"/>
          </p:nvPr>
        </p:nvSpPr>
        <p:spPr bwMode="auto">
          <a:xfrm>
            <a:off x="841494" y="1752600"/>
            <a:ext cx="13167360" cy="4690533"/>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fontScale="92500" lnSpcReduction="10000"/>
          </a:bodyPr>
          <a:lstStyle/>
          <a:p>
            <a:pPr>
              <a:spcBef>
                <a:spcPts val="930"/>
              </a:spcBef>
              <a:defRPr/>
            </a:pPr>
            <a:r>
              <a:rPr lang="en-US" dirty="0">
                <a:latin typeface="Arial" charset="0"/>
                <a:ea typeface="ヒラギノ角ゴ Pro W3" charset="0"/>
                <a:cs typeface="ヒラギノ角ゴ Pro W3" charset="0"/>
              </a:rPr>
              <a:t>By default, files read into Spark are not necessarily organized so that matching keys are written to the same partition</a:t>
            </a:r>
          </a:p>
          <a:p>
            <a:pPr lvl="1">
              <a:spcBef>
                <a:spcPts val="930"/>
              </a:spcBef>
              <a:defRPr/>
            </a:pPr>
            <a:r>
              <a:rPr lang="en-US" dirty="0">
                <a:latin typeface="Arial" charset="0"/>
                <a:ea typeface="ヒラギノ角ゴ Pro W3" charset="0"/>
                <a:cs typeface="ヒラギノ角ゴ Pro W3" charset="0"/>
              </a:rPr>
              <a:t>Also, when </a:t>
            </a:r>
            <a:r>
              <a:rPr lang="en-US" dirty="0">
                <a:latin typeface="Courier New" panose="02070309020205020404" pitchFamily="49" charset="0"/>
                <a:ea typeface="ヒラギノ角ゴ Pro W3" charset="0"/>
                <a:cs typeface="Courier New" panose="02070309020205020404" pitchFamily="49" charset="0"/>
              </a:rPr>
              <a:t>map()</a:t>
            </a:r>
            <a:r>
              <a:rPr lang="en-US" dirty="0">
                <a:latin typeface="Arial" charset="0"/>
                <a:ea typeface="ヒラギノ角ゴ Pro W3" charset="0"/>
                <a:cs typeface="ヒラギノ角ゴ Pro W3" charset="0"/>
              </a:rPr>
              <a:t> is used to create a </a:t>
            </a:r>
            <a:r>
              <a:rPr lang="en-US" dirty="0" err="1">
                <a:latin typeface="Arial" charset="0"/>
                <a:ea typeface="ヒラギノ角ゴ Pro W3" charset="0"/>
                <a:cs typeface="ヒラギノ角ゴ Pro W3" charset="0"/>
              </a:rPr>
              <a:t>PairRDD</a:t>
            </a:r>
            <a:r>
              <a:rPr lang="en-US" dirty="0">
                <a:latin typeface="Arial" charset="0"/>
                <a:ea typeface="ヒラギノ角ゴ Pro W3" charset="0"/>
                <a:cs typeface="ヒラギノ角ゴ Pro W3" charset="0"/>
              </a:rPr>
              <a:t>, partitions are not reorganized</a:t>
            </a:r>
          </a:p>
          <a:p>
            <a:pPr>
              <a:spcBef>
                <a:spcPts val="930"/>
              </a:spcBef>
              <a:defRPr/>
            </a:pPr>
            <a:endParaRPr lang="en-US" dirty="0">
              <a:latin typeface="Arial" charset="0"/>
              <a:ea typeface="ヒラギノ角ゴ Pro W3" charset="0"/>
              <a:cs typeface="ヒラギノ角ゴ Pro W3" charset="0"/>
            </a:endParaRPr>
          </a:p>
          <a:p>
            <a:pPr>
              <a:spcBef>
                <a:spcPts val="930"/>
              </a:spcBef>
              <a:defRPr/>
            </a:pPr>
            <a:r>
              <a:rPr lang="en-US" dirty="0" err="1">
                <a:latin typeface="Arial" charset="0"/>
                <a:ea typeface="ヒラギノ角ゴ Pro W3" charset="0"/>
                <a:cs typeface="ヒラギノ角ゴ Pro W3" charset="0"/>
              </a:rPr>
              <a:t>PairRDDs</a:t>
            </a:r>
            <a:r>
              <a:rPr lang="en-US" dirty="0">
                <a:latin typeface="Arial" charset="0"/>
                <a:ea typeface="ヒラギノ角ゴ Pro W3" charset="0"/>
                <a:cs typeface="ヒラギノ角ゴ Pro W3" charset="0"/>
              </a:rPr>
              <a:t> </a:t>
            </a:r>
            <a:r>
              <a:rPr lang="en-US" b="1" dirty="0">
                <a:latin typeface="Arial" charset="0"/>
                <a:ea typeface="ヒラギノ角ゴ Pro W3" charset="0"/>
                <a:cs typeface="ヒラギノ角ゴ Pro W3" charset="0"/>
              </a:rPr>
              <a:t>can be </a:t>
            </a:r>
            <a:r>
              <a:rPr lang="en-US" dirty="0">
                <a:latin typeface="Arial" charset="0"/>
                <a:ea typeface="ヒラギノ角ゴ Pro W3" charset="0"/>
                <a:cs typeface="ヒラギノ角ゴ Pro W3" charset="0"/>
              </a:rPr>
              <a:t>partitioned so that matching keys are in the same partition</a:t>
            </a:r>
          </a:p>
          <a:p>
            <a:pPr lvl="1">
              <a:spcBef>
                <a:spcPts val="930"/>
              </a:spcBef>
              <a:defRPr/>
            </a:pPr>
            <a:r>
              <a:rPr lang="en-US" dirty="0">
                <a:latin typeface="Arial" charset="0"/>
                <a:ea typeface="ヒラギノ角ゴ Pro W3" charset="0"/>
                <a:cs typeface="ヒラギノ角ゴ Pro W3" charset="0"/>
              </a:rPr>
              <a:t>Can result in performance improvements, particularly when implementing joins</a:t>
            </a:r>
          </a:p>
          <a:p>
            <a:pPr>
              <a:spcBef>
                <a:spcPts val="930"/>
              </a:spcBef>
              <a:defRPr/>
            </a:pPr>
            <a:endParaRPr lang="en-US" dirty="0">
              <a:latin typeface="Arial" charset="0"/>
              <a:ea typeface="ヒラギノ角ゴ Pro W3" charset="0"/>
              <a:cs typeface="ヒラギノ角ゴ Pro W3" charset="0"/>
            </a:endParaRPr>
          </a:p>
          <a:p>
            <a:pPr>
              <a:spcBef>
                <a:spcPts val="930"/>
              </a:spcBef>
              <a:defRPr/>
            </a:pPr>
            <a:r>
              <a:rPr lang="en-US" dirty="0">
                <a:latin typeface="Arial" charset="0"/>
                <a:ea typeface="ヒラギノ角ゴ Pro W3" charset="0"/>
                <a:cs typeface="ヒラギノ角ゴ Pro W3" charset="0"/>
              </a:rPr>
              <a:t>Some operations create hashed partitions by design</a:t>
            </a:r>
          </a:p>
          <a:p>
            <a:pPr lvl="1" indent="-207680">
              <a:spcBef>
                <a:spcPts val="930"/>
              </a:spcBef>
              <a:defRPr/>
            </a:pPr>
            <a:r>
              <a:rPr lang="en-US" dirty="0" err="1">
                <a:latin typeface="Courier New"/>
                <a:ea typeface="ヒラギノ角ゴ Pro W3" charset="0"/>
                <a:cs typeface="Courier New"/>
              </a:rPr>
              <a:t>partitionBy</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cogroup</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a:latin typeface="Courier New"/>
                <a:ea typeface="ヒラギノ角ゴ Pro W3" charset="0"/>
                <a:cs typeface="Courier New"/>
              </a:rPr>
              <a:t>join()</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groupByKey</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reduceByKey</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a:latin typeface="Courier New"/>
                <a:ea typeface="ヒラギノ角ゴ Pro W3" charset="0"/>
                <a:cs typeface="Courier New"/>
              </a:rPr>
              <a:t>sort()</a:t>
            </a:r>
          </a:p>
          <a:p>
            <a:pPr lvl="1" indent="-207680">
              <a:spcBef>
                <a:spcPts val="930"/>
              </a:spcBef>
              <a:defRPr/>
            </a:pPr>
            <a:r>
              <a:rPr lang="en-US" dirty="0">
                <a:latin typeface="Arial" charset="0"/>
                <a:ea typeface="ヒラギノ角ゴ Pro W3" charset="0"/>
                <a:cs typeface="ヒラギノ角ゴ Pro W3" charset="0"/>
              </a:rPr>
              <a:t>The default </a:t>
            </a:r>
            <a:r>
              <a:rPr lang="en-US" dirty="0" err="1">
                <a:latin typeface="Courier New"/>
                <a:ea typeface="ヒラギノ角ゴ Pro W3" charset="0"/>
                <a:cs typeface="Courier New"/>
              </a:rPr>
              <a:t>HashPartitioner</a:t>
            </a:r>
            <a:r>
              <a:rPr lang="en-US" dirty="0">
                <a:latin typeface="Arial" charset="0"/>
                <a:ea typeface="ヒラギノ角ゴ Pro W3" charset="0"/>
                <a:cs typeface="ヒラギノ角ゴ Pro W3" charset="0"/>
              </a:rPr>
              <a:t> guarantees identical keys go to same partition</a:t>
            </a:r>
          </a:p>
        </p:txBody>
      </p:sp>
    </p:spTree>
    <p:extLst>
      <p:ext uri="{BB962C8B-B14F-4D97-AF65-F5344CB8AC3E}">
        <p14:creationId xmlns:p14="http://schemas.microsoft.com/office/powerpoint/2010/main" val="3748822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Preserving Hashed Partitions</a:t>
            </a:r>
          </a:p>
        </p:txBody>
      </p:sp>
      <p:sp>
        <p:nvSpPr>
          <p:cNvPr id="33794" name="Content Placeholder 2"/>
          <p:cNvSpPr>
            <a:spLocks noGrp="1"/>
          </p:cNvSpPr>
          <p:nvPr>
            <p:ph idx="1"/>
          </p:nvPr>
        </p:nvSpPr>
        <p:spPr bwMode="auto">
          <a:xfrm>
            <a:off x="841494" y="1752600"/>
            <a:ext cx="13167360" cy="3573304"/>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bodyPr>
          <a:lstStyle/>
          <a:p>
            <a:pPr>
              <a:spcBef>
                <a:spcPts val="930"/>
              </a:spcBef>
              <a:defRPr/>
            </a:pPr>
            <a:r>
              <a:rPr lang="en-US" dirty="0">
                <a:latin typeface="Arial" charset="0"/>
                <a:ea typeface="ヒラギノ角ゴ Pro W3" charset="0"/>
                <a:cs typeface="ヒラギノ角ゴ Pro W3" charset="0"/>
              </a:rPr>
              <a:t>Some Spark transformations maintain partitioning after hashing</a:t>
            </a:r>
          </a:p>
          <a:p>
            <a:pPr lvl="1">
              <a:spcBef>
                <a:spcPts val="930"/>
              </a:spcBef>
              <a:defRPr/>
            </a:pPr>
            <a:r>
              <a:rPr lang="en-US" dirty="0">
                <a:latin typeface="Arial" charset="0"/>
                <a:ea typeface="ヒラギノ角ゴ Pro W3" charset="0"/>
                <a:cs typeface="ヒラギノ角ゴ Pro W3" charset="0"/>
              </a:rPr>
              <a:t>No need to recreate hashed partitions after the first run</a:t>
            </a:r>
          </a:p>
          <a:p>
            <a:pPr lvl="1">
              <a:spcBef>
                <a:spcPts val="930"/>
              </a:spcBef>
              <a:defRPr/>
            </a:pPr>
            <a:r>
              <a:rPr lang="en-US" dirty="0">
                <a:latin typeface="Arial" charset="0"/>
                <a:ea typeface="ヒラギノ角ゴ Pro W3" charset="0"/>
                <a:cs typeface="ヒラギノ角ゴ Pro W3" charset="0"/>
              </a:rPr>
              <a:t>No new keys are created and partition placement is maintained</a:t>
            </a:r>
          </a:p>
          <a:p>
            <a:pPr marL="548640" lvl="1" indent="0">
              <a:spcBef>
                <a:spcPts val="930"/>
              </a:spcBef>
              <a:buNone/>
              <a:defRPr/>
            </a:pPr>
            <a:endParaRPr lang="en-US" dirty="0">
              <a:latin typeface="Arial" charset="0"/>
              <a:ea typeface="ヒラギノ角ゴ Pro W3" charset="0"/>
              <a:cs typeface="ヒラギノ角ゴ Pro W3" charset="0"/>
            </a:endParaRPr>
          </a:p>
          <a:p>
            <a:pPr>
              <a:spcBef>
                <a:spcPts val="930"/>
              </a:spcBef>
              <a:defRPr/>
            </a:pPr>
            <a:r>
              <a:rPr lang="en-US" dirty="0">
                <a:latin typeface="Arial" charset="0"/>
                <a:ea typeface="ヒラギノ角ゴ Pro W3" charset="0"/>
                <a:cs typeface="ヒラギノ角ゴ Pro W3" charset="0"/>
              </a:rPr>
              <a:t>Examples of operations that preserve hashed partitioning:</a:t>
            </a:r>
          </a:p>
          <a:p>
            <a:pPr lvl="1" indent="-207680">
              <a:spcBef>
                <a:spcPts val="930"/>
              </a:spcBef>
              <a:defRPr/>
            </a:pPr>
            <a:r>
              <a:rPr lang="en-US" dirty="0" err="1">
                <a:latin typeface="Courier New"/>
                <a:ea typeface="ヒラギノ角ゴ Pro W3" charset="0"/>
                <a:cs typeface="Courier New"/>
              </a:rPr>
              <a:t>mapValues</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flatMapValues</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a:latin typeface="Courier New"/>
                <a:ea typeface="ヒラギノ角ゴ Pro W3" charset="0"/>
                <a:cs typeface="Courier New"/>
              </a:rPr>
              <a:t>filter()</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reduceByKey</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t>
            </a:r>
            <a:r>
              <a:rPr lang="en-US" dirty="0" err="1">
                <a:latin typeface="Courier New"/>
                <a:ea typeface="ヒラギノ角ゴ Pro W3" charset="0"/>
                <a:cs typeface="Courier New"/>
              </a:rPr>
              <a:t>groupByKey</a:t>
            </a:r>
            <a:r>
              <a:rPr lang="en-US" dirty="0">
                <a:latin typeface="Courier New"/>
                <a:ea typeface="ヒラギノ角ゴ Pro W3" charset="0"/>
                <a:cs typeface="Courier New"/>
              </a:rPr>
              <a:t>()</a:t>
            </a:r>
            <a:r>
              <a:rPr lang="en-US" dirty="0">
                <a:latin typeface="Arial" charset="0"/>
                <a:ea typeface="ヒラギノ角ゴ Pro W3" charset="0"/>
                <a:cs typeface="ヒラギノ角ゴ Pro W3" charset="0"/>
              </a:rPr>
              <a:t>, and </a:t>
            </a:r>
            <a:r>
              <a:rPr lang="en-US" dirty="0">
                <a:latin typeface="Courier New"/>
                <a:ea typeface="ヒラギノ角ゴ Pro W3" charset="0"/>
                <a:cs typeface="Courier New"/>
              </a:rPr>
              <a:t>join()</a:t>
            </a:r>
          </a:p>
          <a:p>
            <a:pPr lvl="1" indent="-207680">
              <a:spcBef>
                <a:spcPts val="930"/>
              </a:spcBef>
              <a:defRPr/>
            </a:pPr>
            <a:endParaRPr lang="en-US" dirty="0">
              <a:latin typeface="Courier New"/>
              <a:ea typeface="ヒラギノ角ゴ Pro W3" charset="0"/>
              <a:cs typeface="Courier New"/>
            </a:endParaRPr>
          </a:p>
        </p:txBody>
      </p:sp>
    </p:spTree>
    <p:extLst>
      <p:ext uri="{BB962C8B-B14F-4D97-AF65-F5344CB8AC3E}">
        <p14:creationId xmlns:p14="http://schemas.microsoft.com/office/powerpoint/2010/main" val="3558023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ヒラギノ角ゴ Pro W3" charset="0"/>
                <a:cs typeface="Arial" charset="0"/>
              </a:rPr>
              <a:t>Partitioning Optimization</a:t>
            </a:r>
            <a:endParaRPr lang="en-US" dirty="0"/>
          </a:p>
        </p:txBody>
      </p:sp>
      <p:sp>
        <p:nvSpPr>
          <p:cNvPr id="3" name="Content Placeholder 2"/>
          <p:cNvSpPr>
            <a:spLocks noGrp="1"/>
          </p:cNvSpPr>
          <p:nvPr>
            <p:ph idx="1"/>
          </p:nvPr>
        </p:nvSpPr>
        <p:spPr>
          <a:xfrm>
            <a:off x="841494" y="1752600"/>
            <a:ext cx="13167360" cy="5475345"/>
          </a:xfrm>
        </p:spPr>
        <p:txBody>
          <a:bodyPr>
            <a:normAutofit fontScale="92500" lnSpcReduction="20000"/>
          </a:bodyPr>
          <a:lstStyle/>
          <a:p>
            <a:r>
              <a:rPr lang="en-US" dirty="0"/>
              <a:t>Generally speaking, too many partitions is better than too few</a:t>
            </a:r>
          </a:p>
          <a:p>
            <a:pPr lvl="1"/>
            <a:r>
              <a:rPr lang="en-US" dirty="0"/>
              <a:t>Increase partitions by numbers by 50% until performance stops improving</a:t>
            </a:r>
          </a:p>
          <a:p>
            <a:pPr lvl="1"/>
            <a:r>
              <a:rPr lang="en-US" dirty="0"/>
              <a:t>Tasks will usually take at least 200ms</a:t>
            </a:r>
          </a:p>
          <a:p>
            <a:pPr lvl="1"/>
            <a:r>
              <a:rPr lang="en-US" dirty="0"/>
              <a:t>Scheduling tasks takes ~10ms-20ms regardless of the amount of data being processed</a:t>
            </a:r>
          </a:p>
          <a:p>
            <a:pPr lvl="1"/>
            <a:endParaRPr lang="en-US" dirty="0"/>
          </a:p>
          <a:p>
            <a:r>
              <a:rPr lang="en-US" dirty="0"/>
              <a:t>Number of partitions should be a slightly less than a multiple of the number of executor cores</a:t>
            </a:r>
          </a:p>
          <a:p>
            <a:pPr lvl="1"/>
            <a:r>
              <a:rPr lang="en-US" dirty="0"/>
              <a:t>Ten executors with two cores each = RDDs with 39, 58, or 78 partitions</a:t>
            </a:r>
          </a:p>
          <a:p>
            <a:pPr lvl="1"/>
            <a:r>
              <a:rPr lang="en-US" dirty="0"/>
              <a:t>Reasons for a little less is to leave a couple cores open for speculative execution</a:t>
            </a:r>
          </a:p>
          <a:p>
            <a:endParaRPr lang="en-US" dirty="0"/>
          </a:p>
          <a:p>
            <a:r>
              <a:rPr lang="en-US" dirty="0"/>
              <a:t>Spark SQL's Catalyst optimizer eliminates the need for developers to focus on this level of optimization in the code</a:t>
            </a:r>
          </a:p>
        </p:txBody>
      </p:sp>
    </p:spTree>
    <p:extLst>
      <p:ext uri="{BB962C8B-B14F-4D97-AF65-F5344CB8AC3E}">
        <p14:creationId xmlns:p14="http://schemas.microsoft.com/office/powerpoint/2010/main" val="2711387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Caching and Persisting</a:t>
            </a:r>
          </a:p>
        </p:txBody>
      </p:sp>
    </p:spTree>
    <p:extLst>
      <p:ext uri="{BB962C8B-B14F-4D97-AF65-F5344CB8AC3E}">
        <p14:creationId xmlns:p14="http://schemas.microsoft.com/office/powerpoint/2010/main" val="35932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and Persisting Data</a:t>
            </a:r>
          </a:p>
        </p:txBody>
      </p:sp>
      <p:sp>
        <p:nvSpPr>
          <p:cNvPr id="3" name="Content Placeholder 2"/>
          <p:cNvSpPr>
            <a:spLocks noGrp="1"/>
          </p:cNvSpPr>
          <p:nvPr>
            <p:ph idx="1"/>
          </p:nvPr>
        </p:nvSpPr>
        <p:spPr>
          <a:xfrm>
            <a:off x="841494" y="1752600"/>
            <a:ext cx="13167360" cy="3927229"/>
          </a:xfrm>
        </p:spPr>
        <p:txBody>
          <a:bodyPr>
            <a:normAutofit fontScale="92500" lnSpcReduction="10000"/>
          </a:bodyPr>
          <a:lstStyle/>
          <a:p>
            <a:r>
              <a:rPr lang="en-US" dirty="0"/>
              <a:t>Spark data is not maintained in memory by default</a:t>
            </a:r>
          </a:p>
          <a:p>
            <a:endParaRPr lang="en-US" dirty="0"/>
          </a:p>
          <a:p>
            <a:r>
              <a:rPr lang="en-US" dirty="0"/>
              <a:t>Spark allows the developer to persist data in memory</a:t>
            </a:r>
          </a:p>
          <a:p>
            <a:pPr lvl="1"/>
            <a:endParaRPr lang="en-US" dirty="0"/>
          </a:p>
          <a:p>
            <a:pPr lvl="1"/>
            <a:r>
              <a:rPr lang="en-US" dirty="0"/>
              <a:t>Beneficial when an RDD is going to be used more than once - for example: an application where a "clean" file, reject file, and summary file are each created by processing the same original file</a:t>
            </a:r>
            <a:br>
              <a:rPr lang="en-US" dirty="0"/>
            </a:br>
            <a:endParaRPr lang="en-US" dirty="0"/>
          </a:p>
          <a:p>
            <a:pPr lvl="1"/>
            <a:r>
              <a:rPr lang="en-US" dirty="0"/>
              <a:t>Very useful (and incredibly fast) for iterative applications</a:t>
            </a:r>
          </a:p>
          <a:p>
            <a:pPr lvl="1"/>
            <a:endParaRPr lang="en-US" dirty="0"/>
          </a:p>
        </p:txBody>
      </p:sp>
    </p:spTree>
    <p:extLst>
      <p:ext uri="{BB962C8B-B14F-4D97-AF65-F5344CB8AC3E}">
        <p14:creationId xmlns:p14="http://schemas.microsoft.com/office/powerpoint/2010/main" val="47967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Memory Representations &amp; Limitations</a:t>
            </a:r>
          </a:p>
        </p:txBody>
      </p:sp>
      <p:sp>
        <p:nvSpPr>
          <p:cNvPr id="3" name="Content Placeholder 2"/>
          <p:cNvSpPr>
            <a:spLocks noGrp="1"/>
          </p:cNvSpPr>
          <p:nvPr>
            <p:ph idx="1"/>
          </p:nvPr>
        </p:nvSpPr>
        <p:spPr>
          <a:xfrm>
            <a:off x="841494" y="1752600"/>
            <a:ext cx="13167360" cy="4413516"/>
          </a:xfrm>
        </p:spPr>
        <p:txBody>
          <a:bodyPr>
            <a:normAutofit fontScale="92500" lnSpcReduction="20000"/>
          </a:bodyPr>
          <a:lstStyle/>
          <a:p>
            <a:r>
              <a:rPr lang="en-US" dirty="0"/>
              <a:t>Caching occurs at the partition level</a:t>
            </a:r>
          </a:p>
          <a:p>
            <a:pPr lvl="1"/>
            <a:endParaRPr lang="en-US" dirty="0"/>
          </a:p>
          <a:p>
            <a:r>
              <a:rPr lang="en-US" dirty="0"/>
              <a:t>Cached datasets can be stored two ways</a:t>
            </a:r>
          </a:p>
          <a:p>
            <a:pPr lvl="1"/>
            <a:r>
              <a:rPr lang="en-US" dirty="0"/>
              <a:t>Serialized: objects are turned into compact byte streams - reduces memory usage, but require more processing resources to </a:t>
            </a:r>
            <a:r>
              <a:rPr lang="en-US" dirty="0" err="1"/>
              <a:t>deserialize</a:t>
            </a:r>
            <a:r>
              <a:rPr lang="en-US" dirty="0"/>
              <a:t> when needed</a:t>
            </a:r>
          </a:p>
          <a:p>
            <a:pPr lvl="1"/>
            <a:r>
              <a:rPr lang="en-US" dirty="0"/>
              <a:t>Raw: fastest to process, but can easily take up 2-10x more memory than serialized datasets</a:t>
            </a:r>
          </a:p>
          <a:p>
            <a:pPr lvl="1"/>
            <a:endParaRPr lang="en-US" dirty="0"/>
          </a:p>
          <a:p>
            <a:r>
              <a:rPr lang="en-US" dirty="0"/>
              <a:t>Executor memory is a finite resource</a:t>
            </a:r>
          </a:p>
          <a:p>
            <a:pPr lvl="1"/>
            <a:r>
              <a:rPr lang="en-US" dirty="0"/>
              <a:t>Least Recently Used (LRU) algorithm determines which dataset(s) to evict when needed</a:t>
            </a:r>
          </a:p>
          <a:p>
            <a:pPr lvl="1"/>
            <a:r>
              <a:rPr lang="en-US" dirty="0"/>
              <a:t>If an operation tries to use cache that no longer exists, data will be recomputed and </a:t>
            </a:r>
            <a:r>
              <a:rPr lang="en-US" dirty="0" err="1"/>
              <a:t>recached</a:t>
            </a:r>
            <a:endParaRPr lang="en-US" dirty="0"/>
          </a:p>
        </p:txBody>
      </p:sp>
    </p:spTree>
    <p:extLst>
      <p:ext uri="{BB962C8B-B14F-4D97-AF65-F5344CB8AC3E}">
        <p14:creationId xmlns:p14="http://schemas.microsoft.com/office/powerpoint/2010/main" val="1734309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Caching Syntax</a:t>
            </a:r>
          </a:p>
        </p:txBody>
      </p:sp>
      <p:sp>
        <p:nvSpPr>
          <p:cNvPr id="3" name="Content Placeholder 2"/>
          <p:cNvSpPr>
            <a:spLocks noGrp="1"/>
          </p:cNvSpPr>
          <p:nvPr>
            <p:ph idx="1"/>
          </p:nvPr>
        </p:nvSpPr>
        <p:spPr>
          <a:xfrm>
            <a:off x="841494" y="1752600"/>
            <a:ext cx="13167360" cy="5109091"/>
          </a:xfrm>
        </p:spPr>
        <p:txBody>
          <a:bodyPr>
            <a:normAutofit fontScale="92500" lnSpcReduction="20000"/>
          </a:bodyPr>
          <a:lstStyle/>
          <a:p>
            <a:r>
              <a:rPr lang="en-US" dirty="0">
                <a:latin typeface="Courier New"/>
                <a:cs typeface="Courier New"/>
              </a:rPr>
              <a:t>persist()</a:t>
            </a:r>
            <a:r>
              <a:rPr lang="en-US" dirty="0">
                <a:cs typeface="Courier New"/>
              </a:rPr>
              <a:t> - developer can control caching storage level</a:t>
            </a:r>
          </a:p>
          <a:p>
            <a:pPr lvl="1"/>
            <a:r>
              <a:rPr lang="en-US" dirty="0"/>
              <a:t> </a:t>
            </a:r>
            <a:r>
              <a:rPr lang="en-US" dirty="0">
                <a:latin typeface="Courier New"/>
                <a:cs typeface="Courier New"/>
              </a:rPr>
              <a:t>persist(</a:t>
            </a:r>
            <a:r>
              <a:rPr lang="en-US" dirty="0" err="1">
                <a:latin typeface="Courier New"/>
                <a:cs typeface="Courier New"/>
              </a:rPr>
              <a:t>StorageLevel.</a:t>
            </a:r>
            <a:r>
              <a:rPr lang="en-US" i="1" dirty="0" err="1">
                <a:latin typeface="Courier New"/>
                <a:cs typeface="Courier New"/>
              </a:rPr>
              <a:t>Selection</a:t>
            </a:r>
            <a:r>
              <a:rPr lang="en-US" dirty="0">
                <a:latin typeface="Courier New"/>
                <a:cs typeface="Courier New"/>
              </a:rPr>
              <a:t>)</a:t>
            </a:r>
          </a:p>
          <a:p>
            <a:pPr lvl="1"/>
            <a:endParaRPr lang="en-US" dirty="0">
              <a:latin typeface="Courier New"/>
              <a:cs typeface="Courier New"/>
            </a:endParaRPr>
          </a:p>
          <a:p>
            <a:r>
              <a:rPr lang="en-US" dirty="0">
                <a:latin typeface="Courier New"/>
                <a:cs typeface="Courier New"/>
              </a:rPr>
              <a:t>cache()</a:t>
            </a:r>
            <a:r>
              <a:rPr lang="en-US" dirty="0">
                <a:cs typeface="Courier New"/>
              </a:rPr>
              <a:t> - simple operation</a:t>
            </a:r>
          </a:p>
          <a:p>
            <a:pPr lvl="1"/>
            <a:r>
              <a:rPr lang="en-US" dirty="0">
                <a:latin typeface="Courier New"/>
                <a:cs typeface="Courier New"/>
              </a:rPr>
              <a:t>cache() == persist(</a:t>
            </a:r>
            <a:r>
              <a:rPr lang="en-US" dirty="0" err="1">
                <a:latin typeface="Courier New"/>
                <a:cs typeface="Courier New"/>
              </a:rPr>
              <a:t>StorageLevel.MEMORY_ONLY</a:t>
            </a:r>
            <a:r>
              <a:rPr lang="en-US" dirty="0">
                <a:latin typeface="Courier New"/>
                <a:cs typeface="Courier New"/>
              </a:rPr>
              <a:t>)</a:t>
            </a:r>
          </a:p>
          <a:p>
            <a:pPr lvl="1"/>
            <a:endParaRPr lang="en-US" dirty="0">
              <a:latin typeface="Courier New"/>
              <a:cs typeface="Courier New"/>
            </a:endParaRPr>
          </a:p>
          <a:p>
            <a:r>
              <a:rPr lang="en-US" dirty="0" err="1">
                <a:latin typeface="Courier New"/>
                <a:cs typeface="Courier New"/>
              </a:rPr>
              <a:t>unpersist</a:t>
            </a:r>
            <a:r>
              <a:rPr lang="en-US" dirty="0">
                <a:latin typeface="Courier New"/>
                <a:cs typeface="Courier New"/>
              </a:rPr>
              <a:t>()</a:t>
            </a:r>
            <a:r>
              <a:rPr lang="en-US" dirty="0"/>
              <a:t>- remove data from cache</a:t>
            </a:r>
          </a:p>
          <a:p>
            <a:pPr lvl="1"/>
            <a:endParaRPr lang="en-US" dirty="0"/>
          </a:p>
          <a:p>
            <a:r>
              <a:rPr lang="en-US" dirty="0"/>
              <a:t>Must import library to use it:</a:t>
            </a:r>
          </a:p>
          <a:p>
            <a:pPr marL="548731" lvl="1" indent="0">
              <a:buNone/>
            </a:pPr>
            <a:r>
              <a:rPr lang="en-US" dirty="0">
                <a:latin typeface="Courier New"/>
                <a:cs typeface="Courier New"/>
              </a:rPr>
              <a:t>scala -&gt; import org.apache.spark.storageLevel._</a:t>
            </a:r>
          </a:p>
          <a:p>
            <a:pPr marL="548731" lvl="1" indent="0">
              <a:buNone/>
            </a:pPr>
            <a:r>
              <a:rPr lang="en-US" dirty="0">
                <a:latin typeface="Courier New"/>
                <a:cs typeface="Courier New"/>
              </a:rPr>
              <a:t>python -&gt; from pyspark import </a:t>
            </a:r>
            <a:r>
              <a:rPr lang="en-US" dirty="0" err="1">
                <a:latin typeface="Courier New"/>
                <a:cs typeface="Courier New"/>
              </a:rPr>
              <a:t>StorageLevel</a:t>
            </a:r>
            <a:endParaRPr lang="en-US" dirty="0">
              <a:latin typeface="Courier New"/>
              <a:cs typeface="Courier New"/>
            </a:endParaRPr>
          </a:p>
        </p:txBody>
      </p:sp>
      <p:sp>
        <p:nvSpPr>
          <p:cNvPr id="4" name="TextBox 3"/>
          <p:cNvSpPr txBox="1"/>
          <p:nvPr/>
        </p:nvSpPr>
        <p:spPr>
          <a:xfrm>
            <a:off x="8994371" y="2876204"/>
            <a:ext cx="4771505" cy="2510443"/>
          </a:xfrm>
          <a:prstGeom prst="rect">
            <a:avLst/>
          </a:prstGeom>
        </p:spPr>
        <p:txBody>
          <a:bodyPr vert="horz" wrap="square" lIns="0" tIns="0" rIns="0" bIns="0" rtlCol="0" anchor="ctr" anchorCtr="0">
            <a:spAutoFit/>
          </a:bodyPr>
          <a:lstStyle/>
          <a:p>
            <a:pPr algn="ctr">
              <a:lnSpc>
                <a:spcPct val="85000"/>
              </a:lnSpc>
              <a:spcBef>
                <a:spcPts val="600"/>
              </a:spcBef>
            </a:pPr>
            <a:endParaRPr lang="en-US" sz="2800" dirty="0" err="1"/>
          </a:p>
        </p:txBody>
      </p:sp>
      <p:sp>
        <p:nvSpPr>
          <p:cNvPr id="6" name="Rectangle 5"/>
          <p:cNvSpPr/>
          <p:nvPr/>
        </p:nvSpPr>
        <p:spPr>
          <a:xfrm>
            <a:off x="9248863" y="4084487"/>
            <a:ext cx="4638502" cy="1895302"/>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b="1" u="sng" dirty="0">
                <a:solidFill>
                  <a:schemeClr val="tx2"/>
                </a:solidFill>
              </a:rPr>
              <a:t>Spark SQL:</a:t>
            </a:r>
          </a:p>
          <a:p>
            <a:pPr algn="ctr">
              <a:lnSpc>
                <a:spcPct val="85000"/>
              </a:lnSpc>
              <a:spcBef>
                <a:spcPts val="600"/>
              </a:spcBef>
            </a:pPr>
            <a:endParaRPr lang="en-US" sz="1050" dirty="0">
              <a:solidFill>
                <a:schemeClr val="tx2"/>
              </a:solidFill>
            </a:endParaRPr>
          </a:p>
          <a:p>
            <a:pPr algn="ctr">
              <a:lnSpc>
                <a:spcPct val="85000"/>
              </a:lnSpc>
              <a:spcBef>
                <a:spcPts val="600"/>
              </a:spcBef>
            </a:pPr>
            <a:r>
              <a:rPr lang="en-US" sz="2800" dirty="0" err="1">
                <a:solidFill>
                  <a:schemeClr val="tx2"/>
                </a:solidFill>
              </a:rPr>
              <a:t>sqlContext.cacheTable</a:t>
            </a:r>
            <a:r>
              <a:rPr lang="en-US" sz="2800" dirty="0">
                <a:solidFill>
                  <a:schemeClr val="tx2"/>
                </a:solidFill>
              </a:rPr>
              <a:t>()</a:t>
            </a:r>
            <a:br>
              <a:rPr lang="en-US" sz="2800" dirty="0">
                <a:solidFill>
                  <a:schemeClr val="tx2"/>
                </a:solidFill>
              </a:rPr>
            </a:br>
            <a:r>
              <a:rPr lang="en-US" sz="2800" dirty="0" err="1">
                <a:solidFill>
                  <a:schemeClr val="tx2"/>
                </a:solidFill>
              </a:rPr>
              <a:t>sqlContext.uncacheTable</a:t>
            </a:r>
            <a:r>
              <a:rPr lang="en-US" sz="2800" dirty="0">
                <a:solidFill>
                  <a:schemeClr val="tx2"/>
                </a:solidFill>
              </a:rPr>
              <a:t>()</a:t>
            </a:r>
          </a:p>
        </p:txBody>
      </p:sp>
    </p:spTree>
    <p:extLst>
      <p:ext uri="{BB962C8B-B14F-4D97-AF65-F5344CB8AC3E}">
        <p14:creationId xmlns:p14="http://schemas.microsoft.com/office/powerpoint/2010/main" val="3051430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776255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Physical Options for Caching</a:t>
            </a:r>
          </a:p>
        </p:txBody>
      </p:sp>
      <p:graphicFrame>
        <p:nvGraphicFramePr>
          <p:cNvPr id="3" name="Table 2"/>
          <p:cNvGraphicFramePr>
            <a:graphicFrameLocks noGrp="1"/>
          </p:cNvGraphicFramePr>
          <p:nvPr>
            <p:extLst>
              <p:ext uri="{D42A27DB-BD31-4B8C-83A1-F6EECF244321}">
                <p14:modId xmlns:p14="http://schemas.microsoft.com/office/powerpoint/2010/main" val="3150986895"/>
              </p:ext>
            </p:extLst>
          </p:nvPr>
        </p:nvGraphicFramePr>
        <p:xfrm>
          <a:off x="1439373" y="2439205"/>
          <a:ext cx="11588720" cy="3364992"/>
        </p:xfrm>
        <a:graphic>
          <a:graphicData uri="http://schemas.openxmlformats.org/drawingml/2006/table">
            <a:tbl>
              <a:tblPr firstRow="1" bandRow="1">
                <a:tableStyleId>{3C2FFA5D-87B4-456A-9821-1D502468CF0F}</a:tableStyleId>
              </a:tblPr>
              <a:tblGrid>
                <a:gridCol w="4532825">
                  <a:extLst>
                    <a:ext uri="{9D8B030D-6E8A-4147-A177-3AD203B41FA5}">
                      <a16:colId xmlns:a16="http://schemas.microsoft.com/office/drawing/2014/main" val="20000"/>
                    </a:ext>
                  </a:extLst>
                </a:gridCol>
                <a:gridCol w="1890980">
                  <a:extLst>
                    <a:ext uri="{9D8B030D-6E8A-4147-A177-3AD203B41FA5}">
                      <a16:colId xmlns:a16="http://schemas.microsoft.com/office/drawing/2014/main" val="20001"/>
                    </a:ext>
                  </a:extLst>
                </a:gridCol>
                <a:gridCol w="1806310">
                  <a:extLst>
                    <a:ext uri="{9D8B030D-6E8A-4147-A177-3AD203B41FA5}">
                      <a16:colId xmlns:a16="http://schemas.microsoft.com/office/drawing/2014/main" val="20002"/>
                    </a:ext>
                  </a:extLst>
                </a:gridCol>
                <a:gridCol w="1721638">
                  <a:extLst>
                    <a:ext uri="{9D8B030D-6E8A-4147-A177-3AD203B41FA5}">
                      <a16:colId xmlns:a16="http://schemas.microsoft.com/office/drawing/2014/main" val="20003"/>
                    </a:ext>
                  </a:extLst>
                </a:gridCol>
                <a:gridCol w="1636967">
                  <a:extLst>
                    <a:ext uri="{9D8B030D-6E8A-4147-A177-3AD203B41FA5}">
                      <a16:colId xmlns:a16="http://schemas.microsoft.com/office/drawing/2014/main" val="20004"/>
                    </a:ext>
                  </a:extLst>
                </a:gridCol>
              </a:tblGrid>
              <a:tr h="370840">
                <a:tc>
                  <a:txBody>
                    <a:bodyPr/>
                    <a:lstStyle/>
                    <a:p>
                      <a:r>
                        <a:rPr lang="en-US" dirty="0"/>
                        <a:t>Storage Level</a:t>
                      </a:r>
                    </a:p>
                  </a:txBody>
                  <a:tcPr/>
                </a:tc>
                <a:tc>
                  <a:txBody>
                    <a:bodyPr/>
                    <a:lstStyle/>
                    <a:p>
                      <a:r>
                        <a:rPr lang="en-US" dirty="0"/>
                        <a:t>Memory</a:t>
                      </a:r>
                    </a:p>
                  </a:txBody>
                  <a:tcPr/>
                </a:tc>
                <a:tc>
                  <a:txBody>
                    <a:bodyPr/>
                    <a:lstStyle/>
                    <a:p>
                      <a:r>
                        <a:rPr lang="en-US" dirty="0"/>
                        <a:t>Disk</a:t>
                      </a:r>
                    </a:p>
                  </a:txBody>
                  <a:tcPr/>
                </a:tc>
                <a:tc>
                  <a:txBody>
                    <a:bodyPr/>
                    <a:lstStyle/>
                    <a:p>
                      <a:r>
                        <a:rPr lang="en-US" dirty="0"/>
                        <a:t>Serialized</a:t>
                      </a:r>
                    </a:p>
                  </a:txBody>
                  <a:tcPr/>
                </a:tc>
                <a:tc>
                  <a:txBody>
                    <a:bodyPr/>
                    <a:lstStyle/>
                    <a:p>
                      <a:r>
                        <a:rPr lang="en-US" dirty="0"/>
                        <a:t>Replicas</a:t>
                      </a:r>
                    </a:p>
                  </a:txBody>
                  <a:tcPr/>
                </a:tc>
                <a:extLst>
                  <a:ext uri="{0D108BD9-81ED-4DB2-BD59-A6C34878D82A}">
                    <a16:rowId xmlns:a16="http://schemas.microsoft.com/office/drawing/2014/main" val="10000"/>
                  </a:ext>
                </a:extLst>
              </a:tr>
              <a:tr h="370840">
                <a:tc>
                  <a:txBody>
                    <a:bodyPr/>
                    <a:lstStyle/>
                    <a:p>
                      <a:r>
                        <a:rPr lang="en-US" dirty="0"/>
                        <a:t>MEMORY_ONLY</a:t>
                      </a:r>
                      <a:r>
                        <a:rPr lang="en-US" baseline="0" dirty="0"/>
                        <a:t> (default)</a:t>
                      </a:r>
                      <a:endParaRPr lang="en-US" dirty="0"/>
                    </a:p>
                  </a:txBody>
                  <a:tcPr/>
                </a:tc>
                <a:tc>
                  <a:txBody>
                    <a:bodyPr/>
                    <a:lstStyle/>
                    <a:p>
                      <a:r>
                        <a:rPr lang="en-US" dirty="0"/>
                        <a:t>Yes</a:t>
                      </a:r>
                    </a:p>
                  </a:txBody>
                  <a:tcPr/>
                </a:tc>
                <a:tc>
                  <a:txBody>
                    <a:bodyPr/>
                    <a:lstStyle/>
                    <a:p>
                      <a:r>
                        <a:rPr lang="en-US" dirty="0"/>
                        <a:t>Never</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1"/>
                  </a:ext>
                </a:extLst>
              </a:tr>
              <a:tr h="370840">
                <a:tc>
                  <a:txBody>
                    <a:bodyPr/>
                    <a:lstStyle/>
                    <a:p>
                      <a:r>
                        <a:rPr lang="en-US" dirty="0"/>
                        <a:t>MEMORY_AND_DISK</a:t>
                      </a:r>
                    </a:p>
                  </a:txBody>
                  <a:tcPr/>
                </a:tc>
                <a:tc>
                  <a:txBody>
                    <a:bodyPr/>
                    <a:lstStyle/>
                    <a:p>
                      <a:r>
                        <a:rPr lang="en-US" dirty="0"/>
                        <a:t>Yes</a:t>
                      </a:r>
                    </a:p>
                  </a:txBody>
                  <a:tcPr/>
                </a:tc>
                <a:tc>
                  <a:txBody>
                    <a:bodyPr/>
                    <a:lstStyle/>
                    <a:p>
                      <a:r>
                        <a:rPr lang="en-US" dirty="0"/>
                        <a:t>Spills</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r h="370840">
                <a:tc>
                  <a:txBody>
                    <a:bodyPr/>
                    <a:lstStyle/>
                    <a:p>
                      <a:r>
                        <a:rPr lang="en-US" dirty="0"/>
                        <a:t>MEMORY_ONLY_SER</a:t>
                      </a:r>
                    </a:p>
                  </a:txBody>
                  <a:tcPr/>
                </a:tc>
                <a:tc>
                  <a:txBody>
                    <a:bodyPr/>
                    <a:lstStyle/>
                    <a:p>
                      <a:r>
                        <a:rPr lang="en-US" dirty="0"/>
                        <a:t>Yes</a:t>
                      </a:r>
                    </a:p>
                  </a:txBody>
                  <a:tcPr/>
                </a:tc>
                <a:tc>
                  <a:txBody>
                    <a:bodyPr/>
                    <a:lstStyle/>
                    <a:p>
                      <a:r>
                        <a:rPr lang="en-US" dirty="0"/>
                        <a:t>No</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0003"/>
                  </a:ext>
                </a:extLst>
              </a:tr>
              <a:tr h="370840">
                <a:tc>
                  <a:txBody>
                    <a:bodyPr/>
                    <a:lstStyle/>
                    <a:p>
                      <a:r>
                        <a:rPr lang="en-US" dirty="0"/>
                        <a:t>MEMORY_AND_DISK_SER</a:t>
                      </a:r>
                    </a:p>
                  </a:txBody>
                  <a:tcPr/>
                </a:tc>
                <a:tc>
                  <a:txBody>
                    <a:bodyPr/>
                    <a:lstStyle/>
                    <a:p>
                      <a:r>
                        <a:rPr lang="en-US" dirty="0"/>
                        <a:t>Yes</a:t>
                      </a:r>
                    </a:p>
                  </a:txBody>
                  <a:tcPr/>
                </a:tc>
                <a:tc>
                  <a:txBody>
                    <a:bodyPr/>
                    <a:lstStyle/>
                    <a:p>
                      <a:r>
                        <a:rPr lang="en-US" dirty="0"/>
                        <a:t>Spills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0004"/>
                  </a:ext>
                </a:extLst>
              </a:tr>
              <a:tr h="370840">
                <a:tc>
                  <a:txBody>
                    <a:bodyPr/>
                    <a:lstStyle/>
                    <a:p>
                      <a:r>
                        <a:rPr lang="en-US" dirty="0"/>
                        <a:t>MEMORY_ONLY_2</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0005"/>
                  </a:ext>
                </a:extLst>
              </a:tr>
              <a:tr h="370840">
                <a:tc>
                  <a:txBody>
                    <a:bodyPr/>
                    <a:lstStyle/>
                    <a:p>
                      <a:r>
                        <a:rPr lang="en-US" dirty="0"/>
                        <a:t>MEMORY_AND_DISK_2</a:t>
                      </a:r>
                    </a:p>
                  </a:txBody>
                  <a:tcPr/>
                </a:tc>
                <a:tc>
                  <a:txBody>
                    <a:bodyPr/>
                    <a:lstStyle/>
                    <a:p>
                      <a:r>
                        <a:rPr lang="en-US" dirty="0"/>
                        <a:t>Yes</a:t>
                      </a:r>
                    </a:p>
                  </a:txBody>
                  <a:tcPr/>
                </a:tc>
                <a:tc>
                  <a:txBody>
                    <a:bodyPr/>
                    <a:lstStyle/>
                    <a:p>
                      <a:r>
                        <a:rPr lang="en-US" dirty="0"/>
                        <a:t>Spills</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0006"/>
                  </a:ext>
                </a:extLst>
              </a:tr>
              <a:tr h="370840">
                <a:tc>
                  <a:txBody>
                    <a:bodyPr/>
                    <a:lstStyle/>
                    <a:p>
                      <a:r>
                        <a:rPr lang="en-US" dirty="0"/>
                        <a:t>DISK_ONLY</a:t>
                      </a:r>
                    </a:p>
                  </a:txBody>
                  <a:tcPr/>
                </a:tc>
                <a:tc>
                  <a:txBody>
                    <a:bodyPr/>
                    <a:lstStyle/>
                    <a:p>
                      <a:r>
                        <a:rPr lang="en-US" dirty="0"/>
                        <a:t>No</a:t>
                      </a:r>
                    </a:p>
                  </a:txBody>
                  <a:tcPr/>
                </a:tc>
                <a:tc>
                  <a:txBody>
                    <a:bodyPr/>
                    <a:lstStyle/>
                    <a:p>
                      <a:r>
                        <a:rPr lang="en-US" dirty="0"/>
                        <a:t>Yes</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7691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3" name="Content Placeholder 2"/>
          <p:cNvSpPr>
            <a:spLocks noGrp="1"/>
          </p:cNvSpPr>
          <p:nvPr>
            <p:ph idx="1"/>
          </p:nvPr>
        </p:nvSpPr>
        <p:spPr>
          <a:xfrm>
            <a:off x="841494" y="1752600"/>
            <a:ext cx="13167360" cy="4841324"/>
          </a:xfrm>
        </p:spPr>
        <p:txBody>
          <a:bodyPr>
            <a:normAutofit fontScale="85000" lnSpcReduction="20000"/>
          </a:bodyPr>
          <a:lstStyle/>
          <a:p>
            <a:pPr marL="548731" lvl="1" indent="0">
              <a:buNone/>
            </a:pPr>
            <a:endParaRPr lang="en-US" dirty="0">
              <a:latin typeface="Courier New"/>
              <a:cs typeface="Courier New"/>
            </a:endParaRPr>
          </a:p>
          <a:p>
            <a:pPr marL="548731" lvl="1" indent="0">
              <a:buNone/>
            </a:pPr>
            <a:r>
              <a:rPr lang="en-US" dirty="0">
                <a:latin typeface="Courier New"/>
                <a:cs typeface="Courier New"/>
              </a:rPr>
              <a:t>from pyspark import StorageLevel	</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ordersRdd</a:t>
            </a:r>
            <a:r>
              <a:rPr lang="en-US" dirty="0">
                <a:latin typeface="Courier New"/>
                <a:cs typeface="Courier New"/>
              </a:rPr>
              <a:t> = </a:t>
            </a:r>
            <a:r>
              <a:rPr lang="en-US" dirty="0" err="1">
                <a:latin typeface="Courier New"/>
                <a:cs typeface="Courier New"/>
              </a:rPr>
              <a:t>sc.textFiles</a:t>
            </a:r>
            <a:r>
              <a:rPr lang="en-US" dirty="0">
                <a:latin typeface="Courier New"/>
                <a:cs typeface="Courier New"/>
              </a:rPr>
              <a:t>("/orders/received/*")</a:t>
            </a:r>
          </a:p>
          <a:p>
            <a:pPr marL="548731" lvl="1" indent="0">
              <a:buNone/>
            </a:pPr>
            <a:r>
              <a:rPr lang="en-US" dirty="0" err="1">
                <a:latin typeface="Courier New"/>
                <a:cs typeface="Courier New"/>
              </a:rPr>
              <a:t>ordersRdd.persist</a:t>
            </a:r>
            <a:r>
              <a:rPr lang="en-US" dirty="0">
                <a:latin typeface="Courier New"/>
                <a:cs typeface="Courier New"/>
              </a:rPr>
              <a:t>(StorageLevel.MEMORY_ONLY_SER)</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ordersRdd.map</a:t>
            </a:r>
            <a:r>
              <a:rPr lang="en-US" dirty="0">
                <a:latin typeface="Courier New"/>
                <a:cs typeface="Courier New"/>
              </a:rPr>
              <a:t>(…).</a:t>
            </a:r>
            <a:r>
              <a:rPr lang="en-US" dirty="0" err="1">
                <a:latin typeface="Courier New"/>
                <a:cs typeface="Courier New"/>
              </a:rPr>
              <a:t>saveAsTextFile</a:t>
            </a:r>
            <a:r>
              <a:rPr lang="en-US" dirty="0">
                <a:latin typeface="Courier New"/>
                <a:cs typeface="Courier New"/>
              </a:rPr>
              <a:t>(”/orders/reports/</a:t>
            </a:r>
            <a:r>
              <a:rPr lang="en-US" dirty="0" err="1">
                <a:latin typeface="Courier New"/>
                <a:cs typeface="Courier New"/>
              </a:rPr>
              <a:t>valid.txt</a:t>
            </a:r>
            <a:r>
              <a:rPr lang="en-US" dirty="0">
                <a:latin typeface="Courier New"/>
                <a:cs typeface="Courier New"/>
              </a:rPr>
              <a:t>")</a:t>
            </a:r>
          </a:p>
          <a:p>
            <a:pPr marL="548731" lvl="1" indent="0">
              <a:buNone/>
            </a:pPr>
            <a:r>
              <a:rPr lang="en-US" dirty="0" err="1">
                <a:latin typeface="Courier New"/>
                <a:cs typeface="Courier New"/>
              </a:rPr>
              <a:t>ordersRdd.filter</a:t>
            </a:r>
            <a:r>
              <a:rPr lang="en-US" dirty="0">
                <a:latin typeface="Courier New"/>
                <a:cs typeface="Courier New"/>
              </a:rPr>
              <a:t>(…).</a:t>
            </a:r>
            <a:r>
              <a:rPr lang="en-US" dirty="0" err="1">
                <a:latin typeface="Courier New"/>
                <a:cs typeface="Courier New"/>
              </a:rPr>
              <a:t>saveAsTextFile</a:t>
            </a:r>
            <a:r>
              <a:rPr lang="en-US" dirty="0">
                <a:latin typeface="Courier New"/>
                <a:cs typeface="Courier New"/>
              </a:rPr>
              <a:t>("/orders/reports/</a:t>
            </a:r>
            <a:r>
              <a:rPr lang="en-US" dirty="0" err="1">
                <a:latin typeface="Courier New"/>
                <a:cs typeface="Courier New"/>
              </a:rPr>
              <a:t>filtered.txt</a:t>
            </a:r>
            <a:r>
              <a:rPr lang="en-US" dirty="0">
                <a:latin typeface="Courier New"/>
                <a:cs typeface="Courier New"/>
              </a:rPr>
              <a:t>")</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ordersRdd.unpersist</a:t>
            </a:r>
            <a:r>
              <a:rPr lang="en-US" dirty="0">
                <a:latin typeface="Courier New"/>
                <a:cs typeface="Courier New"/>
              </a:rPr>
              <a:t>()</a:t>
            </a:r>
          </a:p>
          <a:p>
            <a:pPr marL="548731" lvl="1" indent="0">
              <a:buNone/>
            </a:pPr>
            <a:endParaRPr lang="en-US" dirty="0">
              <a:latin typeface="Courier New"/>
              <a:cs typeface="Courier New"/>
            </a:endParaRPr>
          </a:p>
          <a:p>
            <a:pPr marL="548731" lvl="1" indent="0">
              <a:buNone/>
            </a:pPr>
            <a:r>
              <a:rPr lang="en-US" dirty="0">
                <a:latin typeface="Courier New"/>
                <a:cs typeface="Courier New"/>
              </a:rPr>
              <a:t>	</a:t>
            </a:r>
          </a:p>
        </p:txBody>
      </p:sp>
    </p:spTree>
    <p:extLst>
      <p:ext uri="{BB962C8B-B14F-4D97-AF65-F5344CB8AC3E}">
        <p14:creationId xmlns:p14="http://schemas.microsoft.com/office/powerpoint/2010/main" val="236835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a:t>
            </a:r>
          </a:p>
        </p:txBody>
      </p:sp>
      <p:sp>
        <p:nvSpPr>
          <p:cNvPr id="3" name="Content Placeholder 2"/>
          <p:cNvSpPr>
            <a:spLocks noGrp="1"/>
          </p:cNvSpPr>
          <p:nvPr>
            <p:ph idx="1"/>
          </p:nvPr>
        </p:nvSpPr>
        <p:spPr>
          <a:xfrm>
            <a:off x="841494" y="1752600"/>
            <a:ext cx="13167360" cy="4841324"/>
          </a:xfrm>
        </p:spPr>
        <p:txBody>
          <a:bodyPr>
            <a:normAutofit fontScale="85000" lnSpcReduction="20000"/>
          </a:bodyPr>
          <a:lstStyle/>
          <a:p>
            <a:pPr marL="548731" lvl="1" indent="0">
              <a:buNone/>
            </a:pPr>
            <a:endParaRPr lang="en-US" dirty="0">
              <a:latin typeface="Courier New"/>
              <a:cs typeface="Courier New"/>
            </a:endParaRPr>
          </a:p>
          <a:p>
            <a:pPr marL="548731" lvl="1" indent="0">
              <a:buNone/>
            </a:pPr>
            <a:r>
              <a:rPr lang="en-US" dirty="0">
                <a:latin typeface="Courier New"/>
                <a:cs typeface="Courier New"/>
              </a:rPr>
              <a:t>import </a:t>
            </a:r>
            <a:r>
              <a:rPr lang="en-US" dirty="0" err="1">
                <a:latin typeface="Courier New"/>
                <a:cs typeface="Courier New"/>
              </a:rPr>
              <a:t>org.apache.spark.storageLevel</a:t>
            </a:r>
            <a:r>
              <a:rPr lang="en-US" dirty="0">
                <a:latin typeface="Courier New"/>
                <a:cs typeface="Courier New"/>
              </a:rPr>
              <a:t>._ 	</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val</a:t>
            </a:r>
            <a:r>
              <a:rPr lang="en-US" dirty="0">
                <a:latin typeface="Courier New"/>
                <a:cs typeface="Courier New"/>
              </a:rPr>
              <a:t> </a:t>
            </a:r>
            <a:r>
              <a:rPr lang="en-US" dirty="0" err="1">
                <a:latin typeface="Courier New"/>
                <a:cs typeface="Courier New"/>
              </a:rPr>
              <a:t>ordersRdd</a:t>
            </a:r>
            <a:r>
              <a:rPr lang="en-US" dirty="0">
                <a:latin typeface="Courier New"/>
                <a:cs typeface="Courier New"/>
              </a:rPr>
              <a:t> = </a:t>
            </a:r>
            <a:r>
              <a:rPr lang="en-US" dirty="0" err="1">
                <a:latin typeface="Courier New"/>
                <a:cs typeface="Courier New"/>
              </a:rPr>
              <a:t>sc.textFiles</a:t>
            </a:r>
            <a:r>
              <a:rPr lang="en-US" dirty="0">
                <a:latin typeface="Courier New"/>
                <a:cs typeface="Courier New"/>
              </a:rPr>
              <a:t>("/orders/received/*")</a:t>
            </a:r>
          </a:p>
          <a:p>
            <a:pPr marL="548731" lvl="1" indent="0">
              <a:buNone/>
            </a:pPr>
            <a:r>
              <a:rPr lang="en-US" dirty="0" err="1">
                <a:latin typeface="Courier New"/>
                <a:cs typeface="Courier New"/>
              </a:rPr>
              <a:t>ordersRdd.persist</a:t>
            </a:r>
            <a:r>
              <a:rPr lang="en-US" dirty="0">
                <a:latin typeface="Courier New"/>
                <a:cs typeface="Courier New"/>
              </a:rPr>
              <a:t>(StorageLevel.MEMORY_ONLY_SER)</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ordersRdd.map</a:t>
            </a:r>
            <a:r>
              <a:rPr lang="en-US" dirty="0">
                <a:latin typeface="Courier New"/>
                <a:cs typeface="Courier New"/>
              </a:rPr>
              <a:t>(…).</a:t>
            </a:r>
            <a:r>
              <a:rPr lang="en-US" dirty="0" err="1">
                <a:latin typeface="Courier New"/>
                <a:cs typeface="Courier New"/>
              </a:rPr>
              <a:t>saveAsTextFile</a:t>
            </a:r>
            <a:r>
              <a:rPr lang="en-US" dirty="0">
                <a:latin typeface="Courier New"/>
                <a:cs typeface="Courier New"/>
              </a:rPr>
              <a:t>(”/orders/reports/</a:t>
            </a:r>
            <a:r>
              <a:rPr lang="en-US" dirty="0" err="1">
                <a:latin typeface="Courier New"/>
                <a:cs typeface="Courier New"/>
              </a:rPr>
              <a:t>valid.txt</a:t>
            </a:r>
            <a:r>
              <a:rPr lang="en-US" dirty="0">
                <a:latin typeface="Courier New"/>
                <a:cs typeface="Courier New"/>
              </a:rPr>
              <a:t>")</a:t>
            </a:r>
          </a:p>
          <a:p>
            <a:pPr marL="548731" lvl="1" indent="0">
              <a:buNone/>
            </a:pPr>
            <a:r>
              <a:rPr lang="en-US" dirty="0" err="1">
                <a:latin typeface="Courier New"/>
                <a:cs typeface="Courier New"/>
              </a:rPr>
              <a:t>ordersRdd.filter</a:t>
            </a:r>
            <a:r>
              <a:rPr lang="en-US" dirty="0">
                <a:latin typeface="Courier New"/>
                <a:cs typeface="Courier New"/>
              </a:rPr>
              <a:t>(…).</a:t>
            </a:r>
            <a:r>
              <a:rPr lang="en-US" dirty="0" err="1">
                <a:latin typeface="Courier New"/>
                <a:cs typeface="Courier New"/>
              </a:rPr>
              <a:t>saveAsTextFile</a:t>
            </a:r>
            <a:r>
              <a:rPr lang="en-US" dirty="0">
                <a:latin typeface="Courier New"/>
                <a:cs typeface="Courier New"/>
              </a:rPr>
              <a:t>("/orders/reports/</a:t>
            </a:r>
            <a:r>
              <a:rPr lang="en-US" dirty="0" err="1">
                <a:latin typeface="Courier New"/>
                <a:cs typeface="Courier New"/>
              </a:rPr>
              <a:t>filtered.txt</a:t>
            </a:r>
            <a:r>
              <a:rPr lang="en-US" dirty="0">
                <a:latin typeface="Courier New"/>
                <a:cs typeface="Courier New"/>
              </a:rPr>
              <a:t>")</a:t>
            </a:r>
          </a:p>
          <a:p>
            <a:pPr marL="548731" lvl="1" indent="0">
              <a:buNone/>
            </a:pPr>
            <a:endParaRPr lang="en-US" dirty="0">
              <a:latin typeface="Courier New"/>
              <a:cs typeface="Courier New"/>
            </a:endParaRPr>
          </a:p>
          <a:p>
            <a:pPr marL="548731" lvl="1" indent="0">
              <a:buNone/>
            </a:pPr>
            <a:r>
              <a:rPr lang="en-US" dirty="0" err="1">
                <a:latin typeface="Courier New"/>
                <a:cs typeface="Courier New"/>
              </a:rPr>
              <a:t>ordersRdd.unpersist</a:t>
            </a:r>
            <a:r>
              <a:rPr lang="en-US" dirty="0">
                <a:latin typeface="Courier New"/>
                <a:cs typeface="Courier New"/>
              </a:rPr>
              <a:t>()</a:t>
            </a:r>
          </a:p>
          <a:p>
            <a:pPr marL="548731" lvl="1" indent="0">
              <a:buNone/>
            </a:pPr>
            <a:endParaRPr lang="en-US" dirty="0">
              <a:latin typeface="Courier New"/>
              <a:cs typeface="Courier New"/>
            </a:endParaRPr>
          </a:p>
          <a:p>
            <a:pPr marL="548731" lvl="1" indent="0">
              <a:buNone/>
            </a:pPr>
            <a:r>
              <a:rPr lang="en-US" dirty="0">
                <a:latin typeface="Courier New"/>
                <a:cs typeface="Courier New"/>
              </a:rPr>
              <a:t>	</a:t>
            </a:r>
          </a:p>
        </p:txBody>
      </p:sp>
    </p:spTree>
    <p:extLst>
      <p:ext uri="{BB962C8B-B14F-4D97-AF65-F5344CB8AC3E}">
        <p14:creationId xmlns:p14="http://schemas.microsoft.com/office/powerpoint/2010/main" val="18142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Storage Level to Choose?</a:t>
            </a:r>
          </a:p>
        </p:txBody>
      </p:sp>
      <p:sp>
        <p:nvSpPr>
          <p:cNvPr id="3" name="Content Placeholder 2"/>
          <p:cNvSpPr>
            <a:spLocks noGrp="1"/>
          </p:cNvSpPr>
          <p:nvPr>
            <p:ph idx="1"/>
          </p:nvPr>
        </p:nvSpPr>
        <p:spPr>
          <a:xfrm>
            <a:off x="841494" y="1752600"/>
            <a:ext cx="13167360" cy="5727722"/>
          </a:xfrm>
        </p:spPr>
        <p:txBody>
          <a:bodyPr>
            <a:normAutofit fontScale="92500" lnSpcReduction="20000"/>
          </a:bodyPr>
          <a:lstStyle/>
          <a:p>
            <a:r>
              <a:rPr lang="en-US" dirty="0"/>
              <a:t>If the RDD fits in memory, use the default MEMORY_ONLY</a:t>
            </a:r>
          </a:p>
          <a:p>
            <a:pPr lvl="1"/>
            <a:endParaRPr lang="en-US" dirty="0"/>
          </a:p>
          <a:p>
            <a:r>
              <a:rPr lang="en-US" dirty="0"/>
              <a:t>If RDDs are too big, try MEMORY_ONLY_SER with a fast serialization library (Scala only)</a:t>
            </a:r>
          </a:p>
          <a:p>
            <a:pPr lvl="1"/>
            <a:endParaRPr lang="en-US" dirty="0"/>
          </a:p>
          <a:p>
            <a:r>
              <a:rPr lang="en-US" dirty="0"/>
              <a:t>If the RDDs are still too big:</a:t>
            </a:r>
          </a:p>
          <a:p>
            <a:pPr lvl="1"/>
            <a:r>
              <a:rPr lang="en-US" dirty="0"/>
              <a:t>Consider the time to compute this RDD from parent RDD vs the time to load it from disk</a:t>
            </a:r>
          </a:p>
          <a:p>
            <a:pPr lvl="1"/>
            <a:r>
              <a:rPr lang="en-US" dirty="0"/>
              <a:t>Re-computing an RDD may sometimes be faster than reading it from disk</a:t>
            </a:r>
          </a:p>
          <a:p>
            <a:pPr lvl="1"/>
            <a:endParaRPr lang="en-US" dirty="0"/>
          </a:p>
          <a:p>
            <a:r>
              <a:rPr lang="en-US" dirty="0"/>
              <a:t>Replicated storage is good for fast fault recovery, but…</a:t>
            </a:r>
          </a:p>
          <a:p>
            <a:pPr lvl="1"/>
            <a:r>
              <a:rPr lang="en-US" dirty="0"/>
              <a:t>Usually this is overkill, and not a good idea if you’re using a lot of data relative to total memory</a:t>
            </a:r>
          </a:p>
          <a:p>
            <a:pPr lvl="1"/>
            <a:endParaRPr lang="en-US" dirty="0"/>
          </a:p>
          <a:p>
            <a:r>
              <a:rPr lang="en-US" dirty="0"/>
              <a:t>For DataFrames, use </a:t>
            </a:r>
            <a:r>
              <a:rPr lang="en-US" dirty="0">
                <a:latin typeface="Courier New"/>
                <a:cs typeface="Courier New"/>
              </a:rPr>
              <a:t>cache()</a:t>
            </a:r>
            <a:r>
              <a:rPr lang="en-US" dirty="0"/>
              <a:t> instead of </a:t>
            </a:r>
            <a:r>
              <a:rPr lang="en-US" dirty="0">
                <a:latin typeface="Courier New"/>
                <a:cs typeface="Courier New"/>
              </a:rPr>
              <a:t>persist(</a:t>
            </a:r>
            <a:r>
              <a:rPr lang="en-US" dirty="0" err="1">
                <a:latin typeface="Courier New"/>
                <a:cs typeface="Courier New"/>
              </a:rPr>
              <a:t>StorageLevel</a:t>
            </a:r>
            <a:r>
              <a:rPr lang="en-US" dirty="0">
                <a:latin typeface="Courier New"/>
                <a:cs typeface="Courier New"/>
              </a:rPr>
              <a:t>)</a:t>
            </a:r>
          </a:p>
        </p:txBody>
      </p:sp>
    </p:spTree>
    <p:extLst>
      <p:ext uri="{BB962C8B-B14F-4D97-AF65-F5344CB8AC3E}">
        <p14:creationId xmlns:p14="http://schemas.microsoft.com/office/powerpoint/2010/main" val="702923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Serialization Options</a:t>
            </a:r>
          </a:p>
        </p:txBody>
      </p:sp>
      <p:sp>
        <p:nvSpPr>
          <p:cNvPr id="3" name="Content Placeholder 2"/>
          <p:cNvSpPr>
            <a:spLocks noGrp="1"/>
          </p:cNvSpPr>
          <p:nvPr>
            <p:ph idx="1"/>
          </p:nvPr>
        </p:nvSpPr>
        <p:spPr>
          <a:xfrm>
            <a:off x="841494" y="1752600"/>
            <a:ext cx="13167360" cy="5555367"/>
          </a:xfrm>
        </p:spPr>
        <p:txBody>
          <a:bodyPr>
            <a:normAutofit fontScale="92500" lnSpcReduction="10000"/>
          </a:bodyPr>
          <a:lstStyle/>
          <a:p>
            <a:r>
              <a:rPr lang="en-US" sz="3400" dirty="0"/>
              <a:t>For Scala, Spark provides two serialization libraries: </a:t>
            </a:r>
          </a:p>
          <a:p>
            <a:pPr lvl="1"/>
            <a:r>
              <a:rPr lang="en-US" sz="3400" dirty="0"/>
              <a:t>Java serialization (default) </a:t>
            </a:r>
          </a:p>
          <a:p>
            <a:pPr lvl="1"/>
            <a:r>
              <a:rPr lang="en-US" sz="3400" dirty="0" err="1"/>
              <a:t>Kryo</a:t>
            </a:r>
            <a:r>
              <a:rPr lang="en-US" sz="3400" dirty="0"/>
              <a:t> serialization</a:t>
            </a:r>
          </a:p>
          <a:p>
            <a:pPr lvl="1"/>
            <a:endParaRPr lang="en-US" sz="3400" dirty="0"/>
          </a:p>
          <a:p>
            <a:r>
              <a:rPr lang="en-US" sz="3400" dirty="0" err="1"/>
              <a:t>Kryo</a:t>
            </a:r>
            <a:r>
              <a:rPr lang="en-US" sz="3400" dirty="0"/>
              <a:t> is much faster &amp; more compact (often as much as 10x)</a:t>
            </a:r>
          </a:p>
          <a:p>
            <a:pPr lvl="1"/>
            <a:r>
              <a:rPr lang="en-US" sz="3400" dirty="0"/>
              <a:t>Used to require registration of custom classes, but this has since been addressed</a:t>
            </a:r>
            <a:br>
              <a:rPr lang="en-US" sz="3400" dirty="0"/>
            </a:br>
            <a:endParaRPr lang="en-US" sz="3400" dirty="0"/>
          </a:p>
          <a:p>
            <a:r>
              <a:rPr lang="en-US" sz="3400" dirty="0"/>
              <a:t>Python uses Pickle for RDD serialization</a:t>
            </a:r>
          </a:p>
          <a:p>
            <a:pPr lvl="1"/>
            <a:r>
              <a:rPr lang="en-US" sz="3000" dirty="0"/>
              <a:t>DataFrames generate Java byte code, so DataFrames should leverage </a:t>
            </a:r>
            <a:r>
              <a:rPr lang="en-US" sz="3000" dirty="0" err="1"/>
              <a:t>Kryo</a:t>
            </a:r>
            <a:endParaRPr lang="en-US" sz="3000" dirty="0"/>
          </a:p>
        </p:txBody>
      </p:sp>
    </p:spTree>
    <p:extLst>
      <p:ext uri="{BB962C8B-B14F-4D97-AF65-F5344CB8AC3E}">
        <p14:creationId xmlns:p14="http://schemas.microsoft.com/office/powerpoint/2010/main" val="282992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err="1"/>
              <a:t>Kryo</a:t>
            </a:r>
            <a:r>
              <a:rPr lang="en-US" dirty="0"/>
              <a:t> Serialization</a:t>
            </a:r>
          </a:p>
        </p:txBody>
      </p:sp>
      <p:sp>
        <p:nvSpPr>
          <p:cNvPr id="3" name="Content Placeholder 2"/>
          <p:cNvSpPr>
            <a:spLocks noGrp="1"/>
          </p:cNvSpPr>
          <p:nvPr>
            <p:ph idx="1"/>
          </p:nvPr>
        </p:nvSpPr>
        <p:spPr>
          <a:xfrm>
            <a:off x="841494" y="1752600"/>
            <a:ext cx="13167360" cy="3035703"/>
          </a:xfrm>
        </p:spPr>
        <p:txBody>
          <a:bodyPr>
            <a:normAutofit lnSpcReduction="10000"/>
          </a:bodyPr>
          <a:lstStyle/>
          <a:p>
            <a:r>
              <a:rPr lang="en-US" sz="3400" dirty="0"/>
              <a:t>Using Kryo Serialization (always use it)</a:t>
            </a:r>
          </a:p>
          <a:p>
            <a:pPr marL="0" indent="0">
              <a:buNone/>
            </a:pPr>
            <a:r>
              <a:rPr lang="en-US" sz="3400" dirty="0">
                <a:latin typeface="Courier New"/>
                <a:cs typeface="Courier New"/>
              </a:rPr>
              <a:t>	</a:t>
            </a:r>
            <a:r>
              <a:rPr lang="en-US" sz="3400" dirty="0" err="1">
                <a:latin typeface="Courier New"/>
                <a:cs typeface="Courier New"/>
              </a:rPr>
              <a:t>val</a:t>
            </a:r>
            <a:r>
              <a:rPr lang="en-US" sz="3400" dirty="0">
                <a:latin typeface="Courier New"/>
                <a:cs typeface="Courier New"/>
              </a:rPr>
              <a:t> </a:t>
            </a:r>
            <a:r>
              <a:rPr lang="en-US" dirty="0" err="1">
                <a:latin typeface="Courier New"/>
                <a:cs typeface="Courier New"/>
              </a:rPr>
              <a:t>conf</a:t>
            </a:r>
            <a:r>
              <a:rPr lang="en-US" dirty="0">
                <a:latin typeface="Courier New"/>
                <a:cs typeface="Courier New"/>
              </a:rPr>
              <a:t> = new </a:t>
            </a:r>
            <a:r>
              <a:rPr lang="en-US" dirty="0" err="1">
                <a:latin typeface="Courier New"/>
                <a:cs typeface="Courier New"/>
              </a:rPr>
              <a:t>SparkConf</a:t>
            </a:r>
            <a:r>
              <a:rPr lang="en-US" dirty="0">
                <a:latin typeface="Courier New"/>
                <a:cs typeface="Courier New"/>
              </a:rPr>
              <a:t>()</a:t>
            </a:r>
          </a:p>
          <a:p>
            <a:pPr marL="0" indent="0">
              <a:buNone/>
            </a:pPr>
            <a:r>
              <a:rPr lang="en-US" dirty="0">
                <a:latin typeface="Courier New"/>
                <a:cs typeface="Courier New"/>
              </a:rPr>
              <a:t>	conf.set('spark.serializer',</a:t>
            </a:r>
          </a:p>
          <a:p>
            <a:pPr marL="0" indent="0">
              <a:buNone/>
            </a:pPr>
            <a:r>
              <a:rPr lang="en-US" dirty="0">
                <a:latin typeface="Courier New"/>
                <a:cs typeface="Courier New"/>
              </a:rPr>
              <a:t>		'</a:t>
            </a:r>
            <a:r>
              <a:rPr lang="en-US" dirty="0" err="1">
                <a:latin typeface="Courier New"/>
                <a:cs typeface="Courier New"/>
              </a:rPr>
              <a:t>org.apache.spark.serializer.KryoSerializer</a:t>
            </a:r>
            <a:r>
              <a:rPr lang="en-US" dirty="0">
                <a:latin typeface="Courier New"/>
                <a:cs typeface="Courier New"/>
              </a:rPr>
              <a:t>’)</a:t>
            </a:r>
          </a:p>
          <a:p>
            <a:pPr marL="0" indent="0">
              <a:buNone/>
            </a:pPr>
            <a:r>
              <a:rPr lang="en-US" dirty="0">
                <a:latin typeface="Courier New"/>
                <a:cs typeface="Courier New"/>
              </a:rPr>
              <a:t>	</a:t>
            </a:r>
            <a:r>
              <a:rPr lang="en-US" dirty="0" err="1">
                <a:latin typeface="Courier New"/>
                <a:cs typeface="Courier New"/>
              </a:rPr>
              <a:t>val</a:t>
            </a:r>
            <a:r>
              <a:rPr lang="en-US" dirty="0">
                <a:latin typeface="Courier New"/>
                <a:cs typeface="Courier New"/>
              </a:rPr>
              <a:t> </a:t>
            </a:r>
            <a:r>
              <a:rPr lang="en-US" dirty="0" err="1">
                <a:latin typeface="Courier New"/>
                <a:cs typeface="Courier New"/>
              </a:rPr>
              <a:t>sc</a:t>
            </a:r>
            <a:r>
              <a:rPr lang="en-US" dirty="0">
                <a:latin typeface="Courier New"/>
                <a:cs typeface="Courier New"/>
              </a:rPr>
              <a:t>=new </a:t>
            </a:r>
            <a:r>
              <a:rPr lang="en-US" dirty="0" err="1">
                <a:latin typeface="Courier New"/>
                <a:cs typeface="Courier New"/>
              </a:rPr>
              <a:t>SparkContext</a:t>
            </a:r>
            <a:r>
              <a:rPr lang="en-US" dirty="0">
                <a:latin typeface="Courier New"/>
                <a:cs typeface="Courier New"/>
              </a:rPr>
              <a:t>(conf=conf)</a:t>
            </a:r>
          </a:p>
        </p:txBody>
      </p:sp>
    </p:spTree>
    <p:extLst>
      <p:ext uri="{BB962C8B-B14F-4D97-AF65-F5344CB8AC3E}">
        <p14:creationId xmlns:p14="http://schemas.microsoft.com/office/powerpoint/2010/main" val="335617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err="1"/>
              <a:t>Checkpointing</a:t>
            </a:r>
            <a:endParaRPr lang="en-US" dirty="0"/>
          </a:p>
        </p:txBody>
      </p:sp>
    </p:spTree>
    <p:extLst>
      <p:ext uri="{BB962C8B-B14F-4D97-AF65-F5344CB8AC3E}">
        <p14:creationId xmlns:p14="http://schemas.microsoft.com/office/powerpoint/2010/main" val="35932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Recomputation</a:t>
            </a:r>
            <a:r>
              <a:rPr lang="en-US" dirty="0"/>
              <a:t> Problem</a:t>
            </a:r>
          </a:p>
        </p:txBody>
      </p:sp>
      <p:sp>
        <p:nvSpPr>
          <p:cNvPr id="3" name="Content Placeholder 2"/>
          <p:cNvSpPr>
            <a:spLocks noGrp="1"/>
          </p:cNvSpPr>
          <p:nvPr>
            <p:ph idx="1"/>
          </p:nvPr>
        </p:nvSpPr>
        <p:spPr>
          <a:xfrm>
            <a:off x="841494" y="1752600"/>
            <a:ext cx="13167360" cy="2443746"/>
          </a:xfrm>
        </p:spPr>
        <p:txBody>
          <a:bodyPr>
            <a:normAutofit fontScale="85000" lnSpcReduction="10000"/>
          </a:bodyPr>
          <a:lstStyle/>
          <a:p>
            <a:r>
              <a:rPr lang="en-US" dirty="0"/>
              <a:t>As Spark transformations are processed they create a lineage</a:t>
            </a:r>
          </a:p>
          <a:p>
            <a:pPr lvl="1"/>
            <a:r>
              <a:rPr lang="en-US" dirty="0"/>
              <a:t>This lineage provides resilience, but can also cause problems as number of transformations grows</a:t>
            </a:r>
          </a:p>
          <a:p>
            <a:endParaRPr lang="en-US" dirty="0"/>
          </a:p>
          <a:p>
            <a:r>
              <a:rPr lang="en-US" dirty="0"/>
              <a:t>If data is lost on an executor, re-computing that data can take a very long time</a:t>
            </a:r>
          </a:p>
          <a:p>
            <a:pPr lvl="1"/>
            <a:r>
              <a:rPr lang="en-US" dirty="0"/>
              <a:t>The data can potentially have to be reprocessed through hundreds/thousands of operations</a:t>
            </a:r>
          </a:p>
        </p:txBody>
      </p:sp>
    </p:spTree>
    <p:extLst>
      <p:ext uri="{BB962C8B-B14F-4D97-AF65-F5344CB8AC3E}">
        <p14:creationId xmlns:p14="http://schemas.microsoft.com/office/powerpoint/2010/main" val="3227823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Checkpointing </a:t>
            </a:r>
          </a:p>
        </p:txBody>
      </p:sp>
      <p:sp>
        <p:nvSpPr>
          <p:cNvPr id="3" name="Content Placeholder 2"/>
          <p:cNvSpPr>
            <a:spLocks noGrp="1"/>
          </p:cNvSpPr>
          <p:nvPr>
            <p:ph idx="1"/>
          </p:nvPr>
        </p:nvSpPr>
        <p:spPr>
          <a:xfrm>
            <a:off x="841494" y="1752600"/>
            <a:ext cx="13167360" cy="5927777"/>
          </a:xfrm>
        </p:spPr>
        <p:txBody>
          <a:bodyPr>
            <a:normAutofit fontScale="92500" lnSpcReduction="20000"/>
          </a:bodyPr>
          <a:lstStyle/>
          <a:p>
            <a:r>
              <a:rPr lang="en-US" dirty="0"/>
              <a:t>Helps mitigate the </a:t>
            </a:r>
            <a:r>
              <a:rPr lang="en-US" dirty="0" err="1"/>
              <a:t>recomputation</a:t>
            </a:r>
            <a:r>
              <a:rPr lang="en-US" dirty="0"/>
              <a:t> problem</a:t>
            </a:r>
          </a:p>
          <a:p>
            <a:pPr lvl="1"/>
            <a:endParaRPr lang="en-US" dirty="0"/>
          </a:p>
          <a:p>
            <a:r>
              <a:rPr lang="en-US" dirty="0"/>
              <a:t>Enabling </a:t>
            </a:r>
            <a:r>
              <a:rPr lang="en-US" dirty="0" err="1"/>
              <a:t>checkpointing</a:t>
            </a:r>
            <a:r>
              <a:rPr lang="en-US" dirty="0"/>
              <a:t> does the following</a:t>
            </a:r>
          </a:p>
          <a:p>
            <a:pPr lvl="1"/>
            <a:r>
              <a:rPr lang="en-US" dirty="0"/>
              <a:t>Data checkpointing that saves intermediate data to reliable storage (HDFS)</a:t>
            </a:r>
          </a:p>
          <a:p>
            <a:pPr lvl="1"/>
            <a:r>
              <a:rPr lang="en-US" dirty="0"/>
              <a:t>Metadata checkpointing, which stores file names and other configuration data</a:t>
            </a:r>
          </a:p>
          <a:p>
            <a:pPr lvl="1"/>
            <a:endParaRPr lang="en-US" dirty="0"/>
          </a:p>
          <a:p>
            <a:r>
              <a:rPr lang="en-US" dirty="0"/>
              <a:t>Lineage is “reset” to the point of the last checkpoint</a:t>
            </a:r>
          </a:p>
          <a:p>
            <a:pPr lvl="1"/>
            <a:endParaRPr lang="en-US" dirty="0"/>
          </a:p>
          <a:p>
            <a:r>
              <a:rPr lang="en-US" dirty="0"/>
              <a:t>Considerations:</a:t>
            </a:r>
          </a:p>
          <a:p>
            <a:pPr lvl="1"/>
            <a:r>
              <a:rPr lang="en-US" dirty="0"/>
              <a:t>Performed at the RDD, not the application, level</a:t>
            </a:r>
          </a:p>
          <a:p>
            <a:pPr lvl="1"/>
            <a:r>
              <a:rPr lang="en-US" dirty="0"/>
              <a:t>No current DataFrame support</a:t>
            </a:r>
          </a:p>
          <a:p>
            <a:pPr lvl="1"/>
            <a:r>
              <a:rPr lang="en-US" dirty="0"/>
              <a:t>There is an expense to persist to HDFS, but this is usually overshadowed by the benefits</a:t>
            </a:r>
          </a:p>
          <a:p>
            <a:pPr lvl="1"/>
            <a:r>
              <a:rPr lang="en-US" dirty="0"/>
              <a:t>No automatic cleanup of HDFS files</a:t>
            </a:r>
          </a:p>
        </p:txBody>
      </p:sp>
    </p:spTree>
    <p:extLst>
      <p:ext uri="{BB962C8B-B14F-4D97-AF65-F5344CB8AC3E}">
        <p14:creationId xmlns:p14="http://schemas.microsoft.com/office/powerpoint/2010/main" val="143163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Loss Without Checkpointing</a:t>
            </a:r>
          </a:p>
        </p:txBody>
      </p:sp>
      <p:sp>
        <p:nvSpPr>
          <p:cNvPr id="6" name="Shape 219"/>
          <p:cNvSpPr/>
          <p:nvPr/>
        </p:nvSpPr>
        <p:spPr>
          <a:xfrm>
            <a:off x="3112768"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8" name="Shape 219"/>
          <p:cNvSpPr/>
          <p:nvPr/>
        </p:nvSpPr>
        <p:spPr>
          <a:xfrm>
            <a:off x="4969402"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9" name="Shape 219"/>
          <p:cNvSpPr/>
          <p:nvPr/>
        </p:nvSpPr>
        <p:spPr>
          <a:xfrm>
            <a:off x="6826036"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10" name="Shape 219"/>
          <p:cNvSpPr/>
          <p:nvPr/>
        </p:nvSpPr>
        <p:spPr>
          <a:xfrm>
            <a:off x="8682670"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11" name="Shape 219"/>
          <p:cNvSpPr/>
          <p:nvPr/>
        </p:nvSpPr>
        <p:spPr>
          <a:xfrm>
            <a:off x="10539304"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8" name="Can 17"/>
          <p:cNvSpPr/>
          <p:nvPr/>
        </p:nvSpPr>
        <p:spPr>
          <a:xfrm>
            <a:off x="3674840"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19" name="Can 18"/>
          <p:cNvSpPr/>
          <p:nvPr/>
        </p:nvSpPr>
        <p:spPr>
          <a:xfrm>
            <a:off x="3362792"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0" name="Can 19"/>
          <p:cNvSpPr/>
          <p:nvPr/>
        </p:nvSpPr>
        <p:spPr>
          <a:xfrm>
            <a:off x="3986886"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1" name="Can 20"/>
          <p:cNvSpPr/>
          <p:nvPr/>
        </p:nvSpPr>
        <p:spPr>
          <a:xfrm>
            <a:off x="551311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2" name="Can 21"/>
          <p:cNvSpPr/>
          <p:nvPr/>
        </p:nvSpPr>
        <p:spPr>
          <a:xfrm>
            <a:off x="5201065"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3" name="Can 22"/>
          <p:cNvSpPr/>
          <p:nvPr/>
        </p:nvSpPr>
        <p:spPr>
          <a:xfrm>
            <a:off x="5825159"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4" name="Can 23"/>
          <p:cNvSpPr/>
          <p:nvPr/>
        </p:nvSpPr>
        <p:spPr>
          <a:xfrm>
            <a:off x="740573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5" name="Can 24"/>
          <p:cNvSpPr/>
          <p:nvPr/>
        </p:nvSpPr>
        <p:spPr>
          <a:xfrm>
            <a:off x="709368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6" name="Can 25"/>
          <p:cNvSpPr/>
          <p:nvPr/>
        </p:nvSpPr>
        <p:spPr>
          <a:xfrm>
            <a:off x="771777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7" name="Can 26"/>
          <p:cNvSpPr/>
          <p:nvPr/>
        </p:nvSpPr>
        <p:spPr>
          <a:xfrm>
            <a:off x="9237037"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8" name="Can 27"/>
          <p:cNvSpPr/>
          <p:nvPr/>
        </p:nvSpPr>
        <p:spPr>
          <a:xfrm>
            <a:off x="8924989"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9" name="Can 28"/>
          <p:cNvSpPr/>
          <p:nvPr/>
        </p:nvSpPr>
        <p:spPr>
          <a:xfrm>
            <a:off x="9549083"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0" name="Can 29"/>
          <p:cNvSpPr/>
          <p:nvPr/>
        </p:nvSpPr>
        <p:spPr>
          <a:xfrm>
            <a:off x="11068341"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1" name="Can 30"/>
          <p:cNvSpPr/>
          <p:nvPr/>
        </p:nvSpPr>
        <p:spPr>
          <a:xfrm>
            <a:off x="1075629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2" name="Can 31"/>
          <p:cNvSpPr/>
          <p:nvPr/>
        </p:nvSpPr>
        <p:spPr>
          <a:xfrm>
            <a:off x="1138038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62" name="Flowchart: Multidocument 61"/>
          <p:cNvSpPr/>
          <p:nvPr/>
        </p:nvSpPr>
        <p:spPr>
          <a:xfrm>
            <a:off x="5136549" y="4956640"/>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1.1x</a:t>
            </a:r>
            <a:endParaRPr lang="en-US" b="1" dirty="0">
              <a:solidFill>
                <a:srgbClr val="FFFFFF"/>
              </a:solidFill>
            </a:endParaRPr>
          </a:p>
        </p:txBody>
      </p:sp>
      <p:sp>
        <p:nvSpPr>
          <p:cNvPr id="63" name="Flowchart: Multidocument 62"/>
          <p:cNvSpPr/>
          <p:nvPr/>
        </p:nvSpPr>
        <p:spPr>
          <a:xfrm>
            <a:off x="8830914"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1.2x</a:t>
            </a:r>
            <a:endParaRPr lang="en-US" b="1" dirty="0">
              <a:solidFill>
                <a:srgbClr val="FFFFFF"/>
              </a:solidFill>
            </a:endParaRPr>
          </a:p>
        </p:txBody>
      </p:sp>
      <p:sp>
        <p:nvSpPr>
          <p:cNvPr id="69" name="Flowchart: Multidocument 68"/>
          <p:cNvSpPr/>
          <p:nvPr/>
        </p:nvSpPr>
        <p:spPr>
          <a:xfrm>
            <a:off x="3261012"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1.3x</a:t>
            </a:r>
            <a:endParaRPr lang="en-US" b="1" dirty="0">
              <a:solidFill>
                <a:srgbClr val="FFFFFF"/>
              </a:solidFill>
            </a:endParaRPr>
          </a:p>
        </p:txBody>
      </p:sp>
      <p:sp>
        <p:nvSpPr>
          <p:cNvPr id="53" name="Rectangle 52"/>
          <p:cNvSpPr/>
          <p:nvPr/>
        </p:nvSpPr>
        <p:spPr>
          <a:xfrm>
            <a:off x="4244586" y="1936164"/>
            <a:ext cx="6823755" cy="881419"/>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All processing must be repeated, potentially hundreds or thousands of transformations</a:t>
            </a:r>
          </a:p>
        </p:txBody>
      </p:sp>
      <p:sp>
        <p:nvSpPr>
          <p:cNvPr id="3" name="Multiply 2"/>
          <p:cNvSpPr/>
          <p:nvPr/>
        </p:nvSpPr>
        <p:spPr>
          <a:xfrm>
            <a:off x="8105575" y="3710780"/>
            <a:ext cx="2854072" cy="285856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55" name="Can 54"/>
          <p:cNvSpPr/>
          <p:nvPr/>
        </p:nvSpPr>
        <p:spPr>
          <a:xfrm>
            <a:off x="785322" y="6036200"/>
            <a:ext cx="1566101" cy="881688"/>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rgbClr val="FFFFFF"/>
                </a:solidFill>
              </a:rPr>
              <a:t>HDFS</a:t>
            </a:r>
          </a:p>
        </p:txBody>
      </p:sp>
      <p:sp>
        <p:nvSpPr>
          <p:cNvPr id="57" name="Right Brace 56"/>
          <p:cNvSpPr/>
          <p:nvPr/>
        </p:nvSpPr>
        <p:spPr>
          <a:xfrm>
            <a:off x="2437023" y="5950698"/>
            <a:ext cx="504060" cy="1634846"/>
          </a:xfrm>
          <a:prstGeom prst="rightBrace">
            <a:avLst/>
          </a:prstGeom>
          <a:ln w="476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spTree>
    <p:extLst>
      <p:ext uri="{BB962C8B-B14F-4D97-AF65-F5344CB8AC3E}">
        <p14:creationId xmlns:p14="http://schemas.microsoft.com/office/powerpoint/2010/main" val="6559049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2250872"/>
          </a:xfrm>
        </p:spPr>
        <p:txBody>
          <a:bodyPr/>
          <a:lstStyle/>
          <a:p>
            <a:r>
              <a:rPr lang="en-US" dirty="0"/>
              <a:t>Describe the characteristics and types of Big Data</a:t>
            </a:r>
          </a:p>
          <a:p>
            <a:r>
              <a:rPr lang="en-US" dirty="0"/>
              <a:t>Hadoop data lifecycle management strategies</a:t>
            </a:r>
          </a:p>
          <a:p>
            <a:r>
              <a:rPr lang="en-US" dirty="0"/>
              <a:t>Describe and use HDFS</a:t>
            </a:r>
          </a:p>
          <a:p>
            <a:r>
              <a:rPr lang="en-US" dirty="0"/>
              <a:t>Explain the purpose and function of YARN</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133707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841494" y="1752600"/>
            <a:ext cx="13167360" cy="5270161"/>
          </a:xfrm>
        </p:spPr>
        <p:txBody>
          <a:bodyPr>
            <a:normAutofit fontScale="92500" lnSpcReduction="10000"/>
          </a:bodyPr>
          <a:lstStyle/>
          <a:p>
            <a:r>
              <a:rPr lang="en-US" dirty="0"/>
              <a:t>Data is made "Big" Data by ever-increasing Volume, Velocity, and Variety</a:t>
            </a:r>
          </a:p>
          <a:p>
            <a:r>
              <a:rPr lang="en-US" dirty="0"/>
              <a:t>Hadoop is often used to handle sentiment, clickstream, sensor/machine, server, geographic, and text data</a:t>
            </a:r>
          </a:p>
          <a:p>
            <a:r>
              <a:rPr lang="en-US" dirty="0"/>
              <a:t>HDP is comprised of an enterprise-ready and supported collection of open source Hadoop frameworks designed to allow for end-to-end data lifecycle management</a:t>
            </a:r>
          </a:p>
          <a:p>
            <a:r>
              <a:rPr lang="en-US" dirty="0"/>
              <a:t>The core frameworks in HDP are HDFS and YARN</a:t>
            </a:r>
          </a:p>
          <a:p>
            <a:r>
              <a:rPr lang="en-US" dirty="0"/>
              <a:t>HDFS serves as the distributed file system for HDP</a:t>
            </a:r>
          </a:p>
          <a:p>
            <a:r>
              <a:rPr lang="en-US" dirty="0"/>
              <a:t>The </a:t>
            </a:r>
            <a:r>
              <a:rPr lang="en-US" dirty="0">
                <a:latin typeface="Courier New" panose="02070309020205020404" pitchFamily="49" charset="0"/>
                <a:cs typeface="Courier New" panose="02070309020205020404" pitchFamily="49" charset="0"/>
              </a:rPr>
              <a:t>hdfs dfs</a:t>
            </a:r>
            <a:r>
              <a:rPr lang="en-US" dirty="0"/>
              <a:t> command can be used to create and manipulate files and directories</a:t>
            </a:r>
          </a:p>
          <a:p>
            <a:r>
              <a:rPr lang="en-US" dirty="0"/>
              <a:t>YARN serves as the operating system and architectural center of HDP, allocating resources to a wide variety of applications via containers</a:t>
            </a:r>
          </a:p>
        </p:txBody>
      </p:sp>
    </p:spTree>
    <p:extLst>
      <p:ext uri="{BB962C8B-B14F-4D97-AF65-F5344CB8AC3E}">
        <p14:creationId xmlns:p14="http://schemas.microsoft.com/office/powerpoint/2010/main" val="342137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Loss With Checkpointing</a:t>
            </a:r>
          </a:p>
        </p:txBody>
      </p:sp>
      <p:sp>
        <p:nvSpPr>
          <p:cNvPr id="6" name="Shape 219"/>
          <p:cNvSpPr/>
          <p:nvPr/>
        </p:nvSpPr>
        <p:spPr>
          <a:xfrm>
            <a:off x="3112768"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1</a:t>
            </a:r>
          </a:p>
        </p:txBody>
      </p:sp>
      <p:sp>
        <p:nvSpPr>
          <p:cNvPr id="8" name="Shape 219"/>
          <p:cNvSpPr/>
          <p:nvPr/>
        </p:nvSpPr>
        <p:spPr>
          <a:xfrm>
            <a:off x="4969402"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2</a:t>
            </a:r>
          </a:p>
        </p:txBody>
      </p:sp>
      <p:sp>
        <p:nvSpPr>
          <p:cNvPr id="9" name="Shape 219"/>
          <p:cNvSpPr/>
          <p:nvPr/>
        </p:nvSpPr>
        <p:spPr>
          <a:xfrm>
            <a:off x="6826036"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3</a:t>
            </a:r>
          </a:p>
        </p:txBody>
      </p:sp>
      <p:sp>
        <p:nvSpPr>
          <p:cNvPr id="10" name="Shape 219"/>
          <p:cNvSpPr/>
          <p:nvPr/>
        </p:nvSpPr>
        <p:spPr>
          <a:xfrm>
            <a:off x="8682670"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4</a:t>
            </a:r>
          </a:p>
        </p:txBody>
      </p:sp>
      <p:sp>
        <p:nvSpPr>
          <p:cNvPr id="11" name="Shape 219"/>
          <p:cNvSpPr/>
          <p:nvPr/>
        </p:nvSpPr>
        <p:spPr>
          <a:xfrm>
            <a:off x="10539304"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Worker 5</a:t>
            </a:r>
          </a:p>
        </p:txBody>
      </p:sp>
      <p:sp>
        <p:nvSpPr>
          <p:cNvPr id="18" name="Can 17"/>
          <p:cNvSpPr/>
          <p:nvPr/>
        </p:nvSpPr>
        <p:spPr>
          <a:xfrm>
            <a:off x="3674840"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19" name="Can 18"/>
          <p:cNvSpPr/>
          <p:nvPr/>
        </p:nvSpPr>
        <p:spPr>
          <a:xfrm>
            <a:off x="3362792"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0" name="Can 19"/>
          <p:cNvSpPr/>
          <p:nvPr/>
        </p:nvSpPr>
        <p:spPr>
          <a:xfrm>
            <a:off x="3986886"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1" name="Can 20"/>
          <p:cNvSpPr/>
          <p:nvPr/>
        </p:nvSpPr>
        <p:spPr>
          <a:xfrm>
            <a:off x="551311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2" name="Can 21"/>
          <p:cNvSpPr/>
          <p:nvPr/>
        </p:nvSpPr>
        <p:spPr>
          <a:xfrm>
            <a:off x="5201065"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3" name="Can 22"/>
          <p:cNvSpPr/>
          <p:nvPr/>
        </p:nvSpPr>
        <p:spPr>
          <a:xfrm>
            <a:off x="5825159"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4" name="Can 23"/>
          <p:cNvSpPr/>
          <p:nvPr/>
        </p:nvSpPr>
        <p:spPr>
          <a:xfrm>
            <a:off x="740573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5" name="Can 24"/>
          <p:cNvSpPr/>
          <p:nvPr/>
        </p:nvSpPr>
        <p:spPr>
          <a:xfrm>
            <a:off x="709368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6" name="Can 25"/>
          <p:cNvSpPr/>
          <p:nvPr/>
        </p:nvSpPr>
        <p:spPr>
          <a:xfrm>
            <a:off x="771777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7" name="Can 26"/>
          <p:cNvSpPr/>
          <p:nvPr/>
        </p:nvSpPr>
        <p:spPr>
          <a:xfrm>
            <a:off x="9237037"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8" name="Can 27"/>
          <p:cNvSpPr/>
          <p:nvPr/>
        </p:nvSpPr>
        <p:spPr>
          <a:xfrm>
            <a:off x="8924989"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9" name="Can 28"/>
          <p:cNvSpPr/>
          <p:nvPr/>
        </p:nvSpPr>
        <p:spPr>
          <a:xfrm>
            <a:off x="9549083"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0" name="Can 29"/>
          <p:cNvSpPr/>
          <p:nvPr/>
        </p:nvSpPr>
        <p:spPr>
          <a:xfrm>
            <a:off x="11068341"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1" name="Can 30"/>
          <p:cNvSpPr/>
          <p:nvPr/>
        </p:nvSpPr>
        <p:spPr>
          <a:xfrm>
            <a:off x="1075629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2" name="Can 31"/>
          <p:cNvSpPr/>
          <p:nvPr/>
        </p:nvSpPr>
        <p:spPr>
          <a:xfrm>
            <a:off x="1138038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46" name="Card 25"/>
          <p:cNvSpPr/>
          <p:nvPr/>
        </p:nvSpPr>
        <p:spPr>
          <a:xfrm>
            <a:off x="5312855" y="7104209"/>
            <a:ext cx="1019577"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CP1.3x</a:t>
            </a:r>
          </a:p>
          <a:p>
            <a:pPr algn="ctr"/>
            <a:endParaRPr lang="en-US" sz="1700" b="1" dirty="0">
              <a:solidFill>
                <a:srgbClr val="FFFFFF"/>
              </a:solidFill>
            </a:endParaRPr>
          </a:p>
        </p:txBody>
      </p:sp>
      <p:sp>
        <p:nvSpPr>
          <p:cNvPr id="47" name="Card 25"/>
          <p:cNvSpPr/>
          <p:nvPr/>
        </p:nvSpPr>
        <p:spPr>
          <a:xfrm>
            <a:off x="6475202" y="7090990"/>
            <a:ext cx="983999"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CP1.1x</a:t>
            </a:r>
          </a:p>
          <a:p>
            <a:pPr algn="ctr"/>
            <a:endParaRPr lang="en-US" sz="1700" b="1" dirty="0">
              <a:solidFill>
                <a:srgbClr val="FFFFFF"/>
              </a:solidFill>
            </a:endParaRPr>
          </a:p>
        </p:txBody>
      </p:sp>
      <p:sp>
        <p:nvSpPr>
          <p:cNvPr id="49" name="Card 25"/>
          <p:cNvSpPr/>
          <p:nvPr/>
        </p:nvSpPr>
        <p:spPr>
          <a:xfrm>
            <a:off x="7559536" y="7094874"/>
            <a:ext cx="940206"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CP1.2x</a:t>
            </a:r>
          </a:p>
          <a:p>
            <a:pPr algn="ctr"/>
            <a:endParaRPr lang="en-US" sz="1700" b="1" dirty="0">
              <a:solidFill>
                <a:srgbClr val="FFFFFF"/>
              </a:solidFill>
            </a:endParaRPr>
          </a:p>
        </p:txBody>
      </p:sp>
      <p:sp>
        <p:nvSpPr>
          <p:cNvPr id="62" name="Flowchart: Multidocument 61"/>
          <p:cNvSpPr/>
          <p:nvPr/>
        </p:nvSpPr>
        <p:spPr>
          <a:xfrm>
            <a:off x="5136549" y="4956640"/>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1.1x</a:t>
            </a:r>
            <a:endParaRPr lang="en-US" b="1" dirty="0">
              <a:solidFill>
                <a:srgbClr val="FFFFFF"/>
              </a:solidFill>
            </a:endParaRPr>
          </a:p>
        </p:txBody>
      </p:sp>
      <p:sp>
        <p:nvSpPr>
          <p:cNvPr id="63" name="Flowchart: Multidocument 62"/>
          <p:cNvSpPr/>
          <p:nvPr/>
        </p:nvSpPr>
        <p:spPr>
          <a:xfrm>
            <a:off x="8830914"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1.2x</a:t>
            </a:r>
            <a:endParaRPr lang="en-US" b="1" dirty="0">
              <a:solidFill>
                <a:srgbClr val="FFFFFF"/>
              </a:solidFill>
            </a:endParaRPr>
          </a:p>
        </p:txBody>
      </p:sp>
      <p:sp>
        <p:nvSpPr>
          <p:cNvPr id="69" name="Flowchart: Multidocument 68"/>
          <p:cNvSpPr/>
          <p:nvPr/>
        </p:nvSpPr>
        <p:spPr>
          <a:xfrm>
            <a:off x="3261012"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1.3x</a:t>
            </a:r>
            <a:endParaRPr lang="en-US" b="1" dirty="0">
              <a:solidFill>
                <a:srgbClr val="FFFFFF"/>
              </a:solidFill>
            </a:endParaRPr>
          </a:p>
        </p:txBody>
      </p:sp>
      <p:sp>
        <p:nvSpPr>
          <p:cNvPr id="33" name="Can 32"/>
          <p:cNvSpPr/>
          <p:nvPr/>
        </p:nvSpPr>
        <p:spPr>
          <a:xfrm>
            <a:off x="785322" y="6036200"/>
            <a:ext cx="1566101" cy="881688"/>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rgbClr val="FFFFFF"/>
                </a:solidFill>
              </a:rPr>
              <a:t>HDFS</a:t>
            </a:r>
          </a:p>
        </p:txBody>
      </p:sp>
      <p:sp>
        <p:nvSpPr>
          <p:cNvPr id="34" name="Right Brace 33"/>
          <p:cNvSpPr/>
          <p:nvPr/>
        </p:nvSpPr>
        <p:spPr>
          <a:xfrm>
            <a:off x="2437023" y="5950698"/>
            <a:ext cx="504060" cy="1634846"/>
          </a:xfrm>
          <a:prstGeom prst="rightBrace">
            <a:avLst/>
          </a:prstGeom>
          <a:ln w="476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cxnSp>
        <p:nvCxnSpPr>
          <p:cNvPr id="4" name="Straight Arrow Connector 3"/>
          <p:cNvCxnSpPr>
            <a:stCxn id="69" idx="2"/>
            <a:endCxn id="46" idx="0"/>
          </p:cNvCxnSpPr>
          <p:nvPr/>
        </p:nvCxnSpPr>
        <p:spPr>
          <a:xfrm>
            <a:off x="3853854" y="5583850"/>
            <a:ext cx="1968790" cy="1520359"/>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2" idx="2"/>
            <a:endCxn id="47" idx="0"/>
          </p:cNvCxnSpPr>
          <p:nvPr/>
        </p:nvCxnSpPr>
        <p:spPr>
          <a:xfrm>
            <a:off x="5729391" y="5554627"/>
            <a:ext cx="1237810" cy="1536362"/>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63" idx="2"/>
            <a:endCxn id="49" idx="0"/>
          </p:cNvCxnSpPr>
          <p:nvPr/>
        </p:nvCxnSpPr>
        <p:spPr>
          <a:xfrm flipH="1">
            <a:off x="8029639" y="5583850"/>
            <a:ext cx="1394116" cy="151102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Multiply 41"/>
          <p:cNvSpPr/>
          <p:nvPr/>
        </p:nvSpPr>
        <p:spPr>
          <a:xfrm>
            <a:off x="8129082" y="3710957"/>
            <a:ext cx="2854072" cy="285856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sp>
        <p:nvSpPr>
          <p:cNvPr id="43" name="Flowchart: Multidocument 42"/>
          <p:cNvSpPr/>
          <p:nvPr/>
        </p:nvSpPr>
        <p:spPr>
          <a:xfrm>
            <a:off x="6991688" y="4975141"/>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1.2x</a:t>
            </a:r>
            <a:endParaRPr lang="en-US" b="1" dirty="0">
              <a:solidFill>
                <a:srgbClr val="FFFFFF"/>
              </a:solidFill>
            </a:endParaRPr>
          </a:p>
        </p:txBody>
      </p:sp>
      <p:cxnSp>
        <p:nvCxnSpPr>
          <p:cNvPr id="52" name="Straight Arrow Connector 51"/>
          <p:cNvCxnSpPr>
            <a:stCxn id="49" idx="0"/>
            <a:endCxn id="43" idx="2"/>
          </p:cNvCxnSpPr>
          <p:nvPr/>
        </p:nvCxnSpPr>
        <p:spPr>
          <a:xfrm flipH="1" flipV="1">
            <a:off x="7584529" y="5573128"/>
            <a:ext cx="445110" cy="1521746"/>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3554139" y="2794846"/>
            <a:ext cx="4680403" cy="881419"/>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Only processing since last checkpoint must be repeated</a:t>
            </a:r>
          </a:p>
        </p:txBody>
      </p:sp>
      <p:sp>
        <p:nvSpPr>
          <p:cNvPr id="54" name="Rectangle 53"/>
          <p:cNvSpPr/>
          <p:nvPr/>
        </p:nvSpPr>
        <p:spPr>
          <a:xfrm>
            <a:off x="9958107" y="2059597"/>
            <a:ext cx="3940774" cy="1830839"/>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2400" b="1" dirty="0">
                <a:solidFill>
                  <a:srgbClr val="FFFFFF"/>
                </a:solidFill>
                <a:latin typeface="Arial"/>
                <a:ea typeface="Arial"/>
                <a:cs typeface="Arial"/>
              </a:rPr>
              <a:t>Trade performance while processing in exchange for faster recovery in case of node loss</a:t>
            </a:r>
          </a:p>
        </p:txBody>
      </p:sp>
    </p:spTree>
    <p:extLst>
      <p:ext uri="{BB962C8B-B14F-4D97-AF65-F5344CB8AC3E}">
        <p14:creationId xmlns:p14="http://schemas.microsoft.com/office/powerpoint/2010/main" val="27259212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3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9" grpId="0" animBg="1"/>
      <p:bldP spid="42" grpId="0" animBg="1"/>
      <p:bldP spid="43" grpId="0" animBg="1"/>
      <p:bldP spid="53" grpId="0" animBg="1"/>
      <p:bldP spid="54" grpId="0" animBg="1"/>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Checkpointing vs Caching</a:t>
            </a:r>
          </a:p>
        </p:txBody>
      </p:sp>
      <p:sp>
        <p:nvSpPr>
          <p:cNvPr id="3" name="Content Placeholder 2"/>
          <p:cNvSpPr>
            <a:spLocks noGrp="1"/>
          </p:cNvSpPr>
          <p:nvPr>
            <p:ph idx="1"/>
          </p:nvPr>
        </p:nvSpPr>
        <p:spPr>
          <a:xfrm>
            <a:off x="841494" y="1752600"/>
            <a:ext cx="13167360" cy="4081117"/>
          </a:xfrm>
        </p:spPr>
        <p:txBody>
          <a:bodyPr>
            <a:normAutofit fontScale="92500" lnSpcReduction="20000"/>
          </a:bodyPr>
          <a:lstStyle/>
          <a:p>
            <a:r>
              <a:rPr lang="en-US" dirty="0"/>
              <a:t>Checkpoint</a:t>
            </a:r>
          </a:p>
          <a:p>
            <a:pPr lvl="1"/>
            <a:r>
              <a:rPr lang="en-US" dirty="0"/>
              <a:t>Saves a permanent copy of the intermediate data</a:t>
            </a:r>
          </a:p>
          <a:p>
            <a:pPr lvl="1"/>
            <a:r>
              <a:rPr lang="en-US" dirty="0"/>
              <a:t>Lineage is then rebuilt from the intermediate data</a:t>
            </a:r>
          </a:p>
          <a:p>
            <a:pPr lvl="1"/>
            <a:r>
              <a:rPr lang="en-US" dirty="0"/>
              <a:t>If data is lost, </a:t>
            </a:r>
            <a:r>
              <a:rPr lang="en-US" dirty="0" err="1"/>
              <a:t>recomputes</a:t>
            </a:r>
            <a:r>
              <a:rPr lang="en-US" dirty="0"/>
              <a:t> the data from intermediate data</a:t>
            </a:r>
          </a:p>
          <a:p>
            <a:endParaRPr lang="en-US" dirty="0"/>
          </a:p>
          <a:p>
            <a:r>
              <a:rPr lang="en-US" dirty="0"/>
              <a:t>Caching</a:t>
            </a:r>
          </a:p>
          <a:p>
            <a:pPr lvl="1"/>
            <a:r>
              <a:rPr lang="en-US" dirty="0"/>
              <a:t>Data is stored somewhere temporarily</a:t>
            </a:r>
          </a:p>
          <a:p>
            <a:pPr lvl="1"/>
            <a:r>
              <a:rPr lang="en-US" dirty="0"/>
              <a:t>Lineage is preserved</a:t>
            </a:r>
          </a:p>
          <a:p>
            <a:pPr lvl="1"/>
            <a:r>
              <a:rPr lang="en-US" dirty="0"/>
              <a:t>If data is lost, </a:t>
            </a:r>
            <a:r>
              <a:rPr lang="en-US" dirty="0" err="1"/>
              <a:t>recomputes</a:t>
            </a:r>
            <a:r>
              <a:rPr lang="en-US" dirty="0"/>
              <a:t> from base data</a:t>
            </a:r>
          </a:p>
        </p:txBody>
      </p:sp>
    </p:spTree>
    <p:extLst>
      <p:ext uri="{BB962C8B-B14F-4D97-AF65-F5344CB8AC3E}">
        <p14:creationId xmlns:p14="http://schemas.microsoft.com/office/powerpoint/2010/main" val="3717998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Checkpointing</a:t>
            </a:r>
          </a:p>
        </p:txBody>
      </p:sp>
      <p:sp>
        <p:nvSpPr>
          <p:cNvPr id="3" name="Content Placeholder 2"/>
          <p:cNvSpPr>
            <a:spLocks noGrp="1"/>
          </p:cNvSpPr>
          <p:nvPr>
            <p:ph idx="1"/>
          </p:nvPr>
        </p:nvSpPr>
        <p:spPr>
          <a:xfrm>
            <a:off x="841494" y="1752600"/>
            <a:ext cx="13167360" cy="2034403"/>
          </a:xfrm>
        </p:spPr>
        <p:txBody>
          <a:bodyPr>
            <a:normAutofit fontScale="85000" lnSpcReduction="10000"/>
          </a:bodyPr>
          <a:lstStyle/>
          <a:p>
            <a:r>
              <a:rPr lang="en-US" dirty="0"/>
              <a:t>Window and other </a:t>
            </a:r>
            <a:r>
              <a:rPr lang="en-US" dirty="0" err="1"/>
              <a:t>stateful</a:t>
            </a:r>
            <a:r>
              <a:rPr lang="en-US" dirty="0"/>
              <a:t> streaming application transformations require it</a:t>
            </a:r>
          </a:p>
          <a:p>
            <a:endParaRPr lang="en-US" dirty="0"/>
          </a:p>
          <a:p>
            <a:r>
              <a:rPr lang="en-US" dirty="0"/>
              <a:t>Iterative applications that may loop through data hundreds, or thousands of times</a:t>
            </a:r>
          </a:p>
          <a:p>
            <a:pPr lvl="1"/>
            <a:r>
              <a:rPr lang="en-US" dirty="0"/>
              <a:t>Machine learning algorithms typically do this</a:t>
            </a:r>
          </a:p>
        </p:txBody>
      </p:sp>
    </p:spTree>
    <p:extLst>
      <p:ext uri="{BB962C8B-B14F-4D97-AF65-F5344CB8AC3E}">
        <p14:creationId xmlns:p14="http://schemas.microsoft.com/office/powerpoint/2010/main" val="487743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Checkpointing</a:t>
            </a:r>
          </a:p>
        </p:txBody>
      </p:sp>
      <p:sp>
        <p:nvSpPr>
          <p:cNvPr id="3" name="Content Placeholder 2"/>
          <p:cNvSpPr>
            <a:spLocks noGrp="1"/>
          </p:cNvSpPr>
          <p:nvPr>
            <p:ph idx="1"/>
          </p:nvPr>
        </p:nvSpPr>
        <p:spPr>
          <a:xfrm>
            <a:off x="841494" y="1752600"/>
            <a:ext cx="13167360" cy="5488459"/>
          </a:xfrm>
        </p:spPr>
        <p:txBody>
          <a:bodyPr>
            <a:normAutofit fontScale="85000" lnSpcReduction="20000"/>
          </a:bodyPr>
          <a:lstStyle/>
          <a:p>
            <a:r>
              <a:rPr lang="en-US" dirty="0"/>
              <a:t>Set a checkpoint directory and checkpoint the RDD:</a:t>
            </a:r>
            <a:br>
              <a:rPr lang="en-US" dirty="0"/>
            </a:br>
            <a:br>
              <a:rPr lang="en-US" dirty="0"/>
            </a:br>
            <a:br>
              <a:rPr lang="en-US" dirty="0"/>
            </a:br>
            <a:r>
              <a:rPr lang="en-US" sz="2000" dirty="0" err="1">
                <a:latin typeface="Courier New"/>
                <a:cs typeface="Courier New"/>
              </a:rPr>
              <a:t>sc.setCheckpointDir</a:t>
            </a:r>
            <a:r>
              <a:rPr lang="en-US" sz="2000" dirty="0">
                <a:latin typeface="Courier New"/>
                <a:cs typeface="Courier New"/>
              </a:rPr>
              <a:t>("</a:t>
            </a:r>
            <a:r>
              <a:rPr lang="en-US" sz="2000" dirty="0" err="1">
                <a:latin typeface="Courier New"/>
                <a:cs typeface="Courier New"/>
              </a:rPr>
              <a:t>hdfs</a:t>
            </a:r>
            <a:r>
              <a:rPr lang="en-US" sz="2000" dirty="0">
                <a:latin typeface="Courier New"/>
                <a:cs typeface="Courier New"/>
              </a:rPr>
              <a:t>://</a:t>
            </a:r>
            <a:r>
              <a:rPr lang="en-US" sz="2000" dirty="0" err="1">
                <a:latin typeface="Courier New"/>
                <a:cs typeface="Courier New"/>
              </a:rPr>
              <a:t>somedir</a:t>
            </a:r>
            <a:r>
              <a:rPr lang="en-US" sz="2000" dirty="0">
                <a:latin typeface="Courier New"/>
                <a:cs typeface="Courier New"/>
              </a:rPr>
              <a:t>/")</a:t>
            </a:r>
            <a:br>
              <a:rPr lang="en-US" sz="2000" dirty="0">
                <a:latin typeface="Courier New"/>
                <a:cs typeface="Courier New"/>
              </a:rPr>
            </a:br>
            <a:br>
              <a:rPr lang="en-US" sz="2000" dirty="0">
                <a:latin typeface="Courier New"/>
                <a:cs typeface="Courier New"/>
              </a:rPr>
            </a:br>
            <a:r>
              <a:rPr lang="en-US" sz="2000" dirty="0" err="1">
                <a:latin typeface="Courier New"/>
                <a:cs typeface="Courier New"/>
              </a:rPr>
              <a:t>val</a:t>
            </a:r>
            <a:r>
              <a:rPr lang="en-US" sz="2000" dirty="0">
                <a:latin typeface="Courier New"/>
                <a:cs typeface="Courier New"/>
              </a:rPr>
              <a:t> </a:t>
            </a:r>
            <a:r>
              <a:rPr lang="en-US" sz="2000" dirty="0" err="1">
                <a:latin typeface="Courier New"/>
                <a:cs typeface="Courier New"/>
              </a:rPr>
              <a:t>rdd</a:t>
            </a:r>
            <a:r>
              <a:rPr lang="en-US" sz="2000" dirty="0">
                <a:latin typeface="Courier New"/>
                <a:cs typeface="Courier New"/>
              </a:rPr>
              <a:t> = </a:t>
            </a:r>
            <a:r>
              <a:rPr lang="en-US" sz="2000" dirty="0" err="1">
                <a:latin typeface="Courier New"/>
                <a:cs typeface="Courier New"/>
              </a:rPr>
              <a:t>sc.textFile</a:t>
            </a:r>
            <a:r>
              <a:rPr lang="en-US" sz="2000" dirty="0">
                <a:latin typeface="Courier New"/>
                <a:cs typeface="Courier New"/>
              </a:rPr>
              <a:t>("/path/to/file.txt")</a:t>
            </a:r>
          </a:p>
          <a:p>
            <a:pPr marL="0" indent="0">
              <a:buNone/>
            </a:pPr>
            <a:r>
              <a:rPr lang="en-US" sz="2000" dirty="0">
                <a:latin typeface="Courier New"/>
                <a:cs typeface="Courier New"/>
              </a:rPr>
              <a:t>	</a:t>
            </a:r>
            <a:r>
              <a:rPr lang="en-US" sz="2000" dirty="0" err="1">
                <a:latin typeface="Courier New"/>
                <a:cs typeface="Courier New"/>
              </a:rPr>
              <a:t>var</a:t>
            </a:r>
            <a:r>
              <a:rPr lang="en-US" sz="2000" dirty="0">
                <a:latin typeface="Courier New"/>
                <a:cs typeface="Courier New"/>
              </a:rPr>
              <a:t> x = 0</a:t>
            </a:r>
          </a:p>
          <a:p>
            <a:pPr marL="0" indent="0">
              <a:buNone/>
            </a:pPr>
            <a:r>
              <a:rPr lang="en-US" sz="2000" dirty="0">
                <a:latin typeface="Courier New"/>
                <a:cs typeface="Courier New"/>
              </a:rPr>
              <a:t>	</a:t>
            </a:r>
            <a:r>
              <a:rPr lang="en-US" sz="2000" dirty="0" err="1">
                <a:latin typeface="Courier New"/>
                <a:cs typeface="Courier New"/>
              </a:rPr>
              <a:t>val</a:t>
            </a:r>
            <a:r>
              <a:rPr lang="en-US" sz="2000" dirty="0">
                <a:latin typeface="Courier New"/>
                <a:cs typeface="Courier New"/>
              </a:rPr>
              <a:t> range = 1 to 10</a:t>
            </a:r>
          </a:p>
          <a:p>
            <a:pPr marL="0" indent="0">
              <a:buNone/>
            </a:pPr>
            <a:r>
              <a:rPr lang="en-US" sz="2000" dirty="0">
                <a:latin typeface="Courier New"/>
                <a:cs typeface="Courier New"/>
              </a:rPr>
              <a:t>	</a:t>
            </a:r>
            <a:r>
              <a:rPr lang="en-US" sz="2000" dirty="0" err="1">
                <a:latin typeface="Courier New"/>
                <a:cs typeface="Courier New"/>
              </a:rPr>
              <a:t>val</a:t>
            </a:r>
            <a:r>
              <a:rPr lang="en-US" sz="2000" dirty="0">
                <a:latin typeface="Courier New"/>
                <a:cs typeface="Courier New"/>
              </a:rPr>
              <a:t> </a:t>
            </a:r>
            <a:r>
              <a:rPr lang="en-US" sz="2000" dirty="0" err="1">
                <a:latin typeface="Courier New"/>
                <a:cs typeface="Courier New"/>
              </a:rPr>
              <a:t>rangeIter</a:t>
            </a:r>
            <a:r>
              <a:rPr lang="en-US" sz="2000" dirty="0">
                <a:latin typeface="Courier New"/>
                <a:cs typeface="Courier New"/>
              </a:rPr>
              <a:t> = </a:t>
            </a:r>
            <a:r>
              <a:rPr lang="en-US" sz="2000" dirty="0" err="1">
                <a:latin typeface="Courier New"/>
                <a:cs typeface="Courier New"/>
              </a:rPr>
              <a:t>range.iterator</a:t>
            </a:r>
            <a:br>
              <a:rPr lang="en-US" sz="2000" dirty="0">
                <a:latin typeface="Courier New"/>
                <a:cs typeface="Courier New"/>
              </a:rPr>
            </a:br>
            <a:br>
              <a:rPr lang="en-US" sz="2000" dirty="0">
                <a:latin typeface="Courier New"/>
                <a:cs typeface="Courier New"/>
              </a:rPr>
            </a:br>
            <a:r>
              <a:rPr lang="en-US" sz="2000" dirty="0">
                <a:latin typeface="Courier New"/>
                <a:cs typeface="Courier New"/>
              </a:rPr>
              <a:t>while (</a:t>
            </a:r>
            <a:r>
              <a:rPr lang="en-US" sz="2000" dirty="0" err="1">
                <a:latin typeface="Courier New"/>
                <a:cs typeface="Courier New"/>
              </a:rPr>
              <a:t>rangeIter.hasNext</a:t>
            </a:r>
            <a:r>
              <a:rPr lang="en-US" sz="2000" dirty="0">
                <a:latin typeface="Courier New"/>
                <a:cs typeface="Courier New"/>
              </a:rPr>
              <a:t>) {</a:t>
            </a:r>
          </a:p>
          <a:p>
            <a:pPr marL="0" indent="0">
              <a:buNone/>
            </a:pPr>
            <a:r>
              <a:rPr lang="en-US" sz="2000" dirty="0">
                <a:latin typeface="Courier New"/>
                <a:cs typeface="Courier New"/>
              </a:rPr>
              <a:t>	x = </a:t>
            </a:r>
            <a:r>
              <a:rPr lang="en-US" sz="2000" dirty="0" err="1">
                <a:latin typeface="Courier New"/>
                <a:cs typeface="Courier New"/>
              </a:rPr>
              <a:t>rageIter.next</a:t>
            </a:r>
            <a:br>
              <a:rPr lang="en-US" sz="2000" dirty="0">
                <a:latin typeface="Courier New"/>
                <a:cs typeface="Courier New"/>
              </a:rPr>
            </a:b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rdd.map</a:t>
            </a:r>
            <a:r>
              <a:rPr lang="en-US" sz="2000" dirty="0">
                <a:latin typeface="Courier New"/>
                <a:cs typeface="Courier New"/>
              </a:rPr>
              <a:t>(…)</a:t>
            </a:r>
            <a:br>
              <a:rPr lang="en-US" sz="2000" dirty="0">
                <a:latin typeface="Courier New"/>
                <a:cs typeface="Courier New"/>
              </a:rPr>
            </a:br>
            <a:br>
              <a:rPr lang="en-US" sz="2000" dirty="0">
                <a:latin typeface="Courier New"/>
                <a:cs typeface="Courier New"/>
              </a:rPr>
            </a:br>
            <a:r>
              <a:rPr lang="en-US" sz="2000" dirty="0">
                <a:latin typeface="Courier New"/>
                <a:cs typeface="Courier New"/>
              </a:rPr>
              <a:t>	if (x % 5) == 0</a:t>
            </a:r>
            <a:br>
              <a:rPr lang="en-US" sz="2000" dirty="0">
                <a:latin typeface="Courier New"/>
                <a:cs typeface="Courier New"/>
              </a:rPr>
            </a:br>
            <a:br>
              <a:rPr lang="en-US" sz="2000" dirty="0">
                <a:latin typeface="Courier New"/>
                <a:cs typeface="Courier New"/>
              </a:rPr>
            </a:br>
            <a:r>
              <a:rPr lang="en-US" sz="2000" dirty="0">
                <a:latin typeface="Courier New"/>
                <a:cs typeface="Courier New"/>
              </a:rPr>
              <a:t>		</a:t>
            </a:r>
            <a:r>
              <a:rPr lang="en-US" sz="2000" dirty="0" err="1">
                <a:latin typeface="Courier New"/>
                <a:cs typeface="Courier New"/>
              </a:rPr>
              <a:t>rdd.checkpoint</a:t>
            </a:r>
            <a:r>
              <a:rPr lang="en-US" sz="2000" dirty="0">
                <a:latin typeface="Courier New"/>
                <a:cs typeface="Courier New"/>
              </a:rPr>
              <a:t>()</a:t>
            </a:r>
          </a:p>
          <a:p>
            <a:pPr marL="0" indent="0">
              <a:buNone/>
            </a:pPr>
            <a:r>
              <a:rPr lang="en-US" sz="2000" dirty="0">
                <a:latin typeface="Courier New"/>
                <a:cs typeface="Courier New"/>
              </a:rPr>
              <a:t>}</a:t>
            </a:r>
          </a:p>
          <a:p>
            <a:pPr marL="0" indent="0">
              <a:buNone/>
            </a:pPr>
            <a:r>
              <a:rPr lang="en-US" sz="2000" dirty="0" err="1">
                <a:latin typeface="Courier New"/>
                <a:cs typeface="Courier New"/>
              </a:rPr>
              <a:t>rdd.saveAsTextFile</a:t>
            </a:r>
            <a:r>
              <a:rPr lang="en-US" sz="2000" dirty="0">
                <a:latin typeface="Courier New"/>
                <a:cs typeface="Courier New"/>
              </a:rPr>
              <a:t>("/path/to/</a:t>
            </a:r>
            <a:r>
              <a:rPr lang="en-US" sz="2000" dirty="0" err="1">
                <a:latin typeface="Courier New"/>
                <a:cs typeface="Courier New"/>
              </a:rPr>
              <a:t>output.txt</a:t>
            </a:r>
            <a:r>
              <a:rPr lang="en-US" sz="2000" dirty="0">
                <a:latin typeface="Courier New"/>
                <a:cs typeface="Courier New"/>
              </a:rPr>
              <a:t>")</a:t>
            </a:r>
          </a:p>
        </p:txBody>
      </p:sp>
    </p:spTree>
    <p:extLst>
      <p:ext uri="{BB962C8B-B14F-4D97-AF65-F5344CB8AC3E}">
        <p14:creationId xmlns:p14="http://schemas.microsoft.com/office/powerpoint/2010/main" val="374897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Broadcast Variables</a:t>
            </a:r>
          </a:p>
        </p:txBody>
      </p:sp>
    </p:spTree>
    <p:extLst>
      <p:ext uri="{BB962C8B-B14F-4D97-AF65-F5344CB8AC3E}">
        <p14:creationId xmlns:p14="http://schemas.microsoft.com/office/powerpoint/2010/main" val="35932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Broadcast Variables</a:t>
            </a:r>
          </a:p>
        </p:txBody>
      </p:sp>
      <p:sp>
        <p:nvSpPr>
          <p:cNvPr id="35842" name="Content Placeholder 2"/>
          <p:cNvSpPr>
            <a:spLocks noGrp="1"/>
          </p:cNvSpPr>
          <p:nvPr>
            <p:ph idx="1"/>
          </p:nvPr>
        </p:nvSpPr>
        <p:spPr bwMode="auto">
          <a:xfrm>
            <a:off x="841494" y="1752600"/>
            <a:ext cx="13167360" cy="457973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bodyPr>
          <a:lstStyle/>
          <a:p>
            <a:pPr>
              <a:spcBef>
                <a:spcPts val="930"/>
              </a:spcBef>
            </a:pPr>
            <a:r>
              <a:rPr lang="en-US" dirty="0">
                <a:latin typeface="Arial" charset="0"/>
                <a:ea typeface="ヒラギノ角ゴ Pro W3" charset="0"/>
                <a:cs typeface="ヒラギノ角ゴ Pro W3" charset="0"/>
              </a:rPr>
              <a:t>Spark feature for sharing a variable throughout the application cluster</a:t>
            </a:r>
          </a:p>
          <a:p>
            <a:pPr lvl="1">
              <a:spcBef>
                <a:spcPts val="930"/>
              </a:spcBef>
            </a:pPr>
            <a:r>
              <a:rPr lang="en-US" dirty="0">
                <a:latin typeface="Arial" charset="0"/>
                <a:ea typeface="ヒラギノ角ゴ Pro W3" charset="0"/>
                <a:cs typeface="ヒラギノ角ゴ Pro W3" charset="0"/>
              </a:rPr>
              <a:t>The broadcast variable must fit within an executor’s memory</a:t>
            </a:r>
          </a:p>
          <a:p>
            <a:pPr lvl="1">
              <a:spcBef>
                <a:spcPts val="930"/>
              </a:spcBef>
            </a:pPr>
            <a:r>
              <a:rPr lang="en-US" dirty="0">
                <a:latin typeface="Arial" charset="0"/>
                <a:ea typeface="ヒラギノ角ゴ Pro W3" charset="0"/>
                <a:cs typeface="ヒラギノ角ゴ Pro W3" charset="0"/>
              </a:rPr>
              <a:t>Not intended for RDDs or DataFrames </a:t>
            </a:r>
          </a:p>
          <a:p>
            <a:pPr lvl="1">
              <a:spcBef>
                <a:spcPts val="930"/>
              </a:spcBef>
            </a:pPr>
            <a:r>
              <a:rPr lang="en-US" dirty="0">
                <a:latin typeface="Arial" charset="0"/>
                <a:ea typeface="ヒラギノ角ゴ Pro W3" charset="0"/>
                <a:cs typeface="ヒラギノ角ゴ Pro W3" charset="0"/>
              </a:rPr>
              <a:t>Immutable</a:t>
            </a: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Give every node a copy of an input dataset in an efficient manner</a:t>
            </a:r>
          </a:p>
          <a:p>
            <a:pPr lvl="1">
              <a:spcBef>
                <a:spcPts val="930"/>
              </a:spcBef>
            </a:pPr>
            <a:r>
              <a:rPr lang="en-US" dirty="0">
                <a:latin typeface="Arial" charset="0"/>
                <a:ea typeface="ヒラギノ角ゴ Pro W3" charset="0"/>
                <a:cs typeface="ヒラギノ角ゴ Pro W3" charset="0"/>
              </a:rPr>
              <a:t>Uses P2P </a:t>
            </a:r>
            <a:r>
              <a:rPr lang="en-US" dirty="0" err="1">
                <a:latin typeface="Arial" charset="0"/>
                <a:ea typeface="ヒラギノ角ゴ Pro W3" charset="0"/>
                <a:cs typeface="ヒラギノ角ゴ Pro W3" charset="0"/>
              </a:rPr>
              <a:t>torrenting</a:t>
            </a:r>
            <a:r>
              <a:rPr lang="en-US" dirty="0">
                <a:latin typeface="Arial" charset="0"/>
                <a:ea typeface="ヒラギノ角ゴ Pro W3" charset="0"/>
                <a:cs typeface="ヒラギノ角ゴ Pro W3" charset="0"/>
              </a:rPr>
              <a:t> concepts to efficiently distribute</a:t>
            </a:r>
          </a:p>
          <a:p>
            <a:pPr lvl="1">
              <a:spcBef>
                <a:spcPts val="930"/>
              </a:spcBef>
            </a:pPr>
            <a:r>
              <a:rPr lang="en-US" dirty="0">
                <a:latin typeface="Arial" charset="0"/>
                <a:ea typeface="ヒラギノ角ゴ Pro W3" charset="0"/>
                <a:cs typeface="ヒラギノ角ゴ Pro W3" charset="0"/>
              </a:rPr>
              <a:t>Lazy - the first read of a broadcast variable will retrieve and store the data</a:t>
            </a:r>
          </a:p>
          <a:p>
            <a:pPr lvl="1">
              <a:spcBef>
                <a:spcPts val="930"/>
              </a:spcBef>
            </a:pPr>
            <a:r>
              <a:rPr lang="en-US" dirty="0">
                <a:latin typeface="Arial" charset="0"/>
                <a:ea typeface="ヒラギノ角ゴ Pro W3" charset="0"/>
                <a:cs typeface="ヒラギノ角ゴ Pro W3" charset="0"/>
              </a:rPr>
              <a:t>Sent to each executor once</a:t>
            </a:r>
          </a:p>
          <a:p>
            <a:pPr>
              <a:spcBef>
                <a:spcPts val="930"/>
              </a:spcBef>
            </a:pPr>
            <a:endParaRPr lang="en-US" dirty="0">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923936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How do Broadcast Variables Work?</a:t>
            </a:r>
          </a:p>
        </p:txBody>
      </p:sp>
      <p:sp>
        <p:nvSpPr>
          <p:cNvPr id="33795" name="Content Placeholder 4"/>
          <p:cNvSpPr>
            <a:spLocks noGrp="1"/>
          </p:cNvSpPr>
          <p:nvPr>
            <p:ph sz="quarter" idx="12"/>
          </p:nvPr>
        </p:nvSpPr>
        <p:spPr bwMode="auto">
          <a:xfrm>
            <a:off x="7639135" y="1325880"/>
            <a:ext cx="6261461" cy="443636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fontScale="92500" lnSpcReduction="10000"/>
          </a:bodyPr>
          <a:lstStyle/>
          <a:p>
            <a:pPr marL="196248" indent="-196248">
              <a:spcBef>
                <a:spcPts val="930"/>
              </a:spcBef>
            </a:pPr>
            <a:endParaRPr dirty="0">
              <a:latin typeface="Arial" charset="0"/>
              <a:ea typeface="ヒラギノ角ゴ Pro W3" charset="0"/>
              <a:cs typeface="ヒラギノ角ゴ Pro W3" charset="0"/>
            </a:endParaRPr>
          </a:p>
          <a:p>
            <a:pPr marL="196248" indent="-196248">
              <a:spcBef>
                <a:spcPts val="930"/>
              </a:spcBef>
            </a:pPr>
            <a:r>
              <a:rPr dirty="0">
                <a:latin typeface="Arial" charset="0"/>
                <a:ea typeface="ヒラギノ角ゴ Pro W3" charset="0"/>
                <a:cs typeface="ヒラギノ角ゴ Pro W3" charset="0"/>
              </a:rPr>
              <a:t>Without broadcast variables, </a:t>
            </a:r>
            <a:r>
              <a:rPr lang="en-US" dirty="0">
                <a:latin typeface="Arial" charset="0"/>
                <a:ea typeface="ヒラギノ角ゴ Pro W3" charset="0"/>
                <a:cs typeface="ヒラギノ角ゴ Pro W3" charset="0"/>
              </a:rPr>
              <a:t>reference data</a:t>
            </a:r>
            <a:r>
              <a:rPr dirty="0">
                <a:latin typeface="Arial" charset="0"/>
                <a:ea typeface="ヒラギノ角ゴ Pro W3" charset="0"/>
                <a:cs typeface="ヒラギノ角ゴ Pro W3" charset="0"/>
              </a:rPr>
              <a:t> gets sent to every task on the executor, even though multiple tasks reuse the same variables</a:t>
            </a:r>
            <a:r>
              <a:rPr lang="en-US" dirty="0">
                <a:latin typeface="Arial" charset="0"/>
                <a:ea typeface="ヒラギノ角ゴ Pro W3" charset="0"/>
                <a:cs typeface="ヒラギノ角ゴ Pro W3" charset="0"/>
              </a:rPr>
              <a:t>.</a:t>
            </a:r>
            <a:br>
              <a:rPr dirty="0">
                <a:latin typeface="Arial" charset="0"/>
                <a:ea typeface="ヒラギノ角ゴ Pro W3" charset="0"/>
                <a:cs typeface="ヒラギノ角ゴ Pro W3" charset="0"/>
              </a:rPr>
            </a:br>
            <a:endParaRPr dirty="0">
              <a:latin typeface="Arial" charset="0"/>
              <a:ea typeface="ヒラギノ角ゴ Pro W3" charset="0"/>
              <a:cs typeface="ヒラギノ角ゴ Pro W3" charset="0"/>
            </a:endParaRPr>
          </a:p>
          <a:p>
            <a:pPr marL="196248" indent="-196248">
              <a:spcBef>
                <a:spcPts val="930"/>
              </a:spcBef>
            </a:pPr>
            <a:endParaRPr dirty="0">
              <a:latin typeface="Arial" charset="0"/>
              <a:ea typeface="ヒラギノ角ゴ Pro W3" charset="0"/>
              <a:cs typeface="ヒラギノ角ゴ Pro W3" charset="0"/>
            </a:endParaRPr>
          </a:p>
          <a:p>
            <a:pPr marL="196248" indent="-196248">
              <a:spcBef>
                <a:spcPts val="930"/>
              </a:spcBef>
            </a:pPr>
            <a:r>
              <a:rPr dirty="0">
                <a:latin typeface="Arial" charset="0"/>
                <a:ea typeface="ヒラギノ角ゴ Pro W3" charset="0"/>
                <a:cs typeface="ヒラギノ角ゴ Pro W3" charset="0"/>
              </a:rPr>
              <a:t>Using broadcast variables, Spark sends a copy to the node once, then the data is stored in memory.  Each task </a:t>
            </a:r>
            <a:r>
              <a:rPr lang="en-US" dirty="0">
                <a:latin typeface="Arial" charset="0"/>
                <a:ea typeface="ヒラギノ角ゴ Pro W3" charset="0"/>
                <a:cs typeface="ヒラギノ角ゴ Pro W3" charset="0"/>
              </a:rPr>
              <a:t>will </a:t>
            </a:r>
            <a:r>
              <a:rPr dirty="0">
                <a:latin typeface="Arial" charset="0"/>
                <a:ea typeface="ヒラギノ角ゴ Pro W3" charset="0"/>
                <a:cs typeface="ヒラギノ角ゴ Pro W3" charset="0"/>
              </a:rPr>
              <a:t>reference the local copy of the data</a:t>
            </a:r>
            <a:r>
              <a:rPr lang="en-US" dirty="0">
                <a:latin typeface="Arial" charset="0"/>
                <a:ea typeface="ヒラギノ角ゴ Pro W3" charset="0"/>
                <a:cs typeface="ヒラギノ角ゴ Pro W3" charset="0"/>
              </a:rPr>
              <a:t>.</a:t>
            </a:r>
            <a:endParaRPr dirty="0">
              <a:latin typeface="Arial" charset="0"/>
              <a:ea typeface="ヒラギノ角ゴ Pro W3" charset="0"/>
              <a:cs typeface="ヒラギノ角ゴ Pro W3" charset="0"/>
            </a:endParaRPr>
          </a:p>
        </p:txBody>
      </p:sp>
      <p:sp>
        <p:nvSpPr>
          <p:cNvPr id="7" name="Rounded Rectangle 6"/>
          <p:cNvSpPr/>
          <p:nvPr/>
        </p:nvSpPr>
        <p:spPr>
          <a:xfrm>
            <a:off x="4477154" y="1358189"/>
            <a:ext cx="2649707" cy="2723692"/>
          </a:xfrm>
          <a:prstGeom prst="round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anchorCtr="1"/>
          <a:lstStyle/>
          <a:p>
            <a:pPr>
              <a:defRPr/>
            </a:pPr>
            <a:r>
              <a:rPr lang="en-US" dirty="0">
                <a:solidFill>
                  <a:srgbClr val="1E1E1E"/>
                </a:solidFill>
                <a:latin typeface="Arial"/>
              </a:rPr>
              <a:t>Executor</a:t>
            </a:r>
            <a:endParaRPr lang="en-US" dirty="0">
              <a:solidFill>
                <a:srgbClr val="FFFFFF"/>
              </a:solidFill>
              <a:latin typeface="Arial"/>
            </a:endParaRPr>
          </a:p>
        </p:txBody>
      </p:sp>
      <p:sp>
        <p:nvSpPr>
          <p:cNvPr id="8" name="Rounded Rectangle 7"/>
          <p:cNvSpPr/>
          <p:nvPr/>
        </p:nvSpPr>
        <p:spPr>
          <a:xfrm>
            <a:off x="1434153" y="1640323"/>
            <a:ext cx="2226305" cy="2282876"/>
          </a:xfrm>
          <a:prstGeom prst="roundRect">
            <a:avLst/>
          </a:prstGeom>
          <a:solidFill>
            <a:schemeClr val="accent1">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anchorCtr="1"/>
          <a:lstStyle/>
          <a:p>
            <a:pPr>
              <a:defRPr/>
            </a:pPr>
            <a:r>
              <a:rPr lang="en-US" dirty="0">
                <a:solidFill>
                  <a:srgbClr val="1E1E1E"/>
                </a:solidFill>
                <a:latin typeface="Arial"/>
              </a:rPr>
              <a:t>Driver</a:t>
            </a:r>
          </a:p>
        </p:txBody>
      </p:sp>
      <p:sp>
        <p:nvSpPr>
          <p:cNvPr id="3" name="Rectangle 2"/>
          <p:cNvSpPr/>
          <p:nvPr/>
        </p:nvSpPr>
        <p:spPr>
          <a:xfrm>
            <a:off x="1626304" y="2328486"/>
            <a:ext cx="1849995" cy="99486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Reference Data</a:t>
            </a:r>
          </a:p>
        </p:txBody>
      </p:sp>
      <p:sp>
        <p:nvSpPr>
          <p:cNvPr id="10" name="Rounded Rectangle 9"/>
          <p:cNvSpPr/>
          <p:nvPr/>
        </p:nvSpPr>
        <p:spPr>
          <a:xfrm>
            <a:off x="5417700" y="1946692"/>
            <a:ext cx="1558862"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sp>
        <p:nvSpPr>
          <p:cNvPr id="11" name="Rounded Rectangle 10"/>
          <p:cNvSpPr/>
          <p:nvPr/>
        </p:nvSpPr>
        <p:spPr>
          <a:xfrm>
            <a:off x="5417700" y="2646244"/>
            <a:ext cx="1558862"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sp>
        <p:nvSpPr>
          <p:cNvPr id="12" name="Rounded Rectangle 11"/>
          <p:cNvSpPr/>
          <p:nvPr/>
        </p:nvSpPr>
        <p:spPr>
          <a:xfrm>
            <a:off x="5417700" y="3334802"/>
            <a:ext cx="1558862"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cxnSp>
        <p:nvCxnSpPr>
          <p:cNvPr id="6" name="Straight Arrow Connector 5"/>
          <p:cNvCxnSpPr>
            <a:stCxn id="3" idx="3"/>
            <a:endCxn id="10" idx="1"/>
          </p:cNvCxnSpPr>
          <p:nvPr/>
        </p:nvCxnSpPr>
        <p:spPr>
          <a:xfrm flipV="1">
            <a:off x="3476299" y="2240891"/>
            <a:ext cx="1941401" cy="58502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3"/>
            <a:endCxn id="11" idx="1"/>
          </p:cNvCxnSpPr>
          <p:nvPr/>
        </p:nvCxnSpPr>
        <p:spPr>
          <a:xfrm>
            <a:off x="3476299" y="2825920"/>
            <a:ext cx="1941401" cy="114523"/>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3" idx="3"/>
            <a:endCxn id="12" idx="1"/>
          </p:cNvCxnSpPr>
          <p:nvPr/>
        </p:nvCxnSpPr>
        <p:spPr>
          <a:xfrm>
            <a:off x="3476299" y="2825920"/>
            <a:ext cx="1941401" cy="80308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5518444" y="2049012"/>
            <a:ext cx="584022" cy="3990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b="1" dirty="0" err="1">
                <a:solidFill>
                  <a:srgbClr val="FFFFFF"/>
                </a:solidFill>
              </a:rPr>
              <a:t>RefD</a:t>
            </a:r>
            <a:endParaRPr lang="en-US" sz="1300" b="1" dirty="0">
              <a:solidFill>
                <a:srgbClr val="FFFFFF"/>
              </a:solidFill>
            </a:endParaRPr>
          </a:p>
        </p:txBody>
      </p:sp>
      <p:sp>
        <p:nvSpPr>
          <p:cNvPr id="21" name="Rectangle 20"/>
          <p:cNvSpPr/>
          <p:nvPr/>
        </p:nvSpPr>
        <p:spPr>
          <a:xfrm>
            <a:off x="5518444" y="2740918"/>
            <a:ext cx="584022" cy="3990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b="1" dirty="0" err="1">
                <a:solidFill>
                  <a:srgbClr val="FFFFFF"/>
                </a:solidFill>
              </a:rPr>
              <a:t>RefD</a:t>
            </a:r>
            <a:endParaRPr lang="en-US" sz="1300" b="1" dirty="0">
              <a:solidFill>
                <a:srgbClr val="FFFFFF"/>
              </a:solidFill>
            </a:endParaRPr>
          </a:p>
        </p:txBody>
      </p:sp>
      <p:sp>
        <p:nvSpPr>
          <p:cNvPr id="22" name="Rectangle 21"/>
          <p:cNvSpPr/>
          <p:nvPr/>
        </p:nvSpPr>
        <p:spPr>
          <a:xfrm>
            <a:off x="5519118" y="3429475"/>
            <a:ext cx="584022" cy="3990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b="1" dirty="0" err="1">
                <a:solidFill>
                  <a:srgbClr val="FFFFFF"/>
                </a:solidFill>
              </a:rPr>
              <a:t>RefD</a:t>
            </a:r>
            <a:endParaRPr lang="en-US" sz="1300" b="1" dirty="0">
              <a:solidFill>
                <a:srgbClr val="FFFFFF"/>
              </a:solidFill>
            </a:endParaRPr>
          </a:p>
        </p:txBody>
      </p:sp>
      <p:sp>
        <p:nvSpPr>
          <p:cNvPr id="23" name="Rounded Rectangle 22"/>
          <p:cNvSpPr/>
          <p:nvPr/>
        </p:nvSpPr>
        <p:spPr>
          <a:xfrm>
            <a:off x="4376518" y="4523768"/>
            <a:ext cx="2649707" cy="2723692"/>
          </a:xfrm>
          <a:prstGeom prst="roundRect">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anchorCtr="1"/>
          <a:lstStyle/>
          <a:p>
            <a:pPr>
              <a:defRPr/>
            </a:pPr>
            <a:r>
              <a:rPr lang="en-US" dirty="0">
                <a:solidFill>
                  <a:srgbClr val="1E1E1E"/>
                </a:solidFill>
                <a:latin typeface="Arial"/>
              </a:rPr>
              <a:t>Executor</a:t>
            </a:r>
            <a:endParaRPr lang="en-US" dirty="0">
              <a:solidFill>
                <a:srgbClr val="FFFFFF"/>
              </a:solidFill>
              <a:latin typeface="Arial"/>
            </a:endParaRPr>
          </a:p>
        </p:txBody>
      </p:sp>
      <p:sp>
        <p:nvSpPr>
          <p:cNvPr id="24" name="Rounded Rectangle 23"/>
          <p:cNvSpPr/>
          <p:nvPr/>
        </p:nvSpPr>
        <p:spPr>
          <a:xfrm>
            <a:off x="1333518" y="4703488"/>
            <a:ext cx="2226305" cy="2282876"/>
          </a:xfrm>
          <a:prstGeom prst="roundRect">
            <a:avLst/>
          </a:prstGeom>
          <a:solidFill>
            <a:schemeClr val="accent1">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anchorCtr="1"/>
          <a:lstStyle/>
          <a:p>
            <a:pPr>
              <a:defRPr/>
            </a:pPr>
            <a:r>
              <a:rPr lang="en-US" dirty="0">
                <a:solidFill>
                  <a:srgbClr val="1E1E1E"/>
                </a:solidFill>
                <a:latin typeface="Arial"/>
              </a:rPr>
              <a:t>Driver</a:t>
            </a:r>
          </a:p>
        </p:txBody>
      </p:sp>
      <p:sp>
        <p:nvSpPr>
          <p:cNvPr id="25" name="Rectangle 24"/>
          <p:cNvSpPr/>
          <p:nvPr/>
        </p:nvSpPr>
        <p:spPr>
          <a:xfrm>
            <a:off x="1525669" y="5391652"/>
            <a:ext cx="1849995" cy="994867"/>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dirty="0">
                <a:solidFill>
                  <a:srgbClr val="FFFFFF"/>
                </a:solidFill>
              </a:rPr>
              <a:t>Reference Data</a:t>
            </a:r>
          </a:p>
        </p:txBody>
      </p:sp>
      <p:sp>
        <p:nvSpPr>
          <p:cNvPr id="26" name="Rounded Rectangle 25"/>
          <p:cNvSpPr/>
          <p:nvPr/>
        </p:nvSpPr>
        <p:spPr>
          <a:xfrm>
            <a:off x="5690067" y="5112271"/>
            <a:ext cx="1185860"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sp>
        <p:nvSpPr>
          <p:cNvPr id="27" name="Rounded Rectangle 26"/>
          <p:cNvSpPr/>
          <p:nvPr/>
        </p:nvSpPr>
        <p:spPr>
          <a:xfrm>
            <a:off x="5690067" y="5811823"/>
            <a:ext cx="1185860"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sp>
        <p:nvSpPr>
          <p:cNvPr id="28" name="Rounded Rectangle 27"/>
          <p:cNvSpPr/>
          <p:nvPr/>
        </p:nvSpPr>
        <p:spPr>
          <a:xfrm>
            <a:off x="5690067" y="6500380"/>
            <a:ext cx="1185860" cy="58839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r"/>
            <a:r>
              <a:rPr lang="en-US" dirty="0">
                <a:solidFill>
                  <a:srgbClr val="FFFFFF"/>
                </a:solidFill>
              </a:rPr>
              <a:t>Task</a:t>
            </a:r>
          </a:p>
        </p:txBody>
      </p:sp>
      <p:cxnSp>
        <p:nvCxnSpPr>
          <p:cNvPr id="30" name="Straight Arrow Connector 29"/>
          <p:cNvCxnSpPr>
            <a:stCxn id="25" idx="3"/>
            <a:endCxn id="23" idx="1"/>
          </p:cNvCxnSpPr>
          <p:nvPr/>
        </p:nvCxnSpPr>
        <p:spPr>
          <a:xfrm flipV="1">
            <a:off x="3375664" y="5885614"/>
            <a:ext cx="1000855" cy="3472"/>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493135" y="5700667"/>
            <a:ext cx="584022" cy="3990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b="1" dirty="0" err="1">
                <a:solidFill>
                  <a:srgbClr val="FFFFFF"/>
                </a:solidFill>
              </a:rPr>
              <a:t>RefD</a:t>
            </a:r>
            <a:endParaRPr lang="en-US" sz="1300" b="1" dirty="0">
              <a:solidFill>
                <a:srgbClr val="FFFFFF"/>
              </a:solidFill>
            </a:endParaRPr>
          </a:p>
        </p:txBody>
      </p:sp>
      <p:cxnSp>
        <p:nvCxnSpPr>
          <p:cNvPr id="36" name="Straight Arrow Connector 35"/>
          <p:cNvCxnSpPr>
            <a:stCxn id="26" idx="1"/>
            <a:endCxn id="32" idx="3"/>
          </p:cNvCxnSpPr>
          <p:nvPr/>
        </p:nvCxnSpPr>
        <p:spPr>
          <a:xfrm flipH="1">
            <a:off x="5077157" y="5406469"/>
            <a:ext cx="612910" cy="493723"/>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7" idx="1"/>
            <a:endCxn id="32" idx="3"/>
          </p:cNvCxnSpPr>
          <p:nvPr/>
        </p:nvCxnSpPr>
        <p:spPr>
          <a:xfrm flipH="1" flipV="1">
            <a:off x="5077157" y="5900192"/>
            <a:ext cx="612910" cy="205829"/>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8" idx="1"/>
            <a:endCxn id="32" idx="3"/>
          </p:cNvCxnSpPr>
          <p:nvPr/>
        </p:nvCxnSpPr>
        <p:spPr>
          <a:xfrm flipH="1" flipV="1">
            <a:off x="5077157" y="5900193"/>
            <a:ext cx="612910" cy="894386"/>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78268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P spid="10" grpId="0" animBg="1"/>
      <p:bldP spid="11" grpId="0" animBg="1"/>
      <p:bldP spid="12" grpId="0" animBg="1"/>
      <p:bldP spid="17" grpId="0" animBg="1"/>
      <p:bldP spid="21" grpId="0" animBg="1"/>
      <p:bldP spid="22" grpId="0" animBg="1"/>
      <p:bldP spid="23" grpId="0" animBg="1"/>
      <p:bldP spid="24" grpId="0" animBg="1"/>
      <p:bldP spid="25" grpId="0" animBg="1"/>
      <p:bldP spid="26" grpId="0" animBg="1"/>
      <p:bldP spid="27" grpId="0" animBg="1"/>
      <p:bldP spid="28" grpId="0" animBg="1"/>
      <p:bldP spid="32"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Why Use Broadcast Variables?</a:t>
            </a:r>
          </a:p>
        </p:txBody>
      </p:sp>
      <p:sp>
        <p:nvSpPr>
          <p:cNvPr id="37890" name="Content Placeholder 2"/>
          <p:cNvSpPr>
            <a:spLocks noGrp="1"/>
          </p:cNvSpPr>
          <p:nvPr>
            <p:ph idx="1"/>
          </p:nvPr>
        </p:nvSpPr>
        <p:spPr bwMode="auto">
          <a:xfrm>
            <a:off x="841494" y="1752600"/>
            <a:ext cx="13167360" cy="378567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bodyPr>
          <a:lstStyle/>
          <a:p>
            <a:pPr>
              <a:spcBef>
                <a:spcPts val="930"/>
              </a:spcBef>
            </a:pPr>
            <a:r>
              <a:rPr lang="en-US" dirty="0">
                <a:latin typeface="Arial" charset="0"/>
                <a:ea typeface="ヒラギノ角ゴ Pro W3" charset="0"/>
                <a:cs typeface="ヒラギノ角ゴ Pro W3" charset="0"/>
              </a:rPr>
              <a:t>Minimize network traffic by passing referenced variables to an executor only one time</a:t>
            </a:r>
          </a:p>
          <a:p>
            <a:pPr lvl="1">
              <a:spcBef>
                <a:spcPts val="930"/>
              </a:spcBef>
            </a:pPr>
            <a:r>
              <a:rPr lang="en-US" dirty="0">
                <a:latin typeface="Arial" charset="0"/>
                <a:ea typeface="ヒラギノ角ゴ Pro W3" charset="0"/>
                <a:cs typeface="ヒラギノ角ゴ Pro W3" charset="0"/>
              </a:rPr>
              <a:t>Especially beneficial when local variables are 20K or larger</a:t>
            </a:r>
            <a:br>
              <a:rPr lang="en-US" dirty="0">
                <a:latin typeface="Arial" charset="0"/>
                <a:ea typeface="ヒラギノ角ゴ Pro W3" charset="0"/>
                <a:cs typeface="ヒラギノ角ゴ Pro W3" charset="0"/>
              </a:rPr>
            </a:b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Complements Spark's task launching behavior for RDD programming, which is optimized for small tasks</a:t>
            </a:r>
          </a:p>
          <a:p>
            <a:pPr lvl="1">
              <a:spcBef>
                <a:spcPts val="930"/>
              </a:spcBef>
            </a:pPr>
            <a:r>
              <a:rPr lang="en-US" dirty="0">
                <a:latin typeface="Arial" charset="0"/>
                <a:ea typeface="ヒラギノ角ゴ Pro W3" charset="0"/>
                <a:cs typeface="ヒラギノ角ゴ Pro W3" charset="0"/>
              </a:rPr>
              <a:t>Not used with Spark SQL</a:t>
            </a:r>
          </a:p>
          <a:p>
            <a:pPr lvl="1">
              <a:spcBef>
                <a:spcPts val="930"/>
              </a:spcBef>
            </a:pPr>
            <a:endParaRPr lang="en-US" sz="2000" dirty="0">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3176871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Implementing Broadcast Variables</a:t>
            </a:r>
          </a:p>
        </p:txBody>
      </p:sp>
      <p:sp>
        <p:nvSpPr>
          <p:cNvPr id="6" name="Content Placeholder 5"/>
          <p:cNvSpPr>
            <a:spLocks noGrp="1"/>
          </p:cNvSpPr>
          <p:nvPr>
            <p:ph idx="1"/>
          </p:nvPr>
        </p:nvSpPr>
        <p:spPr>
          <a:xfrm>
            <a:off x="841494" y="1518908"/>
            <a:ext cx="13167360" cy="5868274"/>
          </a:xfrm>
        </p:spPr>
        <p:txBody>
          <a:bodyPr/>
          <a:lstStyle/>
          <a:p>
            <a:pPr marL="274366" indent="0">
              <a:buNone/>
              <a:defRPr/>
            </a:pPr>
            <a:r>
              <a:rPr lang="en-US" sz="2000" dirty="0" err="1">
                <a:latin typeface="Courier New"/>
                <a:cs typeface="Courier New"/>
              </a:rPr>
              <a:t>val</a:t>
            </a:r>
            <a:r>
              <a:rPr lang="en-US" sz="2000" dirty="0">
                <a:latin typeface="Courier New"/>
                <a:cs typeface="Courier New"/>
              </a:rPr>
              <a:t> noise = Array("</a:t>
            </a:r>
            <a:r>
              <a:rPr lang="en-US" sz="2000" dirty="0" err="1">
                <a:latin typeface="Courier New"/>
                <a:cs typeface="Courier New"/>
              </a:rPr>
              <a:t>the","an","a","in</a:t>
            </a:r>
            <a:r>
              <a:rPr lang="en-US" sz="2000" dirty="0">
                <a:latin typeface="Courier New"/>
                <a:cs typeface="Courier New"/>
              </a:rPr>
              <a:t>")</a:t>
            </a:r>
          </a:p>
          <a:p>
            <a:pPr marL="274366" indent="0">
              <a:buNone/>
              <a:defRPr/>
            </a:pPr>
            <a:r>
              <a:rPr lang="en-US" sz="2000" dirty="0" err="1">
                <a:latin typeface="Courier New"/>
                <a:cs typeface="Courier New"/>
              </a:rPr>
              <a:t>val</a:t>
            </a:r>
            <a:r>
              <a:rPr lang="en-US" sz="2000" dirty="0">
                <a:latin typeface="Courier New"/>
                <a:cs typeface="Courier New"/>
              </a:rPr>
              <a:t> story = </a:t>
            </a:r>
            <a:r>
              <a:rPr lang="en-US" sz="2000" dirty="0" err="1">
                <a:latin typeface="Courier New"/>
                <a:cs typeface="Courier New"/>
              </a:rPr>
              <a:t>sc.parallelize</a:t>
            </a:r>
            <a:r>
              <a:rPr lang="en-US" sz="2000" dirty="0">
                <a:latin typeface="Courier New"/>
                <a:cs typeface="Courier New"/>
              </a:rPr>
              <a:t>(Array("I like a house", "I live in the house“))</a:t>
            </a:r>
          </a:p>
          <a:p>
            <a:pPr marL="274366" indent="0">
              <a:buNone/>
              <a:defRPr/>
            </a:pPr>
            <a:r>
              <a:rPr lang="en-US" sz="2000" dirty="0" err="1">
                <a:latin typeface="Courier New"/>
                <a:cs typeface="Courier New"/>
              </a:rPr>
              <a:t>val</a:t>
            </a:r>
            <a:r>
              <a:rPr lang="en-US" sz="2000" dirty="0">
                <a:latin typeface="Courier New"/>
                <a:cs typeface="Courier New"/>
              </a:rPr>
              <a:t> words = </a:t>
            </a:r>
            <a:r>
              <a:rPr lang="en-US" sz="2000" dirty="0" err="1">
                <a:latin typeface="Courier New"/>
                <a:cs typeface="Courier New"/>
              </a:rPr>
              <a:t>story.flatMap</a:t>
            </a:r>
            <a:r>
              <a:rPr lang="en-US" sz="2000" dirty="0">
                <a:latin typeface="Courier New"/>
                <a:cs typeface="Courier New"/>
              </a:rPr>
              <a:t>(line =&gt; </a:t>
            </a:r>
            <a:r>
              <a:rPr lang="en-US" sz="2000" dirty="0" err="1">
                <a:latin typeface="Courier New"/>
                <a:cs typeface="Courier New"/>
              </a:rPr>
              <a:t>line.split</a:t>
            </a:r>
            <a:r>
              <a:rPr lang="en-US" sz="2000" dirty="0">
                <a:latin typeface="Courier New"/>
                <a:cs typeface="Courier New"/>
              </a:rPr>
              <a:t>(" "))</a:t>
            </a:r>
          </a:p>
          <a:p>
            <a:pPr marL="274366" indent="0">
              <a:buNone/>
              <a:defRPr/>
            </a:pPr>
            <a:endParaRPr lang="en-US" sz="2000" dirty="0">
              <a:latin typeface="Courier New"/>
              <a:cs typeface="Courier New"/>
            </a:endParaRPr>
          </a:p>
          <a:p>
            <a:pPr marL="274366" indent="0">
              <a:buNone/>
              <a:defRPr/>
            </a:pPr>
            <a:r>
              <a:rPr lang="en-US" sz="2000" dirty="0">
                <a:latin typeface="Courier New"/>
                <a:cs typeface="Courier New"/>
              </a:rPr>
              <a:t># WITHOUT </a:t>
            </a:r>
            <a:r>
              <a:rPr lang="en-US" sz="2000" dirty="0" err="1">
                <a:latin typeface="Courier New"/>
                <a:cs typeface="Courier New"/>
              </a:rPr>
              <a:t>Broacast</a:t>
            </a:r>
            <a:r>
              <a:rPr lang="en-US" sz="2000" dirty="0">
                <a:latin typeface="Courier New"/>
                <a:cs typeface="Courier New"/>
              </a:rPr>
              <a:t> Variables</a:t>
            </a:r>
          </a:p>
          <a:p>
            <a:pPr marL="274366" indent="0">
              <a:buNone/>
              <a:defRPr/>
            </a:pPr>
            <a:r>
              <a:rPr lang="en-US" sz="2000" dirty="0" err="1">
                <a:latin typeface="Courier New"/>
                <a:cs typeface="Courier New"/>
              </a:rPr>
              <a:t>words.filter</a:t>
            </a:r>
            <a:r>
              <a:rPr lang="en-US" sz="2000" dirty="0">
                <a:latin typeface="Courier New"/>
                <a:cs typeface="Courier New"/>
              </a:rPr>
              <a:t>(w: !</a:t>
            </a:r>
            <a:r>
              <a:rPr lang="en-US" sz="2000" dirty="0" err="1">
                <a:latin typeface="Courier New"/>
                <a:cs typeface="Courier New"/>
              </a:rPr>
              <a:t>noise.contains</a:t>
            </a:r>
            <a:r>
              <a:rPr lang="en-US" sz="2000" dirty="0">
                <a:latin typeface="Courier New"/>
                <a:cs typeface="Courier New"/>
              </a:rPr>
              <a:t>(w)).collect()</a:t>
            </a:r>
          </a:p>
          <a:p>
            <a:pPr marL="274366" indent="0">
              <a:buNone/>
              <a:defRPr/>
            </a:pPr>
            <a:r>
              <a:rPr lang="nl-NL" sz="2000" dirty="0">
                <a:latin typeface="Courier New"/>
                <a:cs typeface="Courier New"/>
              </a:rPr>
              <a:t>['I', '</a:t>
            </a:r>
            <a:r>
              <a:rPr lang="nl-NL" sz="2000" dirty="0" err="1">
                <a:latin typeface="Courier New"/>
                <a:cs typeface="Courier New"/>
              </a:rPr>
              <a:t>like</a:t>
            </a:r>
            <a:r>
              <a:rPr lang="nl-NL" sz="2000" dirty="0">
                <a:latin typeface="Courier New"/>
                <a:cs typeface="Courier New"/>
              </a:rPr>
              <a:t>', 'house', 'I', 'live', 'house']</a:t>
            </a:r>
          </a:p>
          <a:p>
            <a:pPr marL="274366" indent="0">
              <a:buNone/>
              <a:defRPr/>
            </a:pPr>
            <a:endParaRPr lang="nl-NL" sz="2000" dirty="0">
              <a:latin typeface="Courier New"/>
              <a:cs typeface="Courier New"/>
            </a:endParaRPr>
          </a:p>
          <a:p>
            <a:pPr marL="274366" indent="0">
              <a:buNone/>
              <a:defRPr/>
            </a:pPr>
            <a:r>
              <a:rPr lang="nl-NL" sz="2000" dirty="0">
                <a:latin typeface="Courier New"/>
                <a:cs typeface="Courier New"/>
              </a:rPr>
              <a:t>#    WITH Broadcast Variables</a:t>
            </a:r>
          </a:p>
          <a:p>
            <a:pPr marL="274366" indent="0">
              <a:buNone/>
              <a:defRPr/>
            </a:pPr>
            <a:r>
              <a:rPr lang="nl-NL" sz="2000" dirty="0">
                <a:latin typeface="Courier New"/>
                <a:cs typeface="Courier New"/>
              </a:rPr>
              <a:t>val bcastNoise = sc.broadcast(noise)</a:t>
            </a:r>
          </a:p>
          <a:p>
            <a:pPr marL="274366" indent="0">
              <a:buNone/>
              <a:defRPr/>
            </a:pPr>
            <a:r>
              <a:rPr lang="nl-NL" sz="2000" dirty="0">
                <a:latin typeface="Courier New"/>
                <a:cs typeface="Courier New"/>
              </a:rPr>
              <a:t>words.filter(w =&gt; !bcastNoise.value.contains(w)).collect()</a:t>
            </a:r>
          </a:p>
          <a:p>
            <a:pPr marL="274366" indent="0">
              <a:buNone/>
              <a:defRPr/>
            </a:pPr>
            <a:r>
              <a:rPr lang="nl-NL" sz="2000" dirty="0">
                <a:latin typeface="Courier New"/>
                <a:cs typeface="Courier New"/>
              </a:rPr>
              <a:t>['I', '</a:t>
            </a:r>
            <a:r>
              <a:rPr lang="nl-NL" sz="2000" dirty="0" err="1">
                <a:latin typeface="Courier New"/>
                <a:cs typeface="Courier New"/>
              </a:rPr>
              <a:t>like</a:t>
            </a:r>
            <a:r>
              <a:rPr lang="nl-NL" sz="2000" dirty="0">
                <a:latin typeface="Courier New"/>
                <a:cs typeface="Courier New"/>
              </a:rPr>
              <a:t>', 'house', 'I', 'live', 'house’]</a:t>
            </a:r>
          </a:p>
        </p:txBody>
      </p:sp>
    </p:spTree>
    <p:extLst>
      <p:ext uri="{BB962C8B-B14F-4D97-AF65-F5344CB8AC3E}">
        <p14:creationId xmlns:p14="http://schemas.microsoft.com/office/powerpoint/2010/main" val="3874459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Joining Strategies</a:t>
            </a:r>
          </a:p>
        </p:txBody>
      </p:sp>
    </p:spTree>
    <p:extLst>
      <p:ext uri="{BB962C8B-B14F-4D97-AF65-F5344CB8AC3E}">
        <p14:creationId xmlns:p14="http://schemas.microsoft.com/office/powerpoint/2010/main" val="35932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731520"/>
            <a:ext cx="10950832" cy="1584960"/>
          </a:xfrm>
        </p:spPr>
        <p:txBody>
          <a:bodyPr/>
          <a:lstStyle/>
          <a:p>
            <a:r>
              <a:rPr lang="en-US" dirty="0"/>
              <a:t>Overview of Zeppelin and Spark</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31</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9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69928" y="4637399"/>
            <a:ext cx="5536791" cy="3010742"/>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nSpc>
                <a:spcPct val="85000"/>
              </a:lnSpc>
              <a:spcBef>
                <a:spcPts val="600"/>
              </a:spcBef>
            </a:pPr>
            <a:r>
              <a:rPr lang="en-US" sz="2800" dirty="0">
                <a:solidFill>
                  <a:schemeClr val="tx2"/>
                </a:solidFill>
              </a:rPr>
              <a:t>Partition 1</a:t>
            </a:r>
          </a:p>
        </p:txBody>
      </p:sp>
      <p:sp>
        <p:nvSpPr>
          <p:cNvPr id="37889" name="Title 1"/>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Spark Joins at the Partition Level</a:t>
            </a:r>
          </a:p>
        </p:txBody>
      </p:sp>
      <p:sp>
        <p:nvSpPr>
          <p:cNvPr id="37890" name="Content Placeholder 2"/>
          <p:cNvSpPr>
            <a:spLocks noGrp="1"/>
          </p:cNvSpPr>
          <p:nvPr>
            <p:ph idx="1"/>
          </p:nvPr>
        </p:nvSpPr>
        <p:spPr bwMode="auto">
          <a:xfrm>
            <a:off x="841494" y="1555312"/>
            <a:ext cx="13167360" cy="267305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fontScale="92500" lnSpcReduction="10000"/>
          </a:bodyPr>
          <a:lstStyle/>
          <a:p>
            <a:pPr>
              <a:spcBef>
                <a:spcPts val="930"/>
              </a:spcBef>
            </a:pPr>
            <a:r>
              <a:rPr lang="en-US" dirty="0">
                <a:latin typeface="Arial" charset="0"/>
                <a:ea typeface="ヒラギノ角ゴ Pro W3" charset="0"/>
                <a:cs typeface="ヒラギノ角ゴ Pro W3" charset="0"/>
              </a:rPr>
              <a:t>To improve performance, joins technically occur at the partition, not the complete dataset, level</a:t>
            </a:r>
          </a:p>
          <a:p>
            <a:pPr lvl="1">
              <a:spcBef>
                <a:spcPts val="930"/>
              </a:spcBef>
            </a:pPr>
            <a:r>
              <a:rPr lang="en-US" dirty="0">
                <a:latin typeface="Arial" charset="0"/>
                <a:ea typeface="ヒラギノ角ゴ Pro W3" charset="0"/>
                <a:cs typeface="ヒラギノ角ゴ Pro W3" charset="0"/>
              </a:rPr>
              <a:t>Framework ensures that join key placement in partitions aligns with all datasets</a:t>
            </a:r>
          </a:p>
          <a:p>
            <a:pPr lvl="1">
              <a:spcBef>
                <a:spcPts val="930"/>
              </a:spcBef>
            </a:pPr>
            <a:r>
              <a:rPr lang="en-US" dirty="0">
                <a:latin typeface="Arial" charset="0"/>
                <a:ea typeface="ヒラギノ角ゴ Pro W3" charset="0"/>
                <a:cs typeface="ヒラギノ角ゴ Pro W3" charset="0"/>
              </a:rPr>
              <a:t>The collective results represent the comprehensive join request</a:t>
            </a:r>
          </a:p>
          <a:p>
            <a:pPr>
              <a:spcBef>
                <a:spcPts val="930"/>
              </a:spcBef>
            </a:pPr>
            <a:r>
              <a:rPr lang="en-US" dirty="0">
                <a:latin typeface="Arial" charset="0"/>
                <a:ea typeface="ヒラギノ角ゴ Pro W3" charset="0"/>
                <a:cs typeface="ヒラギノ角ゴ Pro W3" charset="0"/>
              </a:rPr>
              <a:t>Leverages hash partitions and requires equal number of partitions for datasets to be joined</a:t>
            </a:r>
          </a:p>
        </p:txBody>
      </p:sp>
      <p:graphicFrame>
        <p:nvGraphicFramePr>
          <p:cNvPr id="5" name="Table 4"/>
          <p:cNvGraphicFramePr>
            <a:graphicFrameLocks noGrp="1"/>
          </p:cNvGraphicFramePr>
          <p:nvPr>
            <p:extLst>
              <p:ext uri="{D42A27DB-BD31-4B8C-83A1-F6EECF244321}">
                <p14:modId xmlns:p14="http://schemas.microsoft.com/office/powerpoint/2010/main" val="1890838759"/>
              </p:ext>
            </p:extLst>
          </p:nvPr>
        </p:nvGraphicFramePr>
        <p:xfrm>
          <a:off x="3213247" y="4855852"/>
          <a:ext cx="1176250" cy="2993136"/>
        </p:xfrm>
        <a:graphic>
          <a:graphicData uri="http://schemas.openxmlformats.org/drawingml/2006/table">
            <a:tbl>
              <a:tblPr firstRow="1" bandRow="1">
                <a:tableStyleId>{5C22544A-7EE6-4342-B048-85BDC9FD1C3A}</a:tableStyleId>
              </a:tblPr>
              <a:tblGrid>
                <a:gridCol w="1176250">
                  <a:extLst>
                    <a:ext uri="{9D8B030D-6E8A-4147-A177-3AD203B41FA5}">
                      <a16:colId xmlns:a16="http://schemas.microsoft.com/office/drawing/2014/main" val="20000"/>
                    </a:ext>
                  </a:extLst>
                </a:gridCol>
              </a:tblGrid>
              <a:tr h="504749">
                <a:tc>
                  <a:txBody>
                    <a:bodyPr/>
                    <a:lstStyle/>
                    <a:p>
                      <a:pPr algn="ctr"/>
                      <a:r>
                        <a:rPr lang="en-US" sz="2600" dirty="0"/>
                        <a:t>Orders</a:t>
                      </a:r>
                    </a:p>
                  </a:txBody>
                  <a:tcPr marL="109757" marR="109757" marT="54864" marB="54864"/>
                </a:tc>
                <a:extLst>
                  <a:ext uri="{0D108BD9-81ED-4DB2-BD59-A6C34878D82A}">
                    <a16:rowId xmlns:a16="http://schemas.microsoft.com/office/drawing/2014/main" val="10000"/>
                  </a:ext>
                </a:extLst>
              </a:tr>
              <a:tr h="504749">
                <a:tc>
                  <a:txBody>
                    <a:bodyPr/>
                    <a:lstStyle/>
                    <a:p>
                      <a:pPr algn="ctr"/>
                      <a:r>
                        <a:rPr lang="en-US" sz="2600" dirty="0"/>
                        <a:t>ID=1</a:t>
                      </a:r>
                    </a:p>
                    <a:p>
                      <a:pPr algn="ctr"/>
                      <a:r>
                        <a:rPr lang="en-US" sz="2600" dirty="0"/>
                        <a:t>ID=3</a:t>
                      </a:r>
                    </a:p>
                    <a:p>
                      <a:pPr algn="ctr"/>
                      <a:r>
                        <a:rPr lang="en-US" sz="2600" dirty="0"/>
                        <a:t>ID=5</a:t>
                      </a:r>
                    </a:p>
                    <a:p>
                      <a:pPr algn="ctr"/>
                      <a:endParaRPr lang="en-US" sz="2600" dirty="0"/>
                    </a:p>
                    <a:p>
                      <a:pPr algn="ctr"/>
                      <a:r>
                        <a:rPr lang="is-IS" sz="2600" dirty="0"/>
                        <a:t>…</a:t>
                      </a:r>
                      <a:endParaRPr lang="en-US" sz="2600" dirty="0"/>
                    </a:p>
                  </a:txBody>
                  <a:tcPr marL="109757" marR="109757" marT="54864" marB="54864"/>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90108084"/>
              </p:ext>
            </p:extLst>
          </p:nvPr>
        </p:nvGraphicFramePr>
        <p:xfrm>
          <a:off x="4602558" y="4857528"/>
          <a:ext cx="2085254" cy="2596896"/>
        </p:xfrm>
        <a:graphic>
          <a:graphicData uri="http://schemas.openxmlformats.org/drawingml/2006/table">
            <a:tbl>
              <a:tblPr firstRow="1" bandRow="1">
                <a:tableStyleId>{5C22544A-7EE6-4342-B048-85BDC9FD1C3A}</a:tableStyleId>
              </a:tblPr>
              <a:tblGrid>
                <a:gridCol w="2085254">
                  <a:extLst>
                    <a:ext uri="{9D8B030D-6E8A-4147-A177-3AD203B41FA5}">
                      <a16:colId xmlns:a16="http://schemas.microsoft.com/office/drawing/2014/main" val="20000"/>
                    </a:ext>
                  </a:extLst>
                </a:gridCol>
              </a:tblGrid>
              <a:tr h="504749">
                <a:tc>
                  <a:txBody>
                    <a:bodyPr/>
                    <a:lstStyle/>
                    <a:p>
                      <a:pPr algn="ctr"/>
                      <a:r>
                        <a:rPr lang="en-US" sz="2600" dirty="0"/>
                        <a:t>Order</a:t>
                      </a:r>
                      <a:r>
                        <a:rPr lang="en-US" sz="2600" baseline="0" dirty="0"/>
                        <a:t> Items</a:t>
                      </a:r>
                      <a:endParaRPr lang="en-US" sz="2600" dirty="0"/>
                    </a:p>
                  </a:txBody>
                  <a:tcPr marL="109757" marR="109757" marT="54864" marB="54864"/>
                </a:tc>
                <a:extLst>
                  <a:ext uri="{0D108BD9-81ED-4DB2-BD59-A6C34878D82A}">
                    <a16:rowId xmlns:a16="http://schemas.microsoft.com/office/drawing/2014/main" val="10000"/>
                  </a:ext>
                </a:extLst>
              </a:tr>
              <a:tr h="964985">
                <a:tc>
                  <a:txBody>
                    <a:bodyPr/>
                    <a:lstStyle/>
                    <a:p>
                      <a:pPr algn="ctr"/>
                      <a:r>
                        <a:rPr lang="en-US" sz="2600" dirty="0"/>
                        <a:t>O_ID=1</a:t>
                      </a:r>
                    </a:p>
                    <a:p>
                      <a:pPr algn="ctr"/>
                      <a:r>
                        <a:rPr lang="en-US" sz="2600" dirty="0"/>
                        <a:t>O_ID=1</a:t>
                      </a:r>
                    </a:p>
                    <a:p>
                      <a:pPr algn="ctr"/>
                      <a:r>
                        <a:rPr lang="en-US" sz="2600" dirty="0"/>
                        <a:t>O_ID=3</a:t>
                      </a:r>
                    </a:p>
                    <a:p>
                      <a:pPr algn="ctr"/>
                      <a:r>
                        <a:rPr lang="en-US" sz="2600" dirty="0"/>
                        <a:t>O_ID=5</a:t>
                      </a:r>
                    </a:p>
                    <a:p>
                      <a:pPr algn="ctr"/>
                      <a:r>
                        <a:rPr lang="is-IS" sz="2600" dirty="0"/>
                        <a:t>…</a:t>
                      </a:r>
                      <a:endParaRPr lang="en-US" sz="2600" dirty="0"/>
                    </a:p>
                  </a:txBody>
                  <a:tcPr marL="109757" marR="109757" marT="54864" marB="54864"/>
                </a:tc>
                <a:extLst>
                  <a:ext uri="{0D108BD9-81ED-4DB2-BD59-A6C34878D82A}">
                    <a16:rowId xmlns:a16="http://schemas.microsoft.com/office/drawing/2014/main" val="10001"/>
                  </a:ext>
                </a:extLst>
              </a:tr>
            </a:tbl>
          </a:graphicData>
        </a:graphic>
      </p:graphicFrame>
      <p:sp>
        <p:nvSpPr>
          <p:cNvPr id="8" name="Rectangle 7"/>
          <p:cNvSpPr/>
          <p:nvPr/>
        </p:nvSpPr>
        <p:spPr>
          <a:xfrm>
            <a:off x="7406703" y="4644444"/>
            <a:ext cx="5536791" cy="3010742"/>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nSpc>
                <a:spcPct val="85000"/>
              </a:lnSpc>
              <a:spcBef>
                <a:spcPts val="600"/>
              </a:spcBef>
            </a:pPr>
            <a:r>
              <a:rPr lang="en-US" sz="2800" dirty="0">
                <a:solidFill>
                  <a:schemeClr val="tx2"/>
                </a:solidFill>
              </a:rPr>
              <a:t>Partition 2</a:t>
            </a:r>
          </a:p>
        </p:txBody>
      </p:sp>
      <p:graphicFrame>
        <p:nvGraphicFramePr>
          <p:cNvPr id="9" name="Table 8"/>
          <p:cNvGraphicFramePr>
            <a:graphicFrameLocks noGrp="1"/>
          </p:cNvGraphicFramePr>
          <p:nvPr>
            <p:extLst>
              <p:ext uri="{D42A27DB-BD31-4B8C-83A1-F6EECF244321}">
                <p14:modId xmlns:p14="http://schemas.microsoft.com/office/powerpoint/2010/main" val="601171902"/>
              </p:ext>
            </p:extLst>
          </p:nvPr>
        </p:nvGraphicFramePr>
        <p:xfrm>
          <a:off x="9250022" y="4862897"/>
          <a:ext cx="1176250" cy="2993136"/>
        </p:xfrm>
        <a:graphic>
          <a:graphicData uri="http://schemas.openxmlformats.org/drawingml/2006/table">
            <a:tbl>
              <a:tblPr firstRow="1" bandRow="1">
                <a:tableStyleId>{5C22544A-7EE6-4342-B048-85BDC9FD1C3A}</a:tableStyleId>
              </a:tblPr>
              <a:tblGrid>
                <a:gridCol w="1176250">
                  <a:extLst>
                    <a:ext uri="{9D8B030D-6E8A-4147-A177-3AD203B41FA5}">
                      <a16:colId xmlns:a16="http://schemas.microsoft.com/office/drawing/2014/main" val="20000"/>
                    </a:ext>
                  </a:extLst>
                </a:gridCol>
              </a:tblGrid>
              <a:tr h="504749">
                <a:tc>
                  <a:txBody>
                    <a:bodyPr/>
                    <a:lstStyle/>
                    <a:p>
                      <a:pPr algn="ctr"/>
                      <a:r>
                        <a:rPr lang="en-US" sz="2600" dirty="0"/>
                        <a:t>Orders</a:t>
                      </a:r>
                    </a:p>
                  </a:txBody>
                  <a:tcPr marL="109757" marR="109757" marT="54864" marB="54864"/>
                </a:tc>
                <a:extLst>
                  <a:ext uri="{0D108BD9-81ED-4DB2-BD59-A6C34878D82A}">
                    <a16:rowId xmlns:a16="http://schemas.microsoft.com/office/drawing/2014/main" val="10000"/>
                  </a:ext>
                </a:extLst>
              </a:tr>
              <a:tr h="504749">
                <a:tc>
                  <a:txBody>
                    <a:bodyPr/>
                    <a:lstStyle/>
                    <a:p>
                      <a:pPr algn="ctr"/>
                      <a:r>
                        <a:rPr lang="en-US" sz="2600" dirty="0"/>
                        <a:t>ID=2</a:t>
                      </a:r>
                    </a:p>
                    <a:p>
                      <a:pPr algn="ctr"/>
                      <a:r>
                        <a:rPr lang="en-US" sz="2600" dirty="0"/>
                        <a:t>ID=4</a:t>
                      </a:r>
                    </a:p>
                    <a:p>
                      <a:pPr algn="ctr"/>
                      <a:r>
                        <a:rPr lang="en-US" sz="2600" dirty="0"/>
                        <a:t>ID=6</a:t>
                      </a:r>
                    </a:p>
                    <a:p>
                      <a:pPr algn="ctr"/>
                      <a:endParaRPr lang="en-US" sz="2600" dirty="0"/>
                    </a:p>
                    <a:p>
                      <a:pPr algn="ctr"/>
                      <a:r>
                        <a:rPr lang="is-IS" sz="2600" dirty="0"/>
                        <a:t>…</a:t>
                      </a:r>
                      <a:endParaRPr lang="en-US" sz="2600" dirty="0"/>
                    </a:p>
                  </a:txBody>
                  <a:tcPr marL="109757" marR="109757" marT="54864" marB="54864"/>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2651934"/>
              </p:ext>
            </p:extLst>
          </p:nvPr>
        </p:nvGraphicFramePr>
        <p:xfrm>
          <a:off x="10639333" y="4864573"/>
          <a:ext cx="2085254" cy="2596896"/>
        </p:xfrm>
        <a:graphic>
          <a:graphicData uri="http://schemas.openxmlformats.org/drawingml/2006/table">
            <a:tbl>
              <a:tblPr firstRow="1" bandRow="1">
                <a:tableStyleId>{5C22544A-7EE6-4342-B048-85BDC9FD1C3A}</a:tableStyleId>
              </a:tblPr>
              <a:tblGrid>
                <a:gridCol w="2085254">
                  <a:extLst>
                    <a:ext uri="{9D8B030D-6E8A-4147-A177-3AD203B41FA5}">
                      <a16:colId xmlns:a16="http://schemas.microsoft.com/office/drawing/2014/main" val="20000"/>
                    </a:ext>
                  </a:extLst>
                </a:gridCol>
              </a:tblGrid>
              <a:tr h="504749">
                <a:tc>
                  <a:txBody>
                    <a:bodyPr/>
                    <a:lstStyle/>
                    <a:p>
                      <a:pPr algn="ctr"/>
                      <a:r>
                        <a:rPr lang="en-US" sz="2600" dirty="0"/>
                        <a:t>Order</a:t>
                      </a:r>
                      <a:r>
                        <a:rPr lang="en-US" sz="2600" baseline="0" dirty="0"/>
                        <a:t> Items</a:t>
                      </a:r>
                      <a:endParaRPr lang="en-US" sz="2600" dirty="0"/>
                    </a:p>
                  </a:txBody>
                  <a:tcPr marL="109757" marR="109757" marT="54864" marB="54864"/>
                </a:tc>
                <a:extLst>
                  <a:ext uri="{0D108BD9-81ED-4DB2-BD59-A6C34878D82A}">
                    <a16:rowId xmlns:a16="http://schemas.microsoft.com/office/drawing/2014/main" val="10000"/>
                  </a:ext>
                </a:extLst>
              </a:tr>
              <a:tr h="964985">
                <a:tc>
                  <a:txBody>
                    <a:bodyPr/>
                    <a:lstStyle/>
                    <a:p>
                      <a:pPr algn="ctr"/>
                      <a:r>
                        <a:rPr lang="en-US" sz="2600" dirty="0"/>
                        <a:t>O_ID=2</a:t>
                      </a:r>
                    </a:p>
                    <a:p>
                      <a:pPr algn="ctr"/>
                      <a:r>
                        <a:rPr lang="en-US" sz="2600" dirty="0"/>
                        <a:t>O_ID=4</a:t>
                      </a:r>
                    </a:p>
                    <a:p>
                      <a:pPr algn="ctr"/>
                      <a:r>
                        <a:rPr lang="en-US" sz="2600" dirty="0"/>
                        <a:t>O_ID=4</a:t>
                      </a:r>
                    </a:p>
                    <a:p>
                      <a:pPr algn="ctr"/>
                      <a:r>
                        <a:rPr lang="en-US" sz="2600" dirty="0"/>
                        <a:t>O_ID=6</a:t>
                      </a:r>
                    </a:p>
                    <a:p>
                      <a:pPr algn="ctr"/>
                      <a:r>
                        <a:rPr lang="is-IS" sz="2600" dirty="0"/>
                        <a:t>…</a:t>
                      </a:r>
                      <a:endParaRPr lang="en-US" sz="2600" dirty="0"/>
                    </a:p>
                  </a:txBody>
                  <a:tcPr marL="109757" marR="109757" marT="54864" marB="54864"/>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8099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No Common Hash Partitioning </a:t>
            </a:r>
            <a:r>
              <a:rPr lang="en-US" i="1" dirty="0"/>
              <a:t>(Worst Case)</a:t>
            </a:r>
          </a:p>
        </p:txBody>
      </p:sp>
      <p:sp>
        <p:nvSpPr>
          <p:cNvPr id="3" name="Content Placeholder 2"/>
          <p:cNvSpPr>
            <a:spLocks noGrp="1"/>
          </p:cNvSpPr>
          <p:nvPr>
            <p:ph idx="1"/>
          </p:nvPr>
        </p:nvSpPr>
        <p:spPr>
          <a:xfrm>
            <a:off x="841494" y="1752600"/>
            <a:ext cx="6179386" cy="4211410"/>
          </a:xfrm>
        </p:spPr>
        <p:txBody>
          <a:bodyPr>
            <a:normAutofit fontScale="92500" lnSpcReduction="20000"/>
          </a:bodyPr>
          <a:lstStyle/>
          <a:p>
            <a:r>
              <a:rPr lang="en-US" dirty="0"/>
              <a:t>Neither dataset is partitioned by the join key</a:t>
            </a:r>
          </a:p>
          <a:p>
            <a:r>
              <a:rPr lang="en-US" dirty="0"/>
              <a:t>Both have to perform a </a:t>
            </a:r>
            <a:r>
              <a:rPr lang="en-US" dirty="0" err="1">
                <a:latin typeface="Courier New"/>
                <a:cs typeface="Courier New"/>
              </a:rPr>
              <a:t>partitionBy</a:t>
            </a:r>
            <a:r>
              <a:rPr lang="en-US" dirty="0">
                <a:latin typeface="Courier New"/>
                <a:cs typeface="Courier New"/>
              </a:rPr>
              <a:t>()</a:t>
            </a:r>
            <a:r>
              <a:rPr lang="en-US" dirty="0"/>
              <a:t> transformation</a:t>
            </a:r>
          </a:p>
          <a:p>
            <a:pPr lvl="1"/>
            <a:r>
              <a:rPr lang="en-US" dirty="0"/>
              <a:t>Incurs a shuffle for each</a:t>
            </a:r>
          </a:p>
          <a:p>
            <a:endParaRPr lang="en-US" dirty="0"/>
          </a:p>
          <a:p>
            <a:r>
              <a:rPr lang="en-US" dirty="0"/>
              <a:t>NOTE: The newly created hashed partitioned datasets use the number of partitions from the largest original</a:t>
            </a:r>
          </a:p>
        </p:txBody>
      </p:sp>
      <p:graphicFrame>
        <p:nvGraphicFramePr>
          <p:cNvPr id="74" name="Table 73"/>
          <p:cNvGraphicFramePr>
            <a:graphicFrameLocks noGrp="1"/>
          </p:cNvGraphicFramePr>
          <p:nvPr>
            <p:extLst>
              <p:ext uri="{D42A27DB-BD31-4B8C-83A1-F6EECF244321}">
                <p14:modId xmlns:p14="http://schemas.microsoft.com/office/powerpoint/2010/main" val="76728412"/>
              </p:ext>
            </p:extLst>
          </p:nvPr>
        </p:nvGraphicFramePr>
        <p:xfrm>
          <a:off x="7180330" y="1873648"/>
          <a:ext cx="1176250" cy="3560064"/>
        </p:xfrm>
        <a:graphic>
          <a:graphicData uri="http://schemas.openxmlformats.org/drawingml/2006/table">
            <a:tbl>
              <a:tblPr firstRow="1" bandRow="1">
                <a:tableStyleId>{5C22544A-7EE6-4342-B048-85BDC9FD1C3A}</a:tableStyleId>
              </a:tblPr>
              <a:tblGrid>
                <a:gridCol w="1176250">
                  <a:extLst>
                    <a:ext uri="{9D8B030D-6E8A-4147-A177-3AD203B41FA5}">
                      <a16:colId xmlns:a16="http://schemas.microsoft.com/office/drawing/2014/main" val="20000"/>
                    </a:ext>
                  </a:extLst>
                </a:gridCol>
              </a:tblGrid>
              <a:tr h="504749">
                <a:tc>
                  <a:txBody>
                    <a:bodyPr/>
                    <a:lstStyle/>
                    <a:p>
                      <a:pPr algn="ctr"/>
                      <a:r>
                        <a:rPr lang="en-US" sz="2600" dirty="0"/>
                        <a:t>Orders</a:t>
                      </a:r>
                    </a:p>
                  </a:txBody>
                  <a:tcPr marL="109757" marR="109757" marT="54864" marB="54864"/>
                </a:tc>
                <a:extLst>
                  <a:ext uri="{0D108BD9-81ED-4DB2-BD59-A6C34878D82A}">
                    <a16:rowId xmlns:a16="http://schemas.microsoft.com/office/drawing/2014/main" val="10000"/>
                  </a:ext>
                </a:extLst>
              </a:tr>
              <a:tr h="504749">
                <a:tc>
                  <a:txBody>
                    <a:bodyPr/>
                    <a:lstStyle/>
                    <a:p>
                      <a:pPr algn="ctr"/>
                      <a:r>
                        <a:rPr lang="en-US" sz="2000" dirty="0"/>
                        <a:t>ID=1</a:t>
                      </a:r>
                    </a:p>
                    <a:p>
                      <a:pPr algn="ctr"/>
                      <a:r>
                        <a:rPr lang="en-US" sz="2000" dirty="0"/>
                        <a:t>ID=2</a:t>
                      </a:r>
                    </a:p>
                    <a:p>
                      <a:pPr algn="ctr"/>
                      <a:r>
                        <a:rPr lang="en-US" sz="2000" dirty="0"/>
                        <a:t>ID=3</a:t>
                      </a:r>
                    </a:p>
                    <a:p>
                      <a:pPr algn="ctr"/>
                      <a:r>
                        <a:rPr lang="en-US" sz="2000" dirty="0"/>
                        <a:t>ID=4</a:t>
                      </a:r>
                    </a:p>
                  </a:txBody>
                  <a:tcPr marL="109757" marR="109757" marT="54864" marB="54864"/>
                </a:tc>
                <a:extLst>
                  <a:ext uri="{0D108BD9-81ED-4DB2-BD59-A6C34878D82A}">
                    <a16:rowId xmlns:a16="http://schemas.microsoft.com/office/drawing/2014/main" val="10001"/>
                  </a:ext>
                </a:extLst>
              </a:tr>
              <a:tr h="504749">
                <a:tc>
                  <a:txBody>
                    <a:bodyPr/>
                    <a:lstStyle/>
                    <a:p>
                      <a:pPr algn="ctr"/>
                      <a:r>
                        <a:rPr lang="en-US" sz="2000" dirty="0"/>
                        <a:t>ID=5</a:t>
                      </a:r>
                    </a:p>
                    <a:p>
                      <a:pPr algn="ctr"/>
                      <a:r>
                        <a:rPr lang="en-US" sz="2000" dirty="0"/>
                        <a:t>ID=6</a:t>
                      </a:r>
                    </a:p>
                    <a:p>
                      <a:pPr algn="ctr"/>
                      <a:r>
                        <a:rPr lang="en-US" sz="2000" dirty="0"/>
                        <a:t>ID=7</a:t>
                      </a:r>
                    </a:p>
                    <a:p>
                      <a:pPr algn="ctr"/>
                      <a:r>
                        <a:rPr lang="en-US" sz="2000" dirty="0"/>
                        <a:t>ID=8</a:t>
                      </a:r>
                    </a:p>
                  </a:txBody>
                  <a:tcPr marL="109757" marR="109757" marT="54864" marB="54864"/>
                </a:tc>
                <a:extLst>
                  <a:ext uri="{0D108BD9-81ED-4DB2-BD59-A6C34878D82A}">
                    <a16:rowId xmlns:a16="http://schemas.microsoft.com/office/drawing/2014/main" val="10002"/>
                  </a:ext>
                </a:extLst>
              </a:tr>
            </a:tbl>
          </a:graphicData>
        </a:graphic>
      </p:graphicFrame>
      <p:graphicFrame>
        <p:nvGraphicFramePr>
          <p:cNvPr id="75" name="Table 74"/>
          <p:cNvGraphicFramePr>
            <a:graphicFrameLocks noGrp="1"/>
          </p:cNvGraphicFramePr>
          <p:nvPr>
            <p:extLst>
              <p:ext uri="{D42A27DB-BD31-4B8C-83A1-F6EECF244321}">
                <p14:modId xmlns:p14="http://schemas.microsoft.com/office/powerpoint/2010/main" val="3517967463"/>
              </p:ext>
            </p:extLst>
          </p:nvPr>
        </p:nvGraphicFramePr>
        <p:xfrm>
          <a:off x="12216480" y="847483"/>
          <a:ext cx="2085254" cy="5212080"/>
        </p:xfrm>
        <a:graphic>
          <a:graphicData uri="http://schemas.openxmlformats.org/drawingml/2006/table">
            <a:tbl>
              <a:tblPr firstRow="1" bandRow="1">
                <a:tableStyleId>{5C22544A-7EE6-4342-B048-85BDC9FD1C3A}</a:tableStyleId>
              </a:tblPr>
              <a:tblGrid>
                <a:gridCol w="2085254">
                  <a:extLst>
                    <a:ext uri="{9D8B030D-6E8A-4147-A177-3AD203B41FA5}">
                      <a16:colId xmlns:a16="http://schemas.microsoft.com/office/drawing/2014/main" val="20000"/>
                    </a:ext>
                  </a:extLst>
                </a:gridCol>
              </a:tblGrid>
              <a:tr h="504749">
                <a:tc>
                  <a:txBody>
                    <a:bodyPr/>
                    <a:lstStyle/>
                    <a:p>
                      <a:pPr algn="ctr"/>
                      <a:r>
                        <a:rPr lang="en-US" sz="2600" dirty="0"/>
                        <a:t>Order</a:t>
                      </a:r>
                      <a:r>
                        <a:rPr lang="en-US" sz="2600" baseline="0" dirty="0"/>
                        <a:t> Items</a:t>
                      </a:r>
                      <a:endParaRPr lang="en-US" sz="2600" dirty="0"/>
                    </a:p>
                  </a:txBody>
                  <a:tcPr marL="109757" marR="109757" marT="54864" marB="54864"/>
                </a:tc>
                <a:extLst>
                  <a:ext uri="{0D108BD9-81ED-4DB2-BD59-A6C34878D82A}">
                    <a16:rowId xmlns:a16="http://schemas.microsoft.com/office/drawing/2014/main" val="10000"/>
                  </a:ext>
                </a:extLst>
              </a:tr>
              <a:tr h="964985">
                <a:tc>
                  <a:txBody>
                    <a:bodyPr/>
                    <a:lstStyle/>
                    <a:p>
                      <a:pPr algn="ctr"/>
                      <a:r>
                        <a:rPr lang="en-US" sz="2000" dirty="0"/>
                        <a:t>O_ID=1</a:t>
                      </a:r>
                    </a:p>
                    <a:p>
                      <a:pPr algn="ctr"/>
                      <a:r>
                        <a:rPr lang="en-US" sz="2000" dirty="0"/>
                        <a:t>O_ID=1</a:t>
                      </a:r>
                    </a:p>
                    <a:p>
                      <a:pPr algn="ctr"/>
                      <a:r>
                        <a:rPr lang="en-US" sz="2000" dirty="0"/>
                        <a:t>O_ID=1</a:t>
                      </a:r>
                    </a:p>
                    <a:p>
                      <a:pPr algn="ctr"/>
                      <a:r>
                        <a:rPr lang="en-US" sz="2000" dirty="0"/>
                        <a:t>O_ID=2</a:t>
                      </a:r>
                    </a:p>
                  </a:txBody>
                  <a:tcPr marL="109757" marR="109757" marT="54864" marB="54864"/>
                </a:tc>
                <a:extLst>
                  <a:ext uri="{0D108BD9-81ED-4DB2-BD59-A6C34878D82A}">
                    <a16:rowId xmlns:a16="http://schemas.microsoft.com/office/drawing/2014/main" val="10001"/>
                  </a:ext>
                </a:extLst>
              </a:tr>
              <a:tr h="964985">
                <a:tc>
                  <a:txBody>
                    <a:bodyPr/>
                    <a:lstStyle/>
                    <a:p>
                      <a:pPr algn="ctr"/>
                      <a:r>
                        <a:rPr lang="en-US" sz="2000" dirty="0"/>
                        <a:t>O_ID=2</a:t>
                      </a:r>
                    </a:p>
                    <a:p>
                      <a:pPr algn="ctr"/>
                      <a:r>
                        <a:rPr lang="en-US" sz="2000" dirty="0"/>
                        <a:t>O_ID=3</a:t>
                      </a:r>
                    </a:p>
                    <a:p>
                      <a:pPr algn="ctr"/>
                      <a:r>
                        <a:rPr lang="en-US" sz="2000" dirty="0"/>
                        <a:t>O_ID=3</a:t>
                      </a:r>
                    </a:p>
                    <a:p>
                      <a:pPr algn="ctr"/>
                      <a:r>
                        <a:rPr lang="en-US" sz="2000" dirty="0"/>
                        <a:t>O_ID=4</a:t>
                      </a:r>
                    </a:p>
                  </a:txBody>
                  <a:tcPr marL="109757" marR="109757" marT="54864" marB="54864"/>
                </a:tc>
                <a:extLst>
                  <a:ext uri="{0D108BD9-81ED-4DB2-BD59-A6C34878D82A}">
                    <a16:rowId xmlns:a16="http://schemas.microsoft.com/office/drawing/2014/main" val="10002"/>
                  </a:ext>
                </a:extLst>
              </a:tr>
              <a:tr h="964985">
                <a:tc>
                  <a:txBody>
                    <a:bodyPr/>
                    <a:lstStyle/>
                    <a:p>
                      <a:pPr algn="ctr"/>
                      <a:r>
                        <a:rPr lang="en-US" sz="2000" dirty="0"/>
                        <a:t>O_ID=5</a:t>
                      </a:r>
                    </a:p>
                    <a:p>
                      <a:pPr algn="ctr"/>
                      <a:r>
                        <a:rPr lang="en-US" sz="2000" dirty="0"/>
                        <a:t>O_ID=6</a:t>
                      </a:r>
                    </a:p>
                    <a:p>
                      <a:pPr algn="ct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ctr"/>
                      <a:r>
                        <a:rPr lang="en-US" sz="2000" dirty="0"/>
                        <a:t>O_ID=8</a:t>
                      </a:r>
                    </a:p>
                    <a:p>
                      <a:pPr algn="ctr"/>
                      <a:r>
                        <a:rPr lang="en-US" sz="2000" dirty="0"/>
                        <a:t>O_ID=8</a:t>
                      </a:r>
                    </a:p>
                    <a:p>
                      <a:pPr algn="ct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3931096183"/>
              </p:ext>
            </p:extLst>
          </p:nvPr>
        </p:nvGraphicFramePr>
        <p:xfrm>
          <a:off x="9728930" y="414854"/>
          <a:ext cx="1401731" cy="7650480"/>
        </p:xfrm>
        <a:graphic>
          <a:graphicData uri="http://schemas.openxmlformats.org/drawingml/2006/table">
            <a:tbl>
              <a:tblPr firstRow="1" bandRow="1">
                <a:tableStyleId>{5C22544A-7EE6-4342-B048-85BDC9FD1C3A}</a:tableStyleId>
              </a:tblPr>
              <a:tblGrid>
                <a:gridCol w="1401731">
                  <a:extLst>
                    <a:ext uri="{9D8B030D-6E8A-4147-A177-3AD203B41FA5}">
                      <a16:colId xmlns:a16="http://schemas.microsoft.com/office/drawing/2014/main" val="20000"/>
                    </a:ext>
                  </a:extLst>
                </a:gridCol>
              </a:tblGrid>
              <a:tr h="504749">
                <a:tc>
                  <a:txBody>
                    <a:bodyPr/>
                    <a:lstStyle/>
                    <a:p>
                      <a:pPr algn="ctr"/>
                      <a:r>
                        <a:rPr lang="en-US" sz="2600" dirty="0"/>
                        <a:t>JOIN</a:t>
                      </a:r>
                    </a:p>
                  </a:txBody>
                  <a:tcPr marL="109757" marR="109757" marT="54864" marB="54864"/>
                </a:tc>
                <a:extLst>
                  <a:ext uri="{0D108BD9-81ED-4DB2-BD59-A6C34878D82A}">
                    <a16:rowId xmlns:a16="http://schemas.microsoft.com/office/drawing/2014/main" val="10000"/>
                  </a:ext>
                </a:extLst>
              </a:tr>
              <a:tr h="964985">
                <a:tc>
                  <a:txBody>
                    <a:bodyPr/>
                    <a:lstStyle/>
                    <a:p>
                      <a:pPr algn="l"/>
                      <a:r>
                        <a:rPr lang="en-US" sz="2000" dirty="0"/>
                        <a:t>ID=1</a:t>
                      </a:r>
                    </a:p>
                    <a:p>
                      <a:pPr algn="r"/>
                      <a:r>
                        <a:rPr lang="en-US" sz="2000" dirty="0"/>
                        <a:t>O_ID=1</a:t>
                      </a:r>
                    </a:p>
                    <a:p>
                      <a:pPr algn="r"/>
                      <a:r>
                        <a:rPr lang="en-US" sz="2000" dirty="0"/>
                        <a:t>O_ID=1</a:t>
                      </a:r>
                    </a:p>
                    <a:p>
                      <a:pPr algn="r"/>
                      <a:r>
                        <a:rPr lang="en-US" sz="2000" dirty="0"/>
                        <a:t>O_ID=1</a:t>
                      </a:r>
                    </a:p>
                    <a:p>
                      <a:pPr algn="l"/>
                      <a:r>
                        <a:rPr lang="en-US" sz="2000" dirty="0"/>
                        <a:t>ID=5</a:t>
                      </a:r>
                    </a:p>
                    <a:p>
                      <a:pPr algn="r"/>
                      <a:r>
                        <a:rPr lang="en-US" sz="2000" dirty="0"/>
                        <a:t>O_ID=5</a:t>
                      </a:r>
                    </a:p>
                  </a:txBody>
                  <a:tcPr marL="109757" marR="109757" marT="54864" marB="54864"/>
                </a:tc>
                <a:extLst>
                  <a:ext uri="{0D108BD9-81ED-4DB2-BD59-A6C34878D82A}">
                    <a16:rowId xmlns:a16="http://schemas.microsoft.com/office/drawing/2014/main" val="10001"/>
                  </a:ext>
                </a:extLst>
              </a:tr>
              <a:tr h="964985">
                <a:tc>
                  <a:txBody>
                    <a:bodyPr/>
                    <a:lstStyle/>
                    <a:p>
                      <a:pPr algn="l"/>
                      <a:r>
                        <a:rPr lang="en-US" sz="2000" dirty="0"/>
                        <a:t>ID=2</a:t>
                      </a:r>
                    </a:p>
                    <a:p>
                      <a:pPr algn="r"/>
                      <a:r>
                        <a:rPr lang="en-US" sz="2000" dirty="0"/>
                        <a:t>O_ID=2</a:t>
                      </a:r>
                    </a:p>
                    <a:p>
                      <a:pPr algn="r"/>
                      <a:r>
                        <a:rPr lang="en-US" sz="2000" dirty="0"/>
                        <a:t>O_ID=2</a:t>
                      </a:r>
                    </a:p>
                    <a:p>
                      <a:pPr algn="l"/>
                      <a:r>
                        <a:rPr lang="en-US" sz="2000" dirty="0"/>
                        <a:t>ID=6</a:t>
                      </a:r>
                    </a:p>
                    <a:p>
                      <a:pPr algn="r"/>
                      <a:r>
                        <a:rPr lang="en-US" sz="2000" dirty="0"/>
                        <a:t>O_ID=6</a:t>
                      </a:r>
                    </a:p>
                  </a:txBody>
                  <a:tcPr marL="109757" marR="109757" marT="54864" marB="54864"/>
                </a:tc>
                <a:extLst>
                  <a:ext uri="{0D108BD9-81ED-4DB2-BD59-A6C34878D82A}">
                    <a16:rowId xmlns:a16="http://schemas.microsoft.com/office/drawing/2014/main" val="10002"/>
                  </a:ext>
                </a:extLst>
              </a:tr>
              <a:tr h="964985">
                <a:tc>
                  <a:txBody>
                    <a:bodyPr/>
                    <a:lstStyle/>
                    <a:p>
                      <a:pPr algn="l"/>
                      <a:r>
                        <a:rPr lang="en-US" sz="2000" dirty="0"/>
                        <a:t>ID=3</a:t>
                      </a:r>
                    </a:p>
                    <a:p>
                      <a:pPr algn="r"/>
                      <a:r>
                        <a:rPr lang="en-US" sz="2000" dirty="0"/>
                        <a:t>O_ID=3</a:t>
                      </a:r>
                    </a:p>
                    <a:p>
                      <a:pPr algn="r"/>
                      <a:r>
                        <a:rPr lang="en-US" sz="2000" dirty="0"/>
                        <a:t>O_ID=3</a:t>
                      </a:r>
                    </a:p>
                    <a:p>
                      <a:pPr algn="l"/>
                      <a:r>
                        <a:rPr lang="en-US" sz="2000" dirty="0"/>
                        <a:t>ID=7</a:t>
                      </a:r>
                    </a:p>
                    <a:p>
                      <a:pPr algn="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l"/>
                      <a:r>
                        <a:rPr lang="en-US" sz="2000" dirty="0"/>
                        <a:t>ID=4</a:t>
                      </a:r>
                    </a:p>
                    <a:p>
                      <a:pPr algn="r"/>
                      <a:r>
                        <a:rPr lang="en-US" sz="2000" dirty="0"/>
                        <a:t>O_ID=4</a:t>
                      </a:r>
                    </a:p>
                    <a:p>
                      <a:pPr algn="l"/>
                      <a:r>
                        <a:rPr lang="en-US" sz="2000" dirty="0"/>
                        <a:t>ID=8</a:t>
                      </a:r>
                    </a:p>
                    <a:p>
                      <a:pPr algn="r"/>
                      <a:r>
                        <a:rPr lang="en-US" sz="2000" dirty="0"/>
                        <a:t>O_ID=8</a:t>
                      </a:r>
                    </a:p>
                    <a:p>
                      <a:pPr algn="r"/>
                      <a:r>
                        <a:rPr lang="en-US" sz="2000" dirty="0"/>
                        <a:t>O_ID=8</a:t>
                      </a:r>
                    </a:p>
                    <a:p>
                      <a:pPr algn="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cxnSp>
        <p:nvCxnSpPr>
          <p:cNvPr id="77" name="Straight Arrow Connector 76"/>
          <p:cNvCxnSpPr/>
          <p:nvPr/>
        </p:nvCxnSpPr>
        <p:spPr>
          <a:xfrm flipV="1">
            <a:off x="8347997" y="1954842"/>
            <a:ext cx="1355658" cy="10559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8390807" y="3053549"/>
            <a:ext cx="1341388" cy="727715"/>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8373533" y="4309533"/>
            <a:ext cx="1344392" cy="998505"/>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a:off x="8362267" y="4280676"/>
            <a:ext cx="1341388" cy="2825246"/>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a:off x="8376537" y="3039280"/>
            <a:ext cx="1298578" cy="2297296"/>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a:off x="8347997" y="3039280"/>
            <a:ext cx="1355658" cy="4123718"/>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V="1">
            <a:off x="8376537" y="3766995"/>
            <a:ext cx="1341388" cy="570757"/>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8390807" y="1983380"/>
            <a:ext cx="1327118" cy="2368642"/>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p:nvPr/>
        </p:nvCxnSpPr>
        <p:spPr>
          <a:xfrm flipH="1" flipV="1">
            <a:off x="11116393" y="2026187"/>
            <a:ext cx="1127337" cy="14269"/>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a:off x="11130663" y="3453523"/>
            <a:ext cx="1085817" cy="284934"/>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H="1" flipV="1">
            <a:off x="11102123" y="2011918"/>
            <a:ext cx="1098798" cy="25256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11159203" y="5593417"/>
            <a:ext cx="1070256" cy="1555312"/>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11159203" y="2054725"/>
            <a:ext cx="1041716" cy="1683732"/>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75" idx="1"/>
          </p:cNvCxnSpPr>
          <p:nvPr/>
        </p:nvCxnSpPr>
        <p:spPr>
          <a:xfrm flipH="1">
            <a:off x="11173473" y="3453523"/>
            <a:ext cx="1043007" cy="1911591"/>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75" idx="1"/>
          </p:cNvCxnSpPr>
          <p:nvPr/>
        </p:nvCxnSpPr>
        <p:spPr>
          <a:xfrm flipH="1">
            <a:off x="11130663" y="3453523"/>
            <a:ext cx="1085817" cy="3666668"/>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flipH="1" flipV="1">
            <a:off x="11116393" y="3738457"/>
            <a:ext cx="1098796" cy="841867"/>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H="1">
            <a:off x="11187743" y="4580324"/>
            <a:ext cx="1041716" cy="78479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3136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One Dataset Hashed Partitioned </a:t>
            </a:r>
            <a:r>
              <a:rPr lang="en-US" i="1" dirty="0"/>
              <a:t>(Better)</a:t>
            </a:r>
          </a:p>
        </p:txBody>
      </p:sp>
      <p:sp>
        <p:nvSpPr>
          <p:cNvPr id="3" name="Content Placeholder 2"/>
          <p:cNvSpPr>
            <a:spLocks noGrp="1"/>
          </p:cNvSpPr>
          <p:nvPr>
            <p:ph idx="1"/>
          </p:nvPr>
        </p:nvSpPr>
        <p:spPr>
          <a:xfrm>
            <a:off x="841494" y="1752600"/>
            <a:ext cx="6179386" cy="2197524"/>
          </a:xfrm>
        </p:spPr>
        <p:txBody>
          <a:bodyPr>
            <a:normAutofit fontScale="92500" lnSpcReduction="10000"/>
          </a:bodyPr>
          <a:lstStyle/>
          <a:p>
            <a:r>
              <a:rPr lang="en-US" dirty="0"/>
              <a:t>The larger dataset is hashed partitioned by the join key</a:t>
            </a:r>
          </a:p>
          <a:p>
            <a:r>
              <a:rPr lang="en-US" dirty="0"/>
              <a:t>The smaller one performs a </a:t>
            </a:r>
            <a:r>
              <a:rPr lang="en-US" dirty="0" err="1">
                <a:latin typeface="Courier New"/>
                <a:cs typeface="Courier New"/>
              </a:rPr>
              <a:t>partitionBy</a:t>
            </a:r>
            <a:r>
              <a:rPr lang="en-US" dirty="0">
                <a:latin typeface="Courier New"/>
                <a:cs typeface="Courier New"/>
              </a:rPr>
              <a:t>()</a:t>
            </a:r>
            <a:r>
              <a:rPr lang="en-US" dirty="0"/>
              <a:t> transformation</a:t>
            </a:r>
          </a:p>
          <a:p>
            <a:pPr lvl="1"/>
            <a:r>
              <a:rPr lang="en-US" dirty="0"/>
              <a:t>Only one shuffle is required</a:t>
            </a:r>
          </a:p>
        </p:txBody>
      </p:sp>
      <p:graphicFrame>
        <p:nvGraphicFramePr>
          <p:cNvPr id="74" name="Table 73"/>
          <p:cNvGraphicFramePr>
            <a:graphicFrameLocks noGrp="1"/>
          </p:cNvGraphicFramePr>
          <p:nvPr>
            <p:extLst>
              <p:ext uri="{D42A27DB-BD31-4B8C-83A1-F6EECF244321}">
                <p14:modId xmlns:p14="http://schemas.microsoft.com/office/powerpoint/2010/main" val="1588081320"/>
              </p:ext>
            </p:extLst>
          </p:nvPr>
        </p:nvGraphicFramePr>
        <p:xfrm>
          <a:off x="7180330" y="1873648"/>
          <a:ext cx="1176250" cy="3560064"/>
        </p:xfrm>
        <a:graphic>
          <a:graphicData uri="http://schemas.openxmlformats.org/drawingml/2006/table">
            <a:tbl>
              <a:tblPr firstRow="1" bandRow="1">
                <a:tableStyleId>{5C22544A-7EE6-4342-B048-85BDC9FD1C3A}</a:tableStyleId>
              </a:tblPr>
              <a:tblGrid>
                <a:gridCol w="1176250">
                  <a:extLst>
                    <a:ext uri="{9D8B030D-6E8A-4147-A177-3AD203B41FA5}">
                      <a16:colId xmlns:a16="http://schemas.microsoft.com/office/drawing/2014/main" val="20000"/>
                    </a:ext>
                  </a:extLst>
                </a:gridCol>
              </a:tblGrid>
              <a:tr h="504749">
                <a:tc>
                  <a:txBody>
                    <a:bodyPr/>
                    <a:lstStyle/>
                    <a:p>
                      <a:pPr algn="ctr"/>
                      <a:r>
                        <a:rPr lang="en-US" sz="2600" dirty="0"/>
                        <a:t>Orders</a:t>
                      </a:r>
                    </a:p>
                  </a:txBody>
                  <a:tcPr marL="109757" marR="109757" marT="54864" marB="54864"/>
                </a:tc>
                <a:extLst>
                  <a:ext uri="{0D108BD9-81ED-4DB2-BD59-A6C34878D82A}">
                    <a16:rowId xmlns:a16="http://schemas.microsoft.com/office/drawing/2014/main" val="10000"/>
                  </a:ext>
                </a:extLst>
              </a:tr>
              <a:tr h="504749">
                <a:tc>
                  <a:txBody>
                    <a:bodyPr/>
                    <a:lstStyle/>
                    <a:p>
                      <a:pPr algn="ctr"/>
                      <a:r>
                        <a:rPr lang="en-US" sz="2000" dirty="0"/>
                        <a:t>ID=1</a:t>
                      </a:r>
                    </a:p>
                    <a:p>
                      <a:pPr algn="ctr"/>
                      <a:r>
                        <a:rPr lang="en-US" sz="2000" dirty="0"/>
                        <a:t>ID=2</a:t>
                      </a:r>
                    </a:p>
                    <a:p>
                      <a:pPr algn="ctr"/>
                      <a:r>
                        <a:rPr lang="en-US" sz="2000" dirty="0"/>
                        <a:t>ID=3</a:t>
                      </a:r>
                    </a:p>
                    <a:p>
                      <a:pPr algn="ctr"/>
                      <a:r>
                        <a:rPr lang="en-US" sz="2000" dirty="0"/>
                        <a:t>ID=4</a:t>
                      </a:r>
                    </a:p>
                  </a:txBody>
                  <a:tcPr marL="109757" marR="109757" marT="54864" marB="54864"/>
                </a:tc>
                <a:extLst>
                  <a:ext uri="{0D108BD9-81ED-4DB2-BD59-A6C34878D82A}">
                    <a16:rowId xmlns:a16="http://schemas.microsoft.com/office/drawing/2014/main" val="10001"/>
                  </a:ext>
                </a:extLst>
              </a:tr>
              <a:tr h="504749">
                <a:tc>
                  <a:txBody>
                    <a:bodyPr/>
                    <a:lstStyle/>
                    <a:p>
                      <a:pPr algn="ctr"/>
                      <a:r>
                        <a:rPr lang="en-US" sz="2000" dirty="0"/>
                        <a:t>ID=5</a:t>
                      </a:r>
                    </a:p>
                    <a:p>
                      <a:pPr algn="ctr"/>
                      <a:r>
                        <a:rPr lang="en-US" sz="2000" dirty="0"/>
                        <a:t>ID=6</a:t>
                      </a:r>
                    </a:p>
                    <a:p>
                      <a:pPr algn="ctr"/>
                      <a:r>
                        <a:rPr lang="en-US" sz="2000" dirty="0"/>
                        <a:t>ID=7</a:t>
                      </a:r>
                    </a:p>
                    <a:p>
                      <a:pPr algn="ctr"/>
                      <a:r>
                        <a:rPr lang="en-US" sz="2000" dirty="0"/>
                        <a:t>ID=8</a:t>
                      </a:r>
                    </a:p>
                  </a:txBody>
                  <a:tcPr marL="109757" marR="109757" marT="54864" marB="54864"/>
                </a:tc>
                <a:extLst>
                  <a:ext uri="{0D108BD9-81ED-4DB2-BD59-A6C34878D82A}">
                    <a16:rowId xmlns:a16="http://schemas.microsoft.com/office/drawing/2014/main" val="10002"/>
                  </a:ext>
                </a:extLst>
              </a:tr>
            </a:tbl>
          </a:graphicData>
        </a:graphic>
      </p:graphicFrame>
      <p:graphicFrame>
        <p:nvGraphicFramePr>
          <p:cNvPr id="75" name="Table 74"/>
          <p:cNvGraphicFramePr>
            <a:graphicFrameLocks noGrp="1"/>
          </p:cNvGraphicFramePr>
          <p:nvPr>
            <p:extLst>
              <p:ext uri="{D42A27DB-BD31-4B8C-83A1-F6EECF244321}">
                <p14:modId xmlns:p14="http://schemas.microsoft.com/office/powerpoint/2010/main" val="3896270363"/>
              </p:ext>
            </p:extLst>
          </p:nvPr>
        </p:nvGraphicFramePr>
        <p:xfrm>
          <a:off x="12216480" y="847483"/>
          <a:ext cx="2085254" cy="5212080"/>
        </p:xfrm>
        <a:graphic>
          <a:graphicData uri="http://schemas.openxmlformats.org/drawingml/2006/table">
            <a:tbl>
              <a:tblPr firstRow="1" bandRow="1">
                <a:tableStyleId>{5C22544A-7EE6-4342-B048-85BDC9FD1C3A}</a:tableStyleId>
              </a:tblPr>
              <a:tblGrid>
                <a:gridCol w="2085254">
                  <a:extLst>
                    <a:ext uri="{9D8B030D-6E8A-4147-A177-3AD203B41FA5}">
                      <a16:colId xmlns:a16="http://schemas.microsoft.com/office/drawing/2014/main" val="20000"/>
                    </a:ext>
                  </a:extLst>
                </a:gridCol>
              </a:tblGrid>
              <a:tr h="504749">
                <a:tc>
                  <a:txBody>
                    <a:bodyPr/>
                    <a:lstStyle/>
                    <a:p>
                      <a:pPr algn="ctr"/>
                      <a:r>
                        <a:rPr lang="en-US" sz="2600" dirty="0"/>
                        <a:t>Order</a:t>
                      </a:r>
                      <a:r>
                        <a:rPr lang="en-US" sz="2600" baseline="0" dirty="0"/>
                        <a:t> Items</a:t>
                      </a:r>
                      <a:endParaRPr lang="en-US" sz="2600" dirty="0"/>
                    </a:p>
                  </a:txBody>
                  <a:tcPr marL="109757" marR="109757" marT="54864" marB="54864"/>
                </a:tc>
                <a:extLst>
                  <a:ext uri="{0D108BD9-81ED-4DB2-BD59-A6C34878D82A}">
                    <a16:rowId xmlns:a16="http://schemas.microsoft.com/office/drawing/2014/main" val="10000"/>
                  </a:ext>
                </a:extLst>
              </a:tr>
              <a:tr h="964985">
                <a:tc>
                  <a:txBody>
                    <a:bodyPr/>
                    <a:lstStyle/>
                    <a:p>
                      <a:pPr algn="ctr"/>
                      <a:r>
                        <a:rPr lang="en-US" sz="2000" dirty="0"/>
                        <a:t>O_ID=1</a:t>
                      </a:r>
                    </a:p>
                    <a:p>
                      <a:pPr algn="ctr"/>
                      <a:r>
                        <a:rPr lang="en-US" sz="2000" dirty="0"/>
                        <a:t>O_ID=1</a:t>
                      </a:r>
                    </a:p>
                    <a:p>
                      <a:pPr algn="ctr"/>
                      <a:r>
                        <a:rPr lang="en-US" sz="2000" dirty="0"/>
                        <a:t>O_ID=1</a:t>
                      </a:r>
                    </a:p>
                    <a:p>
                      <a:pPr algn="ctr"/>
                      <a:r>
                        <a:rPr lang="en-US" sz="2000" dirty="0"/>
                        <a:t>O_ID=5</a:t>
                      </a:r>
                    </a:p>
                  </a:txBody>
                  <a:tcPr marL="109757" marR="109757" marT="54864" marB="54864"/>
                </a:tc>
                <a:extLst>
                  <a:ext uri="{0D108BD9-81ED-4DB2-BD59-A6C34878D82A}">
                    <a16:rowId xmlns:a16="http://schemas.microsoft.com/office/drawing/2014/main" val="10001"/>
                  </a:ext>
                </a:extLst>
              </a:tr>
              <a:tr h="964985">
                <a:tc>
                  <a:txBody>
                    <a:bodyPr/>
                    <a:lstStyle/>
                    <a:p>
                      <a:pPr algn="ctr"/>
                      <a:r>
                        <a:rPr lang="en-US" sz="2000" dirty="0"/>
                        <a:t>O_ID=2</a:t>
                      </a:r>
                    </a:p>
                    <a:p>
                      <a:pPr algn="ctr"/>
                      <a:r>
                        <a:rPr lang="en-US" sz="2000" dirty="0"/>
                        <a:t>O_ID=2</a:t>
                      </a:r>
                    </a:p>
                    <a:p>
                      <a:pPr algn="ctr"/>
                      <a:r>
                        <a:rPr lang="en-US" sz="2000" dirty="0"/>
                        <a:t>O_ID=6</a:t>
                      </a:r>
                    </a:p>
                  </a:txBody>
                  <a:tcPr marL="109757" marR="109757" marT="54864" marB="54864"/>
                </a:tc>
                <a:extLst>
                  <a:ext uri="{0D108BD9-81ED-4DB2-BD59-A6C34878D82A}">
                    <a16:rowId xmlns:a16="http://schemas.microsoft.com/office/drawing/2014/main" val="10002"/>
                  </a:ext>
                </a:extLst>
              </a:tr>
              <a:tr h="964985">
                <a:tc>
                  <a:txBody>
                    <a:bodyPr/>
                    <a:lstStyle/>
                    <a:p>
                      <a:pPr algn="ctr"/>
                      <a:r>
                        <a:rPr lang="en-US" sz="2000" dirty="0"/>
                        <a:t>O_ID=3</a:t>
                      </a:r>
                    </a:p>
                    <a:p>
                      <a:pPr algn="ctr"/>
                      <a:r>
                        <a:rPr lang="en-US" sz="2000" dirty="0"/>
                        <a:t>O_ID=3</a:t>
                      </a:r>
                    </a:p>
                    <a:p>
                      <a:pPr algn="ct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ctr"/>
                      <a:r>
                        <a:rPr lang="en-US" sz="2000" dirty="0"/>
                        <a:t>O_ID=8</a:t>
                      </a:r>
                    </a:p>
                    <a:p>
                      <a:pPr algn="ctr"/>
                      <a:r>
                        <a:rPr lang="en-US" sz="2000" dirty="0"/>
                        <a:t>O_ID=8</a:t>
                      </a:r>
                    </a:p>
                    <a:p>
                      <a:pPr algn="ctr"/>
                      <a:r>
                        <a:rPr lang="en-US" sz="2000" dirty="0"/>
                        <a:t>O_ID=8</a:t>
                      </a:r>
                    </a:p>
                    <a:p>
                      <a:pPr algn="ct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2065161879"/>
              </p:ext>
            </p:extLst>
          </p:nvPr>
        </p:nvGraphicFramePr>
        <p:xfrm>
          <a:off x="9728930" y="414854"/>
          <a:ext cx="1401731" cy="7650480"/>
        </p:xfrm>
        <a:graphic>
          <a:graphicData uri="http://schemas.openxmlformats.org/drawingml/2006/table">
            <a:tbl>
              <a:tblPr firstRow="1" bandRow="1">
                <a:tableStyleId>{5C22544A-7EE6-4342-B048-85BDC9FD1C3A}</a:tableStyleId>
              </a:tblPr>
              <a:tblGrid>
                <a:gridCol w="1401731">
                  <a:extLst>
                    <a:ext uri="{9D8B030D-6E8A-4147-A177-3AD203B41FA5}">
                      <a16:colId xmlns:a16="http://schemas.microsoft.com/office/drawing/2014/main" val="20000"/>
                    </a:ext>
                  </a:extLst>
                </a:gridCol>
              </a:tblGrid>
              <a:tr h="504749">
                <a:tc>
                  <a:txBody>
                    <a:bodyPr/>
                    <a:lstStyle/>
                    <a:p>
                      <a:pPr algn="ctr"/>
                      <a:r>
                        <a:rPr lang="en-US" sz="2600" dirty="0"/>
                        <a:t>JOIN</a:t>
                      </a:r>
                    </a:p>
                  </a:txBody>
                  <a:tcPr marL="109757" marR="109757" marT="54864" marB="54864"/>
                </a:tc>
                <a:extLst>
                  <a:ext uri="{0D108BD9-81ED-4DB2-BD59-A6C34878D82A}">
                    <a16:rowId xmlns:a16="http://schemas.microsoft.com/office/drawing/2014/main" val="10000"/>
                  </a:ext>
                </a:extLst>
              </a:tr>
              <a:tr h="964985">
                <a:tc>
                  <a:txBody>
                    <a:bodyPr/>
                    <a:lstStyle/>
                    <a:p>
                      <a:pPr algn="l"/>
                      <a:r>
                        <a:rPr lang="en-US" sz="2000" dirty="0"/>
                        <a:t>ID=1</a:t>
                      </a:r>
                    </a:p>
                    <a:p>
                      <a:pPr algn="r"/>
                      <a:r>
                        <a:rPr lang="en-US" sz="2000" dirty="0"/>
                        <a:t>O_ID=1</a:t>
                      </a:r>
                    </a:p>
                    <a:p>
                      <a:pPr algn="r"/>
                      <a:r>
                        <a:rPr lang="en-US" sz="2000" dirty="0"/>
                        <a:t>O_ID=1</a:t>
                      </a:r>
                    </a:p>
                    <a:p>
                      <a:pPr algn="r"/>
                      <a:r>
                        <a:rPr lang="en-US" sz="2000" dirty="0"/>
                        <a:t>O_ID=1</a:t>
                      </a:r>
                    </a:p>
                    <a:p>
                      <a:pPr algn="l"/>
                      <a:r>
                        <a:rPr lang="en-US" sz="2000" dirty="0"/>
                        <a:t>ID=5</a:t>
                      </a:r>
                    </a:p>
                    <a:p>
                      <a:pPr algn="r"/>
                      <a:r>
                        <a:rPr lang="en-US" sz="2000" dirty="0"/>
                        <a:t>O_ID=5</a:t>
                      </a:r>
                    </a:p>
                  </a:txBody>
                  <a:tcPr marL="109757" marR="109757" marT="54864" marB="54864"/>
                </a:tc>
                <a:extLst>
                  <a:ext uri="{0D108BD9-81ED-4DB2-BD59-A6C34878D82A}">
                    <a16:rowId xmlns:a16="http://schemas.microsoft.com/office/drawing/2014/main" val="10001"/>
                  </a:ext>
                </a:extLst>
              </a:tr>
              <a:tr h="964985">
                <a:tc>
                  <a:txBody>
                    <a:bodyPr/>
                    <a:lstStyle/>
                    <a:p>
                      <a:pPr algn="l"/>
                      <a:r>
                        <a:rPr lang="en-US" sz="2000" dirty="0"/>
                        <a:t>ID=2</a:t>
                      </a:r>
                    </a:p>
                    <a:p>
                      <a:pPr algn="r"/>
                      <a:r>
                        <a:rPr lang="en-US" sz="2000" dirty="0"/>
                        <a:t>O_ID=2</a:t>
                      </a:r>
                    </a:p>
                    <a:p>
                      <a:pPr algn="r"/>
                      <a:r>
                        <a:rPr lang="en-US" sz="2000" dirty="0"/>
                        <a:t>O_ID=2</a:t>
                      </a:r>
                    </a:p>
                    <a:p>
                      <a:pPr algn="l"/>
                      <a:r>
                        <a:rPr lang="en-US" sz="2000" dirty="0"/>
                        <a:t>ID=6</a:t>
                      </a:r>
                    </a:p>
                    <a:p>
                      <a:pPr algn="r"/>
                      <a:r>
                        <a:rPr lang="en-US" sz="2000" dirty="0"/>
                        <a:t>O_ID=6</a:t>
                      </a:r>
                    </a:p>
                  </a:txBody>
                  <a:tcPr marL="109757" marR="109757" marT="54864" marB="54864"/>
                </a:tc>
                <a:extLst>
                  <a:ext uri="{0D108BD9-81ED-4DB2-BD59-A6C34878D82A}">
                    <a16:rowId xmlns:a16="http://schemas.microsoft.com/office/drawing/2014/main" val="10002"/>
                  </a:ext>
                </a:extLst>
              </a:tr>
              <a:tr h="964985">
                <a:tc>
                  <a:txBody>
                    <a:bodyPr/>
                    <a:lstStyle/>
                    <a:p>
                      <a:pPr algn="l"/>
                      <a:r>
                        <a:rPr lang="en-US" sz="2000" dirty="0"/>
                        <a:t>ID=3</a:t>
                      </a:r>
                    </a:p>
                    <a:p>
                      <a:pPr algn="r"/>
                      <a:r>
                        <a:rPr lang="en-US" sz="2000" dirty="0"/>
                        <a:t>O_ID=3</a:t>
                      </a:r>
                    </a:p>
                    <a:p>
                      <a:pPr algn="r"/>
                      <a:r>
                        <a:rPr lang="en-US" sz="2000" dirty="0"/>
                        <a:t>O_ID=3</a:t>
                      </a:r>
                    </a:p>
                    <a:p>
                      <a:pPr algn="l"/>
                      <a:r>
                        <a:rPr lang="en-US" sz="2000" dirty="0"/>
                        <a:t>ID=7</a:t>
                      </a:r>
                    </a:p>
                    <a:p>
                      <a:pPr algn="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l"/>
                      <a:r>
                        <a:rPr lang="en-US" sz="2000" dirty="0"/>
                        <a:t>ID=4</a:t>
                      </a:r>
                    </a:p>
                    <a:p>
                      <a:pPr algn="r"/>
                      <a:r>
                        <a:rPr lang="en-US" sz="2000" dirty="0"/>
                        <a:t>O_ID=4</a:t>
                      </a:r>
                    </a:p>
                    <a:p>
                      <a:pPr algn="l"/>
                      <a:r>
                        <a:rPr lang="en-US" sz="2000" dirty="0"/>
                        <a:t>ID=8</a:t>
                      </a:r>
                    </a:p>
                    <a:p>
                      <a:pPr algn="r"/>
                      <a:r>
                        <a:rPr lang="en-US" sz="2000" dirty="0"/>
                        <a:t>O_ID=8</a:t>
                      </a:r>
                    </a:p>
                    <a:p>
                      <a:pPr algn="r"/>
                      <a:r>
                        <a:rPr lang="en-US" sz="2000" dirty="0"/>
                        <a:t>O_ID=8</a:t>
                      </a:r>
                    </a:p>
                    <a:p>
                      <a:pPr algn="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cxnSp>
        <p:nvCxnSpPr>
          <p:cNvPr id="11" name="Straight Arrow Connector 10"/>
          <p:cNvCxnSpPr/>
          <p:nvPr/>
        </p:nvCxnSpPr>
        <p:spPr>
          <a:xfrm flipV="1">
            <a:off x="8347997" y="1954842"/>
            <a:ext cx="1355658" cy="10559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390807" y="3053549"/>
            <a:ext cx="1341388" cy="727715"/>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373533" y="4309533"/>
            <a:ext cx="1344392" cy="998505"/>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62267" y="4280676"/>
            <a:ext cx="1341388" cy="2825246"/>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8376537" y="3039280"/>
            <a:ext cx="1298578" cy="2297296"/>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347997" y="3039280"/>
            <a:ext cx="1355658" cy="4123718"/>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8376537" y="3766995"/>
            <a:ext cx="1341388" cy="570757"/>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8390807" y="1983380"/>
            <a:ext cx="1327118" cy="2368642"/>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11116393" y="2026187"/>
            <a:ext cx="1127337" cy="14269"/>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11130664" y="3276600"/>
            <a:ext cx="1074036" cy="461857"/>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11159204" y="4241800"/>
            <a:ext cx="1058196" cy="1166121"/>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11159203" y="5372100"/>
            <a:ext cx="1045497" cy="1776629"/>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23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Co-Partitioned </a:t>
            </a:r>
            <a:r>
              <a:rPr lang="en-US" i="1" dirty="0"/>
              <a:t>(Best Case)</a:t>
            </a:r>
          </a:p>
        </p:txBody>
      </p:sp>
      <p:sp>
        <p:nvSpPr>
          <p:cNvPr id="3" name="Content Placeholder 2"/>
          <p:cNvSpPr>
            <a:spLocks noGrp="1"/>
          </p:cNvSpPr>
          <p:nvPr>
            <p:ph idx="1"/>
          </p:nvPr>
        </p:nvSpPr>
        <p:spPr>
          <a:xfrm>
            <a:off x="841494" y="1752600"/>
            <a:ext cx="6179386" cy="3016210"/>
          </a:xfrm>
        </p:spPr>
        <p:txBody>
          <a:bodyPr>
            <a:normAutofit fontScale="92500" lnSpcReduction="20000"/>
          </a:bodyPr>
          <a:lstStyle/>
          <a:p>
            <a:r>
              <a:rPr lang="en-US" dirty="0"/>
              <a:t>Both datasets are hashed partitioned by the join key with the same number of partitions</a:t>
            </a:r>
          </a:p>
          <a:p>
            <a:pPr lvl="1"/>
            <a:r>
              <a:rPr lang="en-US" dirty="0"/>
              <a:t>Referred to as co-partitioned join</a:t>
            </a:r>
          </a:p>
          <a:p>
            <a:r>
              <a:rPr lang="en-US" b="1" dirty="0"/>
              <a:t>No shuffles are required </a:t>
            </a:r>
          </a:p>
          <a:p>
            <a:pPr lvl="1"/>
            <a:r>
              <a:rPr lang="en-US" dirty="0"/>
              <a:t>This is a narrow operation!</a:t>
            </a:r>
          </a:p>
          <a:p>
            <a:pPr lvl="1"/>
            <a:r>
              <a:rPr lang="en-US" dirty="0"/>
              <a:t>Significant performance gains</a:t>
            </a:r>
          </a:p>
        </p:txBody>
      </p:sp>
      <p:graphicFrame>
        <p:nvGraphicFramePr>
          <p:cNvPr id="74" name="Table 73"/>
          <p:cNvGraphicFramePr>
            <a:graphicFrameLocks noGrp="1"/>
          </p:cNvGraphicFramePr>
          <p:nvPr>
            <p:extLst>
              <p:ext uri="{D42A27DB-BD31-4B8C-83A1-F6EECF244321}">
                <p14:modId xmlns:p14="http://schemas.microsoft.com/office/powerpoint/2010/main" val="1147503056"/>
              </p:ext>
            </p:extLst>
          </p:nvPr>
        </p:nvGraphicFramePr>
        <p:xfrm>
          <a:off x="7180330" y="1873648"/>
          <a:ext cx="1176250" cy="3779520"/>
        </p:xfrm>
        <a:graphic>
          <a:graphicData uri="http://schemas.openxmlformats.org/drawingml/2006/table">
            <a:tbl>
              <a:tblPr firstRow="1" bandRow="1">
                <a:tableStyleId>{5C22544A-7EE6-4342-B048-85BDC9FD1C3A}</a:tableStyleId>
              </a:tblPr>
              <a:tblGrid>
                <a:gridCol w="1176250">
                  <a:extLst>
                    <a:ext uri="{9D8B030D-6E8A-4147-A177-3AD203B41FA5}">
                      <a16:colId xmlns:a16="http://schemas.microsoft.com/office/drawing/2014/main" val="20000"/>
                    </a:ext>
                  </a:extLst>
                </a:gridCol>
              </a:tblGrid>
              <a:tr h="504749">
                <a:tc>
                  <a:txBody>
                    <a:bodyPr/>
                    <a:lstStyle/>
                    <a:p>
                      <a:pPr algn="ctr"/>
                      <a:r>
                        <a:rPr lang="en-US" sz="2600" dirty="0"/>
                        <a:t>Orders</a:t>
                      </a:r>
                    </a:p>
                  </a:txBody>
                  <a:tcPr marL="109757" marR="109757" marT="54864" marB="54864"/>
                </a:tc>
                <a:extLst>
                  <a:ext uri="{0D108BD9-81ED-4DB2-BD59-A6C34878D82A}">
                    <a16:rowId xmlns:a16="http://schemas.microsoft.com/office/drawing/2014/main" val="10000"/>
                  </a:ext>
                </a:extLst>
              </a:tr>
              <a:tr h="504749">
                <a:tc>
                  <a:txBody>
                    <a:bodyPr/>
                    <a:lstStyle/>
                    <a:p>
                      <a:pPr algn="ctr"/>
                      <a:r>
                        <a:rPr lang="en-US" sz="2000" dirty="0"/>
                        <a:t>ID=1</a:t>
                      </a:r>
                    </a:p>
                    <a:p>
                      <a:pPr algn="ctr"/>
                      <a:r>
                        <a:rPr lang="en-US" sz="2000" dirty="0"/>
                        <a:t>ID=5</a:t>
                      </a:r>
                    </a:p>
                  </a:txBody>
                  <a:tcPr marL="109757" marR="109757" marT="54864" marB="54864"/>
                </a:tc>
                <a:extLst>
                  <a:ext uri="{0D108BD9-81ED-4DB2-BD59-A6C34878D82A}">
                    <a16:rowId xmlns:a16="http://schemas.microsoft.com/office/drawing/2014/main" val="10001"/>
                  </a:ext>
                </a:extLst>
              </a:tr>
              <a:tr h="504749">
                <a:tc>
                  <a:txBody>
                    <a:bodyPr/>
                    <a:lstStyle/>
                    <a:p>
                      <a:pPr algn="ctr"/>
                      <a:r>
                        <a:rPr lang="en-US" sz="2000" dirty="0"/>
                        <a:t>ID=2</a:t>
                      </a:r>
                    </a:p>
                    <a:p>
                      <a:pPr algn="ctr"/>
                      <a:r>
                        <a:rPr lang="en-US" sz="2000" dirty="0"/>
                        <a:t>ID=6</a:t>
                      </a:r>
                    </a:p>
                  </a:txBody>
                  <a:tcPr marL="109757" marR="109757" marT="54864" marB="54864"/>
                </a:tc>
                <a:extLst>
                  <a:ext uri="{0D108BD9-81ED-4DB2-BD59-A6C34878D82A}">
                    <a16:rowId xmlns:a16="http://schemas.microsoft.com/office/drawing/2014/main" val="10002"/>
                  </a:ext>
                </a:extLst>
              </a:tr>
              <a:tr h="504749">
                <a:tc>
                  <a:txBody>
                    <a:bodyPr/>
                    <a:lstStyle/>
                    <a:p>
                      <a:pPr algn="ctr"/>
                      <a:r>
                        <a:rPr lang="en-US" sz="2000" dirty="0"/>
                        <a:t>ID=3</a:t>
                      </a:r>
                    </a:p>
                    <a:p>
                      <a:pPr algn="ctr"/>
                      <a:r>
                        <a:rPr lang="en-US" sz="2000" dirty="0"/>
                        <a:t>ID=7</a:t>
                      </a:r>
                    </a:p>
                  </a:txBody>
                  <a:tcPr marL="109757" marR="109757" marT="54864" marB="54864"/>
                </a:tc>
                <a:extLst>
                  <a:ext uri="{0D108BD9-81ED-4DB2-BD59-A6C34878D82A}">
                    <a16:rowId xmlns:a16="http://schemas.microsoft.com/office/drawing/2014/main" val="10003"/>
                  </a:ext>
                </a:extLst>
              </a:tr>
              <a:tr h="504749">
                <a:tc>
                  <a:txBody>
                    <a:bodyPr/>
                    <a:lstStyle/>
                    <a:p>
                      <a:pPr algn="ctr"/>
                      <a:r>
                        <a:rPr lang="en-US" sz="2000" dirty="0"/>
                        <a:t>ID=4</a:t>
                      </a:r>
                    </a:p>
                    <a:p>
                      <a:pPr algn="ctr"/>
                      <a:r>
                        <a:rPr lang="en-US" sz="2000" dirty="0"/>
                        <a:t>ID=8</a:t>
                      </a:r>
                    </a:p>
                  </a:txBody>
                  <a:tcPr marL="109757" marR="109757" marT="54864" marB="54864"/>
                </a:tc>
                <a:extLst>
                  <a:ext uri="{0D108BD9-81ED-4DB2-BD59-A6C34878D82A}">
                    <a16:rowId xmlns:a16="http://schemas.microsoft.com/office/drawing/2014/main" val="10004"/>
                  </a:ext>
                </a:extLst>
              </a:tr>
            </a:tbl>
          </a:graphicData>
        </a:graphic>
      </p:graphicFrame>
      <p:graphicFrame>
        <p:nvGraphicFramePr>
          <p:cNvPr id="75" name="Table 74"/>
          <p:cNvGraphicFramePr>
            <a:graphicFrameLocks noGrp="1"/>
          </p:cNvGraphicFramePr>
          <p:nvPr>
            <p:extLst>
              <p:ext uri="{D42A27DB-BD31-4B8C-83A1-F6EECF244321}">
                <p14:modId xmlns:p14="http://schemas.microsoft.com/office/powerpoint/2010/main" val="2700186898"/>
              </p:ext>
            </p:extLst>
          </p:nvPr>
        </p:nvGraphicFramePr>
        <p:xfrm>
          <a:off x="12216480" y="847483"/>
          <a:ext cx="2085254" cy="5212080"/>
        </p:xfrm>
        <a:graphic>
          <a:graphicData uri="http://schemas.openxmlformats.org/drawingml/2006/table">
            <a:tbl>
              <a:tblPr firstRow="1" bandRow="1">
                <a:tableStyleId>{5C22544A-7EE6-4342-B048-85BDC9FD1C3A}</a:tableStyleId>
              </a:tblPr>
              <a:tblGrid>
                <a:gridCol w="2085254">
                  <a:extLst>
                    <a:ext uri="{9D8B030D-6E8A-4147-A177-3AD203B41FA5}">
                      <a16:colId xmlns:a16="http://schemas.microsoft.com/office/drawing/2014/main" val="20000"/>
                    </a:ext>
                  </a:extLst>
                </a:gridCol>
              </a:tblGrid>
              <a:tr h="504749">
                <a:tc>
                  <a:txBody>
                    <a:bodyPr/>
                    <a:lstStyle/>
                    <a:p>
                      <a:pPr algn="ctr"/>
                      <a:r>
                        <a:rPr lang="en-US" sz="2600" dirty="0"/>
                        <a:t>Order</a:t>
                      </a:r>
                      <a:r>
                        <a:rPr lang="en-US" sz="2600" baseline="0" dirty="0"/>
                        <a:t> Items</a:t>
                      </a:r>
                      <a:endParaRPr lang="en-US" sz="2600" dirty="0"/>
                    </a:p>
                  </a:txBody>
                  <a:tcPr marL="109757" marR="109757" marT="54864" marB="54864"/>
                </a:tc>
                <a:extLst>
                  <a:ext uri="{0D108BD9-81ED-4DB2-BD59-A6C34878D82A}">
                    <a16:rowId xmlns:a16="http://schemas.microsoft.com/office/drawing/2014/main" val="10000"/>
                  </a:ext>
                </a:extLst>
              </a:tr>
              <a:tr h="964985">
                <a:tc>
                  <a:txBody>
                    <a:bodyPr/>
                    <a:lstStyle/>
                    <a:p>
                      <a:pPr algn="ctr"/>
                      <a:r>
                        <a:rPr lang="en-US" sz="2000" dirty="0"/>
                        <a:t>O_ID=1</a:t>
                      </a:r>
                    </a:p>
                    <a:p>
                      <a:pPr algn="ctr"/>
                      <a:r>
                        <a:rPr lang="en-US" sz="2000" dirty="0"/>
                        <a:t>O_ID=1</a:t>
                      </a:r>
                    </a:p>
                    <a:p>
                      <a:pPr algn="ctr"/>
                      <a:r>
                        <a:rPr lang="en-US" sz="2000" dirty="0"/>
                        <a:t>O_ID=1</a:t>
                      </a:r>
                    </a:p>
                    <a:p>
                      <a:pPr algn="ctr"/>
                      <a:r>
                        <a:rPr lang="en-US" sz="2000" dirty="0"/>
                        <a:t>O_ID=5</a:t>
                      </a:r>
                    </a:p>
                  </a:txBody>
                  <a:tcPr marL="109757" marR="109757" marT="54864" marB="54864"/>
                </a:tc>
                <a:extLst>
                  <a:ext uri="{0D108BD9-81ED-4DB2-BD59-A6C34878D82A}">
                    <a16:rowId xmlns:a16="http://schemas.microsoft.com/office/drawing/2014/main" val="10001"/>
                  </a:ext>
                </a:extLst>
              </a:tr>
              <a:tr h="964985">
                <a:tc>
                  <a:txBody>
                    <a:bodyPr/>
                    <a:lstStyle/>
                    <a:p>
                      <a:pPr algn="ctr"/>
                      <a:r>
                        <a:rPr lang="en-US" sz="2000" dirty="0"/>
                        <a:t>O_ID=2</a:t>
                      </a:r>
                    </a:p>
                    <a:p>
                      <a:pPr algn="ctr"/>
                      <a:r>
                        <a:rPr lang="en-US" sz="2000" dirty="0"/>
                        <a:t>O_ID=2</a:t>
                      </a:r>
                    </a:p>
                    <a:p>
                      <a:pPr algn="ctr"/>
                      <a:r>
                        <a:rPr lang="en-US" sz="2000" dirty="0"/>
                        <a:t>O_ID=6</a:t>
                      </a:r>
                    </a:p>
                  </a:txBody>
                  <a:tcPr marL="109757" marR="109757" marT="54864" marB="54864"/>
                </a:tc>
                <a:extLst>
                  <a:ext uri="{0D108BD9-81ED-4DB2-BD59-A6C34878D82A}">
                    <a16:rowId xmlns:a16="http://schemas.microsoft.com/office/drawing/2014/main" val="10002"/>
                  </a:ext>
                </a:extLst>
              </a:tr>
              <a:tr h="964985">
                <a:tc>
                  <a:txBody>
                    <a:bodyPr/>
                    <a:lstStyle/>
                    <a:p>
                      <a:pPr algn="ctr"/>
                      <a:r>
                        <a:rPr lang="en-US" sz="2000" dirty="0"/>
                        <a:t>O_ID=3</a:t>
                      </a:r>
                    </a:p>
                    <a:p>
                      <a:pPr algn="ctr"/>
                      <a:r>
                        <a:rPr lang="en-US" sz="2000" dirty="0"/>
                        <a:t>O_ID=3</a:t>
                      </a:r>
                    </a:p>
                    <a:p>
                      <a:pPr algn="ct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ctr"/>
                      <a:r>
                        <a:rPr lang="en-US" sz="2000" dirty="0"/>
                        <a:t>O_ID=8</a:t>
                      </a:r>
                    </a:p>
                    <a:p>
                      <a:pPr algn="ctr"/>
                      <a:r>
                        <a:rPr lang="en-US" sz="2000" dirty="0"/>
                        <a:t>O_ID=8</a:t>
                      </a:r>
                    </a:p>
                    <a:p>
                      <a:pPr algn="ctr"/>
                      <a:r>
                        <a:rPr lang="en-US" sz="2000" dirty="0"/>
                        <a:t>O_ID=8</a:t>
                      </a:r>
                    </a:p>
                    <a:p>
                      <a:pPr algn="ct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2065161879"/>
              </p:ext>
            </p:extLst>
          </p:nvPr>
        </p:nvGraphicFramePr>
        <p:xfrm>
          <a:off x="9728930" y="414854"/>
          <a:ext cx="1401731" cy="7650480"/>
        </p:xfrm>
        <a:graphic>
          <a:graphicData uri="http://schemas.openxmlformats.org/drawingml/2006/table">
            <a:tbl>
              <a:tblPr firstRow="1" bandRow="1">
                <a:tableStyleId>{5C22544A-7EE6-4342-B048-85BDC9FD1C3A}</a:tableStyleId>
              </a:tblPr>
              <a:tblGrid>
                <a:gridCol w="1401731">
                  <a:extLst>
                    <a:ext uri="{9D8B030D-6E8A-4147-A177-3AD203B41FA5}">
                      <a16:colId xmlns:a16="http://schemas.microsoft.com/office/drawing/2014/main" val="20000"/>
                    </a:ext>
                  </a:extLst>
                </a:gridCol>
              </a:tblGrid>
              <a:tr h="504749">
                <a:tc>
                  <a:txBody>
                    <a:bodyPr/>
                    <a:lstStyle/>
                    <a:p>
                      <a:pPr algn="ctr"/>
                      <a:r>
                        <a:rPr lang="en-US" sz="2600" dirty="0"/>
                        <a:t>JOIN</a:t>
                      </a:r>
                    </a:p>
                  </a:txBody>
                  <a:tcPr marL="109757" marR="109757" marT="54864" marB="54864"/>
                </a:tc>
                <a:extLst>
                  <a:ext uri="{0D108BD9-81ED-4DB2-BD59-A6C34878D82A}">
                    <a16:rowId xmlns:a16="http://schemas.microsoft.com/office/drawing/2014/main" val="10000"/>
                  </a:ext>
                </a:extLst>
              </a:tr>
              <a:tr h="964985">
                <a:tc>
                  <a:txBody>
                    <a:bodyPr/>
                    <a:lstStyle/>
                    <a:p>
                      <a:pPr algn="l"/>
                      <a:r>
                        <a:rPr lang="en-US" sz="2000" dirty="0"/>
                        <a:t>ID=1</a:t>
                      </a:r>
                    </a:p>
                    <a:p>
                      <a:pPr algn="r"/>
                      <a:r>
                        <a:rPr lang="en-US" sz="2000" dirty="0"/>
                        <a:t>O_ID=1</a:t>
                      </a:r>
                    </a:p>
                    <a:p>
                      <a:pPr algn="r"/>
                      <a:r>
                        <a:rPr lang="en-US" sz="2000" dirty="0"/>
                        <a:t>O_ID=1</a:t>
                      </a:r>
                    </a:p>
                    <a:p>
                      <a:pPr algn="r"/>
                      <a:r>
                        <a:rPr lang="en-US" sz="2000" dirty="0"/>
                        <a:t>O_ID=1</a:t>
                      </a:r>
                    </a:p>
                    <a:p>
                      <a:pPr algn="l"/>
                      <a:r>
                        <a:rPr lang="en-US" sz="2000" dirty="0"/>
                        <a:t>ID=5</a:t>
                      </a:r>
                    </a:p>
                    <a:p>
                      <a:pPr algn="r"/>
                      <a:r>
                        <a:rPr lang="en-US" sz="2000" dirty="0"/>
                        <a:t>O_ID=5</a:t>
                      </a:r>
                    </a:p>
                  </a:txBody>
                  <a:tcPr marL="109757" marR="109757" marT="54864" marB="54864"/>
                </a:tc>
                <a:extLst>
                  <a:ext uri="{0D108BD9-81ED-4DB2-BD59-A6C34878D82A}">
                    <a16:rowId xmlns:a16="http://schemas.microsoft.com/office/drawing/2014/main" val="10001"/>
                  </a:ext>
                </a:extLst>
              </a:tr>
              <a:tr h="964985">
                <a:tc>
                  <a:txBody>
                    <a:bodyPr/>
                    <a:lstStyle/>
                    <a:p>
                      <a:pPr algn="l"/>
                      <a:r>
                        <a:rPr lang="en-US" sz="2000" dirty="0"/>
                        <a:t>ID=2</a:t>
                      </a:r>
                    </a:p>
                    <a:p>
                      <a:pPr algn="r"/>
                      <a:r>
                        <a:rPr lang="en-US" sz="2000" dirty="0"/>
                        <a:t>O_ID=2</a:t>
                      </a:r>
                    </a:p>
                    <a:p>
                      <a:pPr algn="r"/>
                      <a:r>
                        <a:rPr lang="en-US" sz="2000" dirty="0"/>
                        <a:t>O_ID=2</a:t>
                      </a:r>
                    </a:p>
                    <a:p>
                      <a:pPr algn="l"/>
                      <a:r>
                        <a:rPr lang="en-US" sz="2000" dirty="0"/>
                        <a:t>ID=6</a:t>
                      </a:r>
                    </a:p>
                    <a:p>
                      <a:pPr algn="r"/>
                      <a:r>
                        <a:rPr lang="en-US" sz="2000" dirty="0"/>
                        <a:t>O_ID=6</a:t>
                      </a:r>
                    </a:p>
                  </a:txBody>
                  <a:tcPr marL="109757" marR="109757" marT="54864" marB="54864"/>
                </a:tc>
                <a:extLst>
                  <a:ext uri="{0D108BD9-81ED-4DB2-BD59-A6C34878D82A}">
                    <a16:rowId xmlns:a16="http://schemas.microsoft.com/office/drawing/2014/main" val="10002"/>
                  </a:ext>
                </a:extLst>
              </a:tr>
              <a:tr h="964985">
                <a:tc>
                  <a:txBody>
                    <a:bodyPr/>
                    <a:lstStyle/>
                    <a:p>
                      <a:pPr algn="l"/>
                      <a:r>
                        <a:rPr lang="en-US" sz="2000" dirty="0"/>
                        <a:t>ID=3</a:t>
                      </a:r>
                    </a:p>
                    <a:p>
                      <a:pPr algn="r"/>
                      <a:r>
                        <a:rPr lang="en-US" sz="2000" dirty="0"/>
                        <a:t>O_ID=3</a:t>
                      </a:r>
                    </a:p>
                    <a:p>
                      <a:pPr algn="r"/>
                      <a:r>
                        <a:rPr lang="en-US" sz="2000" dirty="0"/>
                        <a:t>O_ID=3</a:t>
                      </a:r>
                    </a:p>
                    <a:p>
                      <a:pPr algn="l"/>
                      <a:r>
                        <a:rPr lang="en-US" sz="2000" dirty="0"/>
                        <a:t>ID=7</a:t>
                      </a:r>
                    </a:p>
                    <a:p>
                      <a:pPr algn="r"/>
                      <a:r>
                        <a:rPr lang="en-US" sz="2000" dirty="0"/>
                        <a:t>O_ID=7</a:t>
                      </a:r>
                    </a:p>
                  </a:txBody>
                  <a:tcPr marL="109757" marR="109757" marT="54864" marB="54864"/>
                </a:tc>
                <a:extLst>
                  <a:ext uri="{0D108BD9-81ED-4DB2-BD59-A6C34878D82A}">
                    <a16:rowId xmlns:a16="http://schemas.microsoft.com/office/drawing/2014/main" val="10003"/>
                  </a:ext>
                </a:extLst>
              </a:tr>
              <a:tr h="964985">
                <a:tc>
                  <a:txBody>
                    <a:bodyPr/>
                    <a:lstStyle/>
                    <a:p>
                      <a:pPr algn="l"/>
                      <a:r>
                        <a:rPr lang="en-US" sz="2000" dirty="0"/>
                        <a:t>ID=4</a:t>
                      </a:r>
                    </a:p>
                    <a:p>
                      <a:pPr algn="r"/>
                      <a:r>
                        <a:rPr lang="en-US" sz="2000" dirty="0"/>
                        <a:t>O_ID=4</a:t>
                      </a:r>
                    </a:p>
                    <a:p>
                      <a:pPr algn="l"/>
                      <a:r>
                        <a:rPr lang="en-US" sz="2000" dirty="0"/>
                        <a:t>ID=8</a:t>
                      </a:r>
                    </a:p>
                    <a:p>
                      <a:pPr algn="r"/>
                      <a:r>
                        <a:rPr lang="en-US" sz="2000" dirty="0"/>
                        <a:t>O_ID=8</a:t>
                      </a:r>
                    </a:p>
                    <a:p>
                      <a:pPr algn="r"/>
                      <a:r>
                        <a:rPr lang="en-US" sz="2000" dirty="0"/>
                        <a:t>O_ID=8</a:t>
                      </a:r>
                    </a:p>
                    <a:p>
                      <a:pPr algn="r"/>
                      <a:r>
                        <a:rPr lang="en-US" sz="2000" dirty="0"/>
                        <a:t>O_ID=8</a:t>
                      </a:r>
                    </a:p>
                  </a:txBody>
                  <a:tcPr marL="109757" marR="109757" marT="54864" marB="54864"/>
                </a:tc>
                <a:extLst>
                  <a:ext uri="{0D108BD9-81ED-4DB2-BD59-A6C34878D82A}">
                    <a16:rowId xmlns:a16="http://schemas.microsoft.com/office/drawing/2014/main" val="10004"/>
                  </a:ext>
                </a:extLst>
              </a:tr>
            </a:tbl>
          </a:graphicData>
        </a:graphic>
      </p:graphicFrame>
      <p:cxnSp>
        <p:nvCxnSpPr>
          <p:cNvPr id="7" name="Straight Arrow Connector 6"/>
          <p:cNvCxnSpPr/>
          <p:nvPr/>
        </p:nvCxnSpPr>
        <p:spPr>
          <a:xfrm flipV="1">
            <a:off x="8362267" y="1954842"/>
            <a:ext cx="1341388" cy="799060"/>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74" idx="3"/>
          </p:cNvCxnSpPr>
          <p:nvPr/>
        </p:nvCxnSpPr>
        <p:spPr>
          <a:xfrm>
            <a:off x="8356580" y="3763408"/>
            <a:ext cx="1375615" cy="17856"/>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8362267" y="4237869"/>
            <a:ext cx="1355658" cy="1070169"/>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390807" y="4879971"/>
            <a:ext cx="1312848" cy="2225951"/>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11116393" y="2026187"/>
            <a:ext cx="1127337" cy="14269"/>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11130664" y="3276600"/>
            <a:ext cx="1074036" cy="461857"/>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11159204" y="4241800"/>
            <a:ext cx="1058196" cy="1166121"/>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11159203" y="5372100"/>
            <a:ext cx="1045497" cy="1776629"/>
          </a:xfrm>
          <a:prstGeom prst="straightConnector1">
            <a:avLst/>
          </a:prstGeom>
          <a:ln w="12700">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238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Consideration and Guidelines</a:t>
            </a:r>
          </a:p>
        </p:txBody>
      </p:sp>
      <p:sp>
        <p:nvSpPr>
          <p:cNvPr id="35842" name="Content Placeholder 2"/>
          <p:cNvSpPr>
            <a:spLocks noGrp="1"/>
          </p:cNvSpPr>
          <p:nvPr>
            <p:ph idx="1"/>
          </p:nvPr>
        </p:nvSpPr>
        <p:spPr bwMode="auto">
          <a:xfrm>
            <a:off x="841494" y="1752600"/>
            <a:ext cx="13167360" cy="4071902"/>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fontScale="92500" lnSpcReduction="10000"/>
          </a:bodyPr>
          <a:lstStyle/>
          <a:p>
            <a:pPr>
              <a:spcBef>
                <a:spcPts val="930"/>
              </a:spcBef>
            </a:pPr>
            <a:r>
              <a:rPr lang="en-US" dirty="0">
                <a:latin typeface="Arial" charset="0"/>
                <a:ea typeface="ヒラギノ角ゴ Pro W3" charset="0"/>
                <a:cs typeface="ヒラギノ角ゴ Pro W3" charset="0"/>
              </a:rPr>
              <a:t>RDD developers needs to consider order of operations </a:t>
            </a:r>
          </a:p>
          <a:p>
            <a:pPr lvl="1">
              <a:spcBef>
                <a:spcPts val="930"/>
              </a:spcBef>
            </a:pPr>
            <a:r>
              <a:rPr lang="en-US" dirty="0">
                <a:latin typeface="Arial" charset="0"/>
                <a:ea typeface="ヒラギノ角ゴ Pro W3" charset="0"/>
                <a:cs typeface="ヒラギノ角ゴ Pro W3" charset="0"/>
              </a:rPr>
              <a:t>DataFrames benefit from Catalyst interventions, so not as critical here</a:t>
            </a: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If possible, filter out irrelevant data from large datasets before joining to a smaller one</a:t>
            </a:r>
          </a:p>
          <a:p>
            <a:pPr lvl="1">
              <a:spcBef>
                <a:spcPts val="930"/>
              </a:spcBef>
            </a:pPr>
            <a:r>
              <a:rPr lang="en-US" dirty="0">
                <a:latin typeface="Arial" charset="0"/>
                <a:ea typeface="ヒラギノ角ゴ Pro W3" charset="0"/>
                <a:cs typeface="ヒラギノ角ゴ Pro W3" charset="0"/>
              </a:rPr>
              <a:t>Will require less shuffling to occur during the join</a:t>
            </a:r>
          </a:p>
          <a:p>
            <a:pPr>
              <a:spcBef>
                <a:spcPts val="930"/>
              </a:spcBef>
            </a:pP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Cache any hash partitioned datasets that will be used in a subsequent join</a:t>
            </a:r>
          </a:p>
          <a:p>
            <a:pPr lvl="1">
              <a:spcBef>
                <a:spcPts val="930"/>
              </a:spcBef>
            </a:pPr>
            <a:r>
              <a:rPr lang="en-US" dirty="0">
                <a:latin typeface="Arial" charset="0"/>
                <a:ea typeface="ヒラギノ角ゴ Pro W3" charset="0"/>
                <a:cs typeface="ヒラギノ角ゴ Pro W3" charset="0"/>
              </a:rPr>
              <a:t>Prevents the need to rebuild the intermediary dataset for each join</a:t>
            </a:r>
          </a:p>
        </p:txBody>
      </p:sp>
    </p:spTree>
    <p:extLst>
      <p:ext uri="{BB962C8B-B14F-4D97-AF65-F5344CB8AC3E}">
        <p14:creationId xmlns:p14="http://schemas.microsoft.com/office/powerpoint/2010/main" val="2868184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Executor Optimization</a:t>
            </a:r>
          </a:p>
        </p:txBody>
      </p:sp>
    </p:spTree>
    <p:extLst>
      <p:ext uri="{BB962C8B-B14F-4D97-AF65-F5344CB8AC3E}">
        <p14:creationId xmlns:p14="http://schemas.microsoft.com/office/powerpoint/2010/main" val="359329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Executor Optimization</a:t>
            </a:r>
          </a:p>
        </p:txBody>
      </p:sp>
      <p:sp>
        <p:nvSpPr>
          <p:cNvPr id="38914" name="Content Placeholder 2"/>
          <p:cNvSpPr>
            <a:spLocks noGrp="1"/>
          </p:cNvSpPr>
          <p:nvPr>
            <p:ph idx="1"/>
          </p:nvPr>
        </p:nvSpPr>
        <p:spPr bwMode="auto">
          <a:xfrm>
            <a:off x="841494" y="1752600"/>
            <a:ext cx="13167360" cy="5345328"/>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09746" tIns="54873" rIns="109746" bIns="54873" numCol="1" anchor="t" anchorCtr="0" compatLnSpc="1">
            <a:prstTxWarp prst="textNoShape">
              <a:avLst/>
            </a:prstTxWarp>
            <a:normAutofit lnSpcReduction="10000"/>
          </a:bodyPr>
          <a:lstStyle/>
          <a:p>
            <a:pPr>
              <a:spcBef>
                <a:spcPts val="930"/>
              </a:spcBef>
              <a:defRPr/>
            </a:pPr>
            <a:r>
              <a:rPr lang="en-US" dirty="0">
                <a:latin typeface="Arial" charset="0"/>
                <a:ea typeface="ヒラギノ角ゴ Pro W3" charset="0"/>
                <a:cs typeface="ヒラギノ角ゴ Pro W3" charset="0"/>
              </a:rPr>
              <a:t>Executors are made up of three regions:</a:t>
            </a:r>
          </a:p>
          <a:p>
            <a:pPr lvl="1">
              <a:spcBef>
                <a:spcPts val="930"/>
              </a:spcBef>
              <a:defRPr/>
            </a:pPr>
            <a:r>
              <a:rPr lang="en-US" dirty="0">
                <a:latin typeface="Arial" charset="0"/>
                <a:ea typeface="ヒラギノ角ゴ Pro W3" charset="0"/>
                <a:cs typeface="ヒラギノ角ゴ Pro W3" charset="0"/>
              </a:rPr>
              <a:t>Overhead (384MB by default)</a:t>
            </a:r>
          </a:p>
          <a:p>
            <a:pPr lvl="1">
              <a:spcBef>
                <a:spcPts val="930"/>
              </a:spcBef>
              <a:defRPr/>
            </a:pPr>
            <a:r>
              <a:rPr lang="en-US" dirty="0">
                <a:latin typeface="Arial" charset="0"/>
                <a:ea typeface="ヒラギノ角ゴ Pro W3" charset="0"/>
                <a:cs typeface="ヒラギノ角ゴ Pro W3" charset="0"/>
              </a:rPr>
              <a:t>Space reserved for caching (60%)</a:t>
            </a:r>
          </a:p>
          <a:p>
            <a:pPr lvl="1">
              <a:spcBef>
                <a:spcPts val="930"/>
              </a:spcBef>
              <a:defRPr/>
            </a:pPr>
            <a:r>
              <a:rPr lang="en-US" dirty="0">
                <a:latin typeface="Arial" charset="0"/>
                <a:ea typeface="ヒラギノ角ゴ Pro W3" charset="0"/>
                <a:cs typeface="ヒラギノ角ゴ Pro W3" charset="0"/>
              </a:rPr>
              <a:t>Space reserved for java objects (40%)</a:t>
            </a: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a:spcBef>
                <a:spcPts val="930"/>
              </a:spcBef>
              <a:defRPr/>
            </a:pPr>
            <a:r>
              <a:rPr lang="en-US" dirty="0">
                <a:latin typeface="Arial" charset="0"/>
                <a:ea typeface="ヒラギノ角ゴ Pro W3" charset="0"/>
                <a:cs typeface="ヒラギノ角ゴ Pro W3" charset="0"/>
              </a:rPr>
              <a:t>Data that will be cached is stored in the area for caching</a:t>
            </a:r>
          </a:p>
          <a:p>
            <a:pPr lvl="1">
              <a:spcBef>
                <a:spcPts val="930"/>
              </a:spcBef>
              <a:defRPr/>
            </a:pPr>
            <a:r>
              <a:rPr lang="en-US" dirty="0">
                <a:latin typeface="Arial" charset="0"/>
                <a:ea typeface="ヒラギノ角ゴ Pro W3" charset="0"/>
                <a:cs typeface="ヒラギノ角ゴ Pro W3" charset="0"/>
              </a:rPr>
              <a:t>The remaining will be used for creating objects</a:t>
            </a:r>
            <a:br>
              <a:rPr lang="en-US" dirty="0">
                <a:latin typeface="Arial" charset="0"/>
                <a:ea typeface="ヒラギノ角ゴ Pro W3" charset="0"/>
                <a:cs typeface="ヒラギノ角ゴ Pro W3" charset="0"/>
              </a:rPr>
            </a:br>
            <a:endParaRPr lang="en-US" dirty="0">
              <a:latin typeface="Arial" charset="0"/>
              <a:ea typeface="ヒラギノ角ゴ Pro W3" charset="0"/>
              <a:cs typeface="ヒラギノ角ゴ Pro W3" charset="0"/>
            </a:endParaRPr>
          </a:p>
          <a:p>
            <a:pPr>
              <a:spcBef>
                <a:spcPts val="930"/>
              </a:spcBef>
              <a:defRPr/>
            </a:pPr>
            <a:r>
              <a:rPr lang="en-US" dirty="0">
                <a:latin typeface="Arial" charset="0"/>
                <a:ea typeface="ヒラギノ角ゴ Pro W3" charset="0"/>
                <a:cs typeface="ヒラギノ角ゴ Pro W3" charset="0"/>
              </a:rPr>
              <a:t>Three main configurations to make up executor</a:t>
            </a:r>
          </a:p>
          <a:p>
            <a:pPr marL="267811" lvl="1" indent="0">
              <a:spcBef>
                <a:spcPts val="930"/>
              </a:spcBef>
              <a:buNone/>
              <a:defRPr/>
            </a:pPr>
            <a:r>
              <a:rPr lang="en-US" dirty="0">
                <a:latin typeface="Courier New"/>
                <a:ea typeface="ヒラギノ角ゴ Pro W3" charset="0"/>
                <a:cs typeface="Courier New"/>
              </a:rPr>
              <a:t>--executor-memory</a:t>
            </a:r>
          </a:p>
          <a:p>
            <a:pPr marL="267811" lvl="1" indent="0">
              <a:spcBef>
                <a:spcPts val="930"/>
              </a:spcBef>
              <a:buNone/>
              <a:defRPr/>
            </a:pPr>
            <a:r>
              <a:rPr lang="en-US" dirty="0">
                <a:latin typeface="Courier New"/>
                <a:ea typeface="ヒラギノ角ゴ Pro W3" charset="0"/>
                <a:cs typeface="Courier New"/>
              </a:rPr>
              <a:t>--executor-cores</a:t>
            </a:r>
          </a:p>
          <a:p>
            <a:pPr marL="267811" lvl="1" indent="0">
              <a:spcBef>
                <a:spcPts val="930"/>
              </a:spcBef>
              <a:buNone/>
              <a:defRPr/>
            </a:pPr>
            <a:r>
              <a:rPr lang="en-US" dirty="0">
                <a:latin typeface="Courier New"/>
                <a:ea typeface="ヒラギノ角ゴ Pro W3" charset="0"/>
                <a:cs typeface="Courier New"/>
              </a:rPr>
              <a:t>--num-executors</a:t>
            </a:r>
          </a:p>
        </p:txBody>
      </p:sp>
      <p:sp>
        <p:nvSpPr>
          <p:cNvPr id="2" name="Rectangle 1"/>
          <p:cNvSpPr/>
          <p:nvPr/>
        </p:nvSpPr>
        <p:spPr>
          <a:xfrm>
            <a:off x="8598877" y="1899139"/>
            <a:ext cx="4958862" cy="45720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400" b="1" dirty="0">
                <a:solidFill>
                  <a:schemeClr val="tx2"/>
                </a:solidFill>
              </a:rPr>
              <a:t>Executor Overhead (384 MB)</a:t>
            </a:r>
          </a:p>
        </p:txBody>
      </p:sp>
      <p:sp>
        <p:nvSpPr>
          <p:cNvPr id="3" name="Rectangle 2"/>
          <p:cNvSpPr/>
          <p:nvPr/>
        </p:nvSpPr>
        <p:spPr>
          <a:xfrm>
            <a:off x="8598877" y="2356339"/>
            <a:ext cx="3094893" cy="1441939"/>
          </a:xfrm>
          <a:prstGeom prst="rect">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b="1" dirty="0">
                <a:solidFill>
                  <a:schemeClr val="tx2"/>
                </a:solidFill>
              </a:rPr>
              <a:t>Caching 60%</a:t>
            </a:r>
          </a:p>
        </p:txBody>
      </p:sp>
      <p:sp>
        <p:nvSpPr>
          <p:cNvPr id="6" name="Rectangle 5"/>
          <p:cNvSpPr/>
          <p:nvPr/>
        </p:nvSpPr>
        <p:spPr>
          <a:xfrm>
            <a:off x="11693769" y="2356339"/>
            <a:ext cx="1863969" cy="1441939"/>
          </a:xfrm>
          <a:prstGeom prst="rect">
            <a:avLst/>
          </a:prstGeom>
          <a:solidFill>
            <a:schemeClr val="accent3"/>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b="1" dirty="0">
                <a:solidFill>
                  <a:schemeClr val="tx2"/>
                </a:solidFill>
              </a:rPr>
              <a:t>Java Objects 40%</a:t>
            </a:r>
          </a:p>
        </p:txBody>
      </p:sp>
    </p:spTree>
    <p:extLst>
      <p:ext uri="{BB962C8B-B14F-4D97-AF65-F5344CB8AC3E}">
        <p14:creationId xmlns:p14="http://schemas.microsoft.com/office/powerpoint/2010/main" val="4148783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Configuring Executors</a:t>
            </a:r>
          </a:p>
        </p:txBody>
      </p:sp>
      <p:sp>
        <p:nvSpPr>
          <p:cNvPr id="57346" name="Content Placeholder 2"/>
          <p:cNvSpPr>
            <a:spLocks noGrp="1"/>
          </p:cNvSpPr>
          <p:nvPr>
            <p:ph idx="1"/>
          </p:nvPr>
        </p:nvSpPr>
        <p:spPr bwMode="auto">
          <a:xfrm>
            <a:off x="841494" y="1752600"/>
            <a:ext cx="13167360" cy="5630791"/>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bodyPr>
          <a:lstStyle/>
          <a:p>
            <a:pPr>
              <a:spcBef>
                <a:spcPts val="930"/>
              </a:spcBef>
            </a:pPr>
            <a:r>
              <a:rPr lang="en-US" dirty="0">
                <a:latin typeface="Courier New"/>
                <a:ea typeface="ヒラギノ角ゴ Pro W3" charset="0"/>
                <a:cs typeface="Courier New"/>
              </a:rPr>
              <a:t>executor-memory</a:t>
            </a:r>
          </a:p>
          <a:p>
            <a:pPr lvl="1" indent="-207680">
              <a:spcBef>
                <a:spcPts val="930"/>
              </a:spcBef>
            </a:pPr>
            <a:r>
              <a:rPr lang="en-US" dirty="0">
                <a:latin typeface="Arial" charset="0"/>
                <a:ea typeface="ヒラギノ角ゴ Pro W3" charset="0"/>
                <a:cs typeface="ヒラギノ角ゴ Pro W3" charset="0"/>
              </a:rPr>
              <a:t>Should be between 8GB and 32GB</a:t>
            </a:r>
          </a:p>
          <a:p>
            <a:pPr>
              <a:spcBef>
                <a:spcPts val="930"/>
              </a:spcBef>
            </a:pPr>
            <a:r>
              <a:rPr lang="en-US" dirty="0">
                <a:latin typeface="Courier New"/>
                <a:ea typeface="ヒラギノ角ゴ Pro W3" charset="0"/>
                <a:cs typeface="Courier New"/>
              </a:rPr>
              <a:t>executor-cores</a:t>
            </a:r>
          </a:p>
          <a:p>
            <a:pPr lvl="1" indent="-207680">
              <a:spcBef>
                <a:spcPts val="930"/>
              </a:spcBef>
            </a:pPr>
            <a:r>
              <a:rPr lang="en-US" dirty="0">
                <a:latin typeface="Arial" charset="0"/>
                <a:ea typeface="ヒラギノ角ゴ Pro W3" charset="0"/>
                <a:cs typeface="ヒラギノ角ゴ Pro W3" charset="0"/>
              </a:rPr>
              <a:t>At least 2, max 4</a:t>
            </a:r>
          </a:p>
          <a:p>
            <a:pPr>
              <a:spcBef>
                <a:spcPts val="930"/>
              </a:spcBef>
            </a:pPr>
            <a:r>
              <a:rPr lang="en-US" dirty="0">
                <a:latin typeface="Courier New"/>
                <a:ea typeface="ヒラギノ角ゴ Pro W3" charset="0"/>
                <a:cs typeface="Courier New"/>
              </a:rPr>
              <a:t>num-executors</a:t>
            </a:r>
          </a:p>
          <a:p>
            <a:pPr lvl="1" indent="-207680">
              <a:spcBef>
                <a:spcPts val="930"/>
              </a:spcBef>
            </a:pPr>
            <a:r>
              <a:rPr lang="en-US" dirty="0">
                <a:latin typeface="Arial" charset="0"/>
                <a:ea typeface="ヒラギノ角ゴ Pro W3" charset="0"/>
                <a:cs typeface="ヒラギノ角ゴ Pro W3" charset="0"/>
              </a:rPr>
              <a:t>This is the most flexible</a:t>
            </a:r>
          </a:p>
          <a:p>
            <a:pPr lvl="1" indent="-207680">
              <a:spcBef>
                <a:spcPts val="930"/>
              </a:spcBef>
            </a:pPr>
            <a:r>
              <a:rPr lang="en-US" dirty="0">
                <a:latin typeface="Arial" charset="0"/>
                <a:ea typeface="ヒラギノ角ゴ Pro W3" charset="0"/>
                <a:cs typeface="ヒラギノ角ゴ Pro W3" charset="0"/>
              </a:rPr>
              <a:t>If caching data, desirable to have datasize * 2 as the total application memory</a:t>
            </a:r>
          </a:p>
          <a:p>
            <a:pPr>
              <a:spcBef>
                <a:spcPts val="930"/>
              </a:spcBef>
              <a:defRPr/>
            </a:pPr>
            <a:endParaRPr lang="en-US" dirty="0">
              <a:latin typeface="Arial" charset="0"/>
              <a:ea typeface="ヒラギノ角ゴ Pro W3" charset="0"/>
              <a:cs typeface="ヒラギノ角ゴ Pro W3" charset="0"/>
            </a:endParaRPr>
          </a:p>
          <a:p>
            <a:pPr>
              <a:spcBef>
                <a:spcPts val="930"/>
              </a:spcBef>
              <a:defRPr/>
            </a:pPr>
            <a:r>
              <a:rPr lang="en-US" dirty="0">
                <a:latin typeface="Arial" charset="0"/>
                <a:ea typeface="ヒラギノ角ゴ Pro W3" charset="0"/>
                <a:cs typeface="ヒラギノ角ゴ Pro W3" charset="0"/>
              </a:rPr>
              <a:t>EXAMPLE: YARN nodes with 128GB and 16 cores available would support a relatively common 16GB-memory / 2-core executor size</a:t>
            </a:r>
          </a:p>
          <a:p>
            <a:pPr lvl="1">
              <a:spcBef>
                <a:spcPts val="930"/>
              </a:spcBef>
              <a:defRPr/>
            </a:pPr>
            <a:r>
              <a:rPr lang="en-US" dirty="0">
                <a:latin typeface="Arial" charset="0"/>
                <a:ea typeface="ヒラギノ角ゴ Pro W3" charset="0"/>
                <a:cs typeface="ヒラギノ角ゴ Pro W3" charset="0"/>
              </a:rPr>
              <a:t>If caching a 100GB dataset, 13 executors could be ideal</a:t>
            </a:r>
          </a:p>
          <a:p>
            <a:pPr lvl="1" indent="-207680">
              <a:spcBef>
                <a:spcPts val="930"/>
              </a:spcBef>
            </a:pPr>
            <a:endParaRPr lang="en-US" dirty="0">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825105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76553"/>
            <a:ext cx="9163812" cy="791755"/>
          </a:xfrm>
        </p:spPr>
        <p:txBody>
          <a:bodyPr/>
          <a:lstStyle/>
          <a:p>
            <a:r>
              <a:rPr lang="en-US" dirty="0"/>
              <a:t>Lab: Performance Tuning </a:t>
            </a:r>
          </a:p>
        </p:txBody>
      </p:sp>
    </p:spTree>
    <p:extLst>
      <p:ext uri="{BB962C8B-B14F-4D97-AF65-F5344CB8AC3E}">
        <p14:creationId xmlns:p14="http://schemas.microsoft.com/office/powerpoint/2010/main" val="3989922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3193600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5" name="Content Placeholder 4"/>
          <p:cNvSpPr>
            <a:spLocks noGrp="1"/>
          </p:cNvSpPr>
          <p:nvPr>
            <p:ph idx="1"/>
          </p:nvPr>
        </p:nvSpPr>
        <p:spPr>
          <a:xfrm>
            <a:off x="841494" y="1752600"/>
            <a:ext cx="13167360" cy="2243691"/>
          </a:xfrm>
        </p:spPr>
        <p:txBody>
          <a:bodyPr/>
          <a:lstStyle/>
          <a:p>
            <a:r>
              <a:rPr lang="en-US" dirty="0"/>
              <a:t>Use Apache Zeppelin to work with Spark</a:t>
            </a:r>
          </a:p>
          <a:p>
            <a:r>
              <a:rPr lang="en-US" dirty="0"/>
              <a:t>Describe the purpose and benefits of Spark</a:t>
            </a:r>
          </a:p>
          <a:p>
            <a:r>
              <a:rPr lang="en-US" dirty="0"/>
              <a:t>Define Spark REPLs and application architecture</a:t>
            </a:r>
          </a:p>
          <a:p>
            <a:endParaRPr lang="en-US" dirty="0"/>
          </a:p>
        </p:txBody>
      </p:sp>
    </p:spTree>
    <p:extLst>
      <p:ext uri="{BB962C8B-B14F-4D97-AF65-F5344CB8AC3E}">
        <p14:creationId xmlns:p14="http://schemas.microsoft.com/office/powerpoint/2010/main" val="2184878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1879570" y="1773508"/>
            <a:ext cx="10969625" cy="4957762"/>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514350" indent="-514350">
              <a:buFont typeface="+mj-lt"/>
              <a:buAutoNum type="arabicPeriod"/>
            </a:pPr>
            <a:r>
              <a:rPr lang="en-US" dirty="0">
                <a:latin typeface="Arial"/>
                <a:cs typeface="Arial"/>
              </a:rPr>
              <a:t>By default, </a:t>
            </a:r>
            <a:r>
              <a:rPr lang="en-US" dirty="0">
                <a:latin typeface="Courier New" panose="02070309020205020404" pitchFamily="49" charset="0"/>
                <a:cs typeface="Courier New" panose="02070309020205020404" pitchFamily="49" charset="0"/>
              </a:rPr>
              <a:t>parallelize() </a:t>
            </a:r>
            <a:r>
              <a:rPr lang="en-US" dirty="0">
                <a:latin typeface="Arial"/>
                <a:cs typeface="Arial"/>
              </a:rPr>
              <a:t>creates a number of RDD partitions based on the number of ___________________.</a:t>
            </a:r>
            <a:endParaRPr lang="en-US" sz="3200" dirty="0">
              <a:latin typeface="Arial"/>
              <a:cs typeface="Arial"/>
            </a:endParaRPr>
          </a:p>
          <a:p>
            <a:pPr marL="514350" indent="-514350">
              <a:buFont typeface="+mj-lt"/>
              <a:buAutoNum type="arabicPeriod"/>
            </a:pPr>
            <a:r>
              <a:rPr lang="en-US" dirty="0">
                <a:latin typeface="Arial"/>
                <a:cs typeface="Arial"/>
              </a:rPr>
              <a:t>By default, </a:t>
            </a:r>
            <a:r>
              <a:rPr lang="en-US" dirty="0" err="1">
                <a:latin typeface="Courier New" panose="02070309020205020404" pitchFamily="49" charset="0"/>
                <a:cs typeface="Courier New" panose="02070309020205020404" pitchFamily="49" charset="0"/>
              </a:rPr>
              <a:t>textFile</a:t>
            </a:r>
            <a:r>
              <a:rPr lang="en-US" dirty="0">
                <a:latin typeface="Courier New" panose="02070309020205020404" pitchFamily="49" charset="0"/>
                <a:cs typeface="Courier New" panose="02070309020205020404" pitchFamily="49" charset="0"/>
              </a:rPr>
              <a:t>() </a:t>
            </a:r>
            <a:r>
              <a:rPr lang="en-US" dirty="0">
                <a:latin typeface="Arial"/>
                <a:cs typeface="Arial"/>
              </a:rPr>
              <a:t>creates a number of RDD partitions based on the number of ______________________.</a:t>
            </a:r>
          </a:p>
          <a:p>
            <a:pPr marL="514350" indent="-514350">
              <a:buFont typeface="+mj-lt"/>
              <a:buAutoNum type="arabicPeriod"/>
            </a:pPr>
            <a:r>
              <a:rPr lang="en-US" dirty="0">
                <a:latin typeface="Arial"/>
                <a:cs typeface="Arial"/>
              </a:rPr>
              <a:t>Operations that require shuffles are also known as ___________ operations.</a:t>
            </a:r>
          </a:p>
          <a:p>
            <a:pPr marL="514350" indent="-514350">
              <a:buFont typeface="+mj-lt"/>
              <a:buAutoNum type="arabicPeriod"/>
            </a:pPr>
            <a:r>
              <a:rPr lang="en-US" dirty="0">
                <a:latin typeface="Arial"/>
                <a:cs typeface="Arial"/>
              </a:rPr>
              <a:t>Which function should I use to reduce the number of partitions in an RDD without any data changes?</a:t>
            </a:r>
          </a:p>
          <a:p>
            <a:pPr marL="514350" indent="-514350">
              <a:buFont typeface="+mj-lt"/>
              <a:buAutoNum type="arabicPeriod"/>
            </a:pPr>
            <a:r>
              <a:rPr lang="en-US" dirty="0">
                <a:latin typeface="Arial"/>
                <a:cs typeface="Arial"/>
              </a:rPr>
              <a:t>When all identical keys are shuffled to the same partition, this is called a _______________ partition.</a:t>
            </a:r>
          </a:p>
          <a:p>
            <a:pPr marL="514350" indent="-514350">
              <a:buFont typeface="+mj-lt"/>
              <a:buAutoNum type="arabicPeriod"/>
            </a:pPr>
            <a:r>
              <a:rPr lang="en-US" dirty="0">
                <a:latin typeface="Arial"/>
                <a:cs typeface="Arial"/>
              </a:rPr>
              <a:t>True or False: DataFrames are structured objects, therefore a developer must work harder to optimize them than when working directly with RDDs.</a:t>
            </a:r>
          </a:p>
        </p:txBody>
      </p:sp>
    </p:spTree>
    <p:extLst>
      <p:ext uri="{BB962C8B-B14F-4D97-AF65-F5344CB8AC3E}">
        <p14:creationId xmlns:p14="http://schemas.microsoft.com/office/powerpoint/2010/main" val="614766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2675910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598133"/>
            <a:ext cx="13167360" cy="5881610"/>
          </a:xfrm>
        </p:spPr>
        <p:txBody>
          <a:bodyPr>
            <a:normAutofit fontScale="85000" lnSpcReduction="10000"/>
          </a:bodyPr>
          <a:lstStyle/>
          <a:p>
            <a:r>
              <a:rPr lang="en-US" dirty="0" err="1"/>
              <a:t>mapPartitions</a:t>
            </a:r>
            <a:r>
              <a:rPr lang="en-US" dirty="0"/>
              <a:t>() is similar to map() but operates at the partition instead of element level</a:t>
            </a:r>
          </a:p>
          <a:p>
            <a:r>
              <a:rPr lang="en-US" dirty="0"/>
              <a:t>Controlling RDD parallelism before performing complex operations can result in significant performance improvements</a:t>
            </a:r>
          </a:p>
          <a:p>
            <a:r>
              <a:rPr lang="en-US" dirty="0"/>
              <a:t>Caching uses memory to store data that is frequently used</a:t>
            </a:r>
          </a:p>
          <a:p>
            <a:r>
              <a:rPr lang="en-US" dirty="0" err="1"/>
              <a:t>Checkpointing</a:t>
            </a:r>
            <a:r>
              <a:rPr lang="en-US" dirty="0"/>
              <a:t> writes data to disk every so often, resulting in faster recovery should a system failure occur</a:t>
            </a:r>
          </a:p>
          <a:p>
            <a:r>
              <a:rPr lang="en-US" dirty="0"/>
              <a:t>Broadcast variables allow tasks running in an executor to share a single, centralized copy of a data variable to reduce network traffic and improve performance</a:t>
            </a:r>
          </a:p>
          <a:p>
            <a:r>
              <a:rPr lang="en-US" dirty="0"/>
              <a:t>Join operations can be significantly enhanced by pre-shuffling and pre-filtering data</a:t>
            </a:r>
          </a:p>
          <a:p>
            <a:r>
              <a:rPr lang="en-US" dirty="0"/>
              <a:t>Executors are highly customizable, including number, memory, and CPU resources</a:t>
            </a:r>
          </a:p>
          <a:p>
            <a:r>
              <a:rPr lang="en-US" dirty="0"/>
              <a:t>Spark SQL makes a lot of manual optimization unnecessary due to Catalyst</a:t>
            </a:r>
          </a:p>
        </p:txBody>
      </p:sp>
    </p:spTree>
    <p:extLst>
      <p:ext uri="{BB962C8B-B14F-4D97-AF65-F5344CB8AC3E}">
        <p14:creationId xmlns:p14="http://schemas.microsoft.com/office/powerpoint/2010/main" val="2063332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1494" y="2891723"/>
            <a:ext cx="7644384" cy="1576585"/>
          </a:xfrm>
        </p:spPr>
        <p:txBody>
          <a:bodyPr/>
          <a:lstStyle/>
          <a:p>
            <a:r>
              <a:rPr lang="en-US" dirty="0"/>
              <a:t>Build </a:t>
            </a:r>
            <a:r>
              <a:rPr lang="en-US"/>
              <a:t>and Submit Spark </a:t>
            </a:r>
            <a:r>
              <a:rPr lang="en-US" dirty="0"/>
              <a:t>Applications</a:t>
            </a:r>
          </a:p>
        </p:txBody>
      </p:sp>
    </p:spTree>
    <p:extLst>
      <p:ext uri="{BB962C8B-B14F-4D97-AF65-F5344CB8AC3E}">
        <p14:creationId xmlns:p14="http://schemas.microsoft.com/office/powerpoint/2010/main" val="182835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858970"/>
          </a:xfrm>
        </p:spPr>
        <p:txBody>
          <a:bodyPr/>
          <a:lstStyle/>
          <a:p>
            <a:pPr>
              <a:spcBef>
                <a:spcPts val="775"/>
              </a:spcBef>
            </a:pPr>
            <a:r>
              <a:rPr lang="en-US" dirty="0">
                <a:latin typeface="Arial" charset="0"/>
                <a:ea typeface="ヒラギノ角ゴ Pro W3" charset="0"/>
                <a:cs typeface="ヒラギノ角ゴ Pro W3" charset="0"/>
              </a:rPr>
              <a:t>Create an application to submit to the cluster</a:t>
            </a:r>
          </a:p>
          <a:p>
            <a:pPr>
              <a:spcBef>
                <a:spcPts val="775"/>
              </a:spcBef>
            </a:pPr>
            <a:r>
              <a:rPr lang="en-US" dirty="0">
                <a:latin typeface="Arial" charset="0"/>
                <a:ea typeface="ヒラギノ角ゴ Pro W3" charset="0"/>
                <a:cs typeface="ヒラギノ角ゴ Pro W3" charset="0"/>
              </a:rPr>
              <a:t>Describe client vs. cluster submission with YARN</a:t>
            </a:r>
          </a:p>
          <a:p>
            <a:pPr>
              <a:spcBef>
                <a:spcPts val="775"/>
              </a:spcBef>
            </a:pPr>
            <a:r>
              <a:rPr lang="en-US" dirty="0">
                <a:latin typeface="Arial" charset="0"/>
                <a:ea typeface="ヒラギノ角ゴ Pro W3" charset="0"/>
                <a:cs typeface="ヒラギノ角ゴ Pro W3" charset="0"/>
              </a:rPr>
              <a:t>Submit an application to the cluster</a:t>
            </a:r>
          </a:p>
          <a:p>
            <a:pPr>
              <a:spcBef>
                <a:spcPts val="775"/>
              </a:spcBef>
            </a:pPr>
            <a:r>
              <a:rPr lang="en-US" dirty="0">
                <a:latin typeface="Arial" charset="0"/>
                <a:ea typeface="ヒラギノ角ゴ Pro W3" charset="0"/>
                <a:cs typeface="ヒラギノ角ゴ Pro W3" charset="0"/>
              </a:rPr>
              <a:t>List and set important configuration items</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396540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7644384" cy="1592744"/>
          </a:xfrm>
        </p:spPr>
        <p:txBody>
          <a:bodyPr/>
          <a:lstStyle/>
          <a:p>
            <a:r>
              <a:rPr lang="en-US" dirty="0"/>
              <a:t>Creating an Application to Submit to a Cluster</a:t>
            </a:r>
          </a:p>
        </p:txBody>
      </p:sp>
    </p:spTree>
    <p:extLst>
      <p:ext uri="{BB962C8B-B14F-4D97-AF65-F5344CB8AC3E}">
        <p14:creationId xmlns:p14="http://schemas.microsoft.com/office/powerpoint/2010/main" val="7551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6"/>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Zeppelin / REPLs vs. Spark Applications</a:t>
            </a:r>
          </a:p>
        </p:txBody>
      </p:sp>
      <p:sp>
        <p:nvSpPr>
          <p:cNvPr id="19458" name="Content Placeholder 7"/>
          <p:cNvSpPr>
            <a:spLocks noGrp="1"/>
          </p:cNvSpPr>
          <p:nvPr>
            <p:ph idx="1"/>
          </p:nvPr>
        </p:nvSpPr>
        <p:spPr bwMode="auto">
          <a:xfrm>
            <a:off x="841494" y="1752600"/>
            <a:ext cx="13167360" cy="290389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fontScale="92500" lnSpcReduction="10000"/>
          </a:bodyPr>
          <a:lstStyle/>
          <a:p>
            <a:pPr>
              <a:spcBef>
                <a:spcPts val="930"/>
              </a:spcBef>
            </a:pPr>
            <a:r>
              <a:rPr lang="en-US" dirty="0">
                <a:latin typeface="Arial" charset="0"/>
                <a:ea typeface="ヒラギノ角ゴ Pro W3" charset="0"/>
                <a:cs typeface="ヒラギノ角ゴ Pro W3" charset="0"/>
              </a:rPr>
              <a:t>Zeppelin and REPLs allow for interactive manipulation, exploration, and testing</a:t>
            </a:r>
          </a:p>
          <a:p>
            <a:pPr>
              <a:spcBef>
                <a:spcPts val="930"/>
              </a:spcBef>
            </a:pP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Spark applications run as independent programs for production applications</a:t>
            </a:r>
          </a:p>
          <a:p>
            <a:pPr lvl="1">
              <a:spcBef>
                <a:spcPts val="930"/>
              </a:spcBef>
            </a:pPr>
            <a:r>
              <a:rPr lang="en-US" dirty="0">
                <a:latin typeface="Arial" charset="0"/>
                <a:ea typeface="ヒラギノ角ゴ Pro W3" charset="0"/>
                <a:cs typeface="ヒラギノ角ゴ Pro W3" charset="0"/>
              </a:rPr>
              <a:t>Can be integrated into workflows managed by Falcon/</a:t>
            </a:r>
            <a:r>
              <a:rPr lang="en-US" dirty="0" err="1">
                <a:latin typeface="Arial" charset="0"/>
                <a:ea typeface="ヒラギノ角ゴ Pro W3" charset="0"/>
                <a:cs typeface="ヒラギノ角ゴ Pro W3" charset="0"/>
              </a:rPr>
              <a:t>Oozie</a:t>
            </a:r>
            <a:endParaRPr lang="en-US" dirty="0">
              <a:latin typeface="Arial" charset="0"/>
              <a:ea typeface="ヒラギノ角ゴ Pro W3" charset="0"/>
              <a:cs typeface="ヒラギノ角ゴ Pro W3" charset="0"/>
            </a:endParaRPr>
          </a:p>
          <a:p>
            <a:pPr lvl="1">
              <a:spcBef>
                <a:spcPts val="930"/>
              </a:spcBef>
            </a:pP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The differences between them are minimal, making code reuse easy</a:t>
            </a:r>
          </a:p>
        </p:txBody>
      </p:sp>
    </p:spTree>
    <p:extLst>
      <p:ext uri="{BB962C8B-B14F-4D97-AF65-F5344CB8AC3E}">
        <p14:creationId xmlns:p14="http://schemas.microsoft.com/office/powerpoint/2010/main" val="1738933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3"/>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Writing an Application to Submit to YARN</a:t>
            </a:r>
          </a:p>
        </p:txBody>
      </p:sp>
      <p:sp>
        <p:nvSpPr>
          <p:cNvPr id="21506" name="Content Placeholder 4"/>
          <p:cNvSpPr>
            <a:spLocks noGrp="1"/>
          </p:cNvSpPr>
          <p:nvPr>
            <p:ph idx="1"/>
          </p:nvPr>
        </p:nvSpPr>
        <p:spPr bwMode="auto">
          <a:xfrm>
            <a:off x="841494" y="1752600"/>
            <a:ext cx="13167360" cy="379952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lnSpcReduction="10000"/>
          </a:bodyPr>
          <a:lstStyle/>
          <a:p>
            <a:pPr>
              <a:spcBef>
                <a:spcPts val="930"/>
              </a:spcBef>
            </a:pPr>
            <a:r>
              <a:rPr lang="en-US" dirty="0">
                <a:latin typeface="Arial" charset="0"/>
                <a:ea typeface="ヒラギノ角ゴ Pro W3" charset="0"/>
                <a:cs typeface="ヒラギノ角ゴ Pro W3" charset="0"/>
              </a:rPr>
              <a:t>Zeppelin and the REPLs take care of a few things automatically</a:t>
            </a:r>
          </a:p>
          <a:p>
            <a:pPr lvl="1" indent="-207680">
              <a:spcBef>
                <a:spcPts val="930"/>
              </a:spcBef>
            </a:pPr>
            <a:r>
              <a:rPr lang="en-US" dirty="0">
                <a:latin typeface="Arial" charset="0"/>
                <a:ea typeface="ヒラギノ角ゴ Pro W3" charset="0"/>
                <a:cs typeface="ヒラギノ角ゴ Pro W3" charset="0"/>
              </a:rPr>
              <a:t>Import the </a:t>
            </a:r>
            <a:r>
              <a:rPr lang="en-US" dirty="0">
                <a:latin typeface="Courier New"/>
                <a:ea typeface="ヒラギノ角ゴ Pro W3" charset="0"/>
                <a:cs typeface="Courier New"/>
              </a:rPr>
              <a:t>SparkContext</a:t>
            </a:r>
            <a:r>
              <a:rPr lang="en-US" dirty="0">
                <a:latin typeface="Arial" charset="0"/>
                <a:ea typeface="ヒラギノ角ゴ Pro W3" charset="0"/>
                <a:cs typeface="ヒラギノ角ゴ Pro W3" charset="0"/>
              </a:rPr>
              <a:t> and </a:t>
            </a:r>
            <a:r>
              <a:rPr lang="en-US" dirty="0" err="1">
                <a:latin typeface="Courier New"/>
                <a:ea typeface="ヒラギノ角ゴ Pro W3" charset="0"/>
                <a:cs typeface="Courier New"/>
              </a:rPr>
              <a:t>SparkConf</a:t>
            </a:r>
            <a:r>
              <a:rPr lang="en-US" dirty="0">
                <a:latin typeface="Arial" charset="0"/>
                <a:ea typeface="ヒラギノ角ゴ Pro W3" charset="0"/>
                <a:cs typeface="ヒラギノ角ゴ Pro W3" charset="0"/>
              </a:rPr>
              <a:t> libraries</a:t>
            </a:r>
          </a:p>
          <a:p>
            <a:pPr lvl="1" indent="-207680">
              <a:spcBef>
                <a:spcPts val="930"/>
              </a:spcBef>
            </a:pPr>
            <a:r>
              <a:rPr lang="en-US" dirty="0">
                <a:latin typeface="Arial" charset="0"/>
                <a:ea typeface="ヒラギノ角ゴ Pro W3" charset="0"/>
                <a:cs typeface="ヒラギノ角ゴ Pro W3" charset="0"/>
              </a:rPr>
              <a:t>Set up the main program</a:t>
            </a:r>
          </a:p>
          <a:p>
            <a:pPr lvl="1" indent="-207680">
              <a:spcBef>
                <a:spcPts val="930"/>
              </a:spcBef>
            </a:pPr>
            <a:r>
              <a:rPr lang="en-US" dirty="0">
                <a:latin typeface="Arial" charset="0"/>
                <a:ea typeface="ヒラギノ角ゴ Pro W3" charset="0"/>
                <a:cs typeface="ヒラギノ角ゴ Pro W3" charset="0"/>
              </a:rPr>
              <a:t>Create a Spark configuration object</a:t>
            </a:r>
          </a:p>
          <a:p>
            <a:pPr lvl="1" indent="-207680">
              <a:spcBef>
                <a:spcPts val="930"/>
              </a:spcBef>
            </a:pPr>
            <a:r>
              <a:rPr lang="en-US" dirty="0">
                <a:latin typeface="Arial" charset="0"/>
                <a:ea typeface="ヒラギノ角ゴ Pro W3" charset="0"/>
                <a:cs typeface="ヒラギノ角ゴ Pro W3" charset="0"/>
              </a:rPr>
              <a:t>Create and initialize a </a:t>
            </a:r>
            <a:r>
              <a:rPr lang="en-US" dirty="0" err="1">
                <a:latin typeface="Arial" charset="0"/>
                <a:ea typeface="ヒラギノ角ゴ Pro W3" charset="0"/>
                <a:cs typeface="ヒラギノ角ゴ Pro W3" charset="0"/>
              </a:rPr>
              <a:t>SparkContext</a:t>
            </a:r>
            <a:r>
              <a:rPr lang="en-US" dirty="0">
                <a:latin typeface="Arial" charset="0"/>
                <a:ea typeface="ヒラギノ角ゴ Pro W3" charset="0"/>
                <a:cs typeface="ヒラギノ角ゴ Pro W3" charset="0"/>
              </a:rPr>
              <a:t> instance</a:t>
            </a:r>
          </a:p>
          <a:p>
            <a:pPr>
              <a:spcBef>
                <a:spcPts val="930"/>
              </a:spcBef>
            </a:pPr>
            <a:endParaRPr lang="en-US" dirty="0">
              <a:latin typeface="Arial" charset="0"/>
              <a:ea typeface="ヒラギノ角ゴ Pro W3" charset="0"/>
              <a:cs typeface="ヒラギノ角ゴ Pro W3" charset="0"/>
            </a:endParaRPr>
          </a:p>
          <a:p>
            <a:pPr>
              <a:spcBef>
                <a:spcPts val="930"/>
              </a:spcBef>
            </a:pPr>
            <a:r>
              <a:rPr lang="en-US" dirty="0">
                <a:latin typeface="Arial" charset="0"/>
                <a:ea typeface="ヒラギノ角ゴ Pro W3" charset="0"/>
                <a:cs typeface="ヒラギノ角ゴ Pro W3" charset="0"/>
              </a:rPr>
              <a:t>For production applications, this must be coded by the developer</a:t>
            </a:r>
          </a:p>
          <a:p>
            <a:pPr lvl="1">
              <a:spcBef>
                <a:spcPts val="930"/>
              </a:spcBef>
            </a:pPr>
            <a:r>
              <a:rPr lang="en-US" dirty="0">
                <a:latin typeface="Arial" charset="0"/>
                <a:ea typeface="ヒラギノ角ゴ Pro W3" charset="0"/>
                <a:cs typeface="ヒラギノ角ゴ Pro W3" charset="0"/>
              </a:rPr>
              <a:t>Can be accomplished in about five lines of code</a:t>
            </a:r>
          </a:p>
        </p:txBody>
      </p:sp>
    </p:spTree>
    <p:extLst>
      <p:ext uri="{BB962C8B-B14F-4D97-AF65-F5344CB8AC3E}">
        <p14:creationId xmlns:p14="http://schemas.microsoft.com/office/powerpoint/2010/main" val="342568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Importing Libraries</a:t>
            </a:r>
          </a:p>
        </p:txBody>
      </p:sp>
      <p:sp>
        <p:nvSpPr>
          <p:cNvPr id="3" name="Content Placeholder 2"/>
          <p:cNvSpPr>
            <a:spLocks noGrp="1"/>
          </p:cNvSpPr>
          <p:nvPr>
            <p:ph idx="1"/>
          </p:nvPr>
        </p:nvSpPr>
        <p:spPr>
          <a:xfrm>
            <a:off x="841494" y="1648206"/>
            <a:ext cx="13167360" cy="5443542"/>
          </a:xfrm>
        </p:spPr>
        <p:txBody>
          <a:bodyPr>
            <a:normAutofit lnSpcReduction="10000"/>
          </a:bodyPr>
          <a:lstStyle/>
          <a:p>
            <a:pPr eaLnBrk="1" hangingPunct="1">
              <a:defRPr/>
            </a:pPr>
            <a:r>
              <a:rPr lang="en-US" dirty="0"/>
              <a:t>The user must code the import all the libraries used by the application</a:t>
            </a:r>
          </a:p>
          <a:p>
            <a:pPr eaLnBrk="1" hangingPunct="1">
              <a:defRPr/>
            </a:pPr>
            <a:r>
              <a:rPr lang="en-US" dirty="0"/>
              <a:t>All applications will need the </a:t>
            </a:r>
            <a:r>
              <a:rPr lang="en-US" dirty="0">
                <a:latin typeface="Courier New"/>
                <a:cs typeface="Courier New"/>
              </a:rPr>
              <a:t>SparkContext</a:t>
            </a:r>
            <a:r>
              <a:rPr lang="en-US" dirty="0"/>
              <a:t> and </a:t>
            </a:r>
            <a:r>
              <a:rPr lang="en-US" dirty="0" err="1">
                <a:latin typeface="Courier New"/>
                <a:cs typeface="Courier New"/>
              </a:rPr>
              <a:t>SparkConf</a:t>
            </a:r>
            <a:r>
              <a:rPr lang="en-US" dirty="0"/>
              <a:t> libraries in addition to basic libraries such as </a:t>
            </a:r>
            <a:r>
              <a:rPr lang="en-US" dirty="0">
                <a:latin typeface="Courier New"/>
                <a:cs typeface="Courier New"/>
              </a:rPr>
              <a:t>sys</a:t>
            </a:r>
            <a:r>
              <a:rPr lang="en-US" dirty="0">
                <a:cs typeface="Courier New"/>
              </a:rPr>
              <a:t> and </a:t>
            </a:r>
            <a:r>
              <a:rPr lang="en-US" dirty="0" err="1">
                <a:latin typeface="Courier New"/>
                <a:cs typeface="Courier New"/>
              </a:rPr>
              <a:t>os</a:t>
            </a:r>
            <a:r>
              <a:rPr lang="en-US" dirty="0">
                <a:latin typeface="Courier New"/>
                <a:cs typeface="Courier New"/>
              </a:rPr>
              <a:t> </a:t>
            </a:r>
            <a:br>
              <a:rPr lang="en-US" dirty="0">
                <a:latin typeface="Courier New"/>
                <a:cs typeface="Courier New"/>
              </a:rPr>
            </a:br>
            <a:br>
              <a:rPr lang="en-US" dirty="0">
                <a:latin typeface="Courier New"/>
                <a:cs typeface="Courier New"/>
              </a:rPr>
            </a:br>
            <a:r>
              <a:rPr lang="en-US" sz="2000" dirty="0">
                <a:latin typeface="Courier New"/>
                <a:cs typeface="Courier New"/>
              </a:rPr>
              <a:t>	import os</a:t>
            </a:r>
          </a:p>
          <a:p>
            <a:pPr marL="0" indent="0">
              <a:buNone/>
              <a:defRPr/>
            </a:pPr>
            <a:r>
              <a:rPr lang="en-US" sz="2000" dirty="0">
                <a:latin typeface="Courier New"/>
                <a:cs typeface="Courier New"/>
              </a:rPr>
              <a:t>	import sys</a:t>
            </a:r>
          </a:p>
          <a:p>
            <a:pPr marL="0" indent="0">
              <a:buNone/>
              <a:defRPr/>
            </a:pPr>
            <a:r>
              <a:rPr lang="en-US" sz="2000" dirty="0">
                <a:latin typeface="Courier New"/>
                <a:cs typeface="Courier New"/>
              </a:rPr>
              <a:t>	from pyspark import SparkContext, SparkConf</a:t>
            </a:r>
          </a:p>
          <a:p>
            <a:pPr marL="0" indent="0">
              <a:buNone/>
              <a:defRPr/>
            </a:pPr>
            <a:endParaRPr lang="en-US" dirty="0"/>
          </a:p>
          <a:p>
            <a:pPr eaLnBrk="1" hangingPunct="1">
              <a:defRPr/>
            </a:pPr>
            <a:r>
              <a:rPr lang="en-US" dirty="0"/>
              <a:t>To import other Spark libraries, its the same as any other application</a:t>
            </a:r>
          </a:p>
          <a:p>
            <a:pPr marL="0" indent="0">
              <a:buNone/>
              <a:defRPr/>
            </a:pPr>
            <a:r>
              <a:rPr lang="en-US" dirty="0">
                <a:latin typeface="Courier New"/>
                <a:cs typeface="Courier New"/>
              </a:rPr>
              <a:t>	</a:t>
            </a:r>
            <a:r>
              <a:rPr lang="en-US" sz="2000" dirty="0">
                <a:latin typeface="Courier New"/>
                <a:cs typeface="Courier New"/>
              </a:rPr>
              <a:t>from pyspark.sql import SQLContext</a:t>
            </a:r>
          </a:p>
          <a:p>
            <a:pPr marL="0" indent="0">
              <a:buNone/>
              <a:defRPr/>
            </a:pPr>
            <a:r>
              <a:rPr lang="en-US" sz="2000" dirty="0">
                <a:latin typeface="Courier New"/>
                <a:cs typeface="Courier New"/>
              </a:rPr>
              <a:t>	from pyspark.sql.types import Row, IntegerType</a:t>
            </a:r>
          </a:p>
        </p:txBody>
      </p:sp>
    </p:spTree>
    <p:extLst>
      <p:ext uri="{BB962C8B-B14F-4D97-AF65-F5344CB8AC3E}">
        <p14:creationId xmlns:p14="http://schemas.microsoft.com/office/powerpoint/2010/main" val="408006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Creating a "main" Program </a:t>
            </a:r>
          </a:p>
        </p:txBody>
      </p:sp>
      <p:sp>
        <p:nvSpPr>
          <p:cNvPr id="3" name="Content Placeholder 2"/>
          <p:cNvSpPr>
            <a:spLocks noGrp="1"/>
          </p:cNvSpPr>
          <p:nvPr>
            <p:ph idx="1"/>
          </p:nvPr>
        </p:nvSpPr>
        <p:spPr>
          <a:xfrm>
            <a:off x="841494" y="1752600"/>
            <a:ext cx="13167360" cy="3836435"/>
          </a:xfrm>
        </p:spPr>
        <p:txBody>
          <a:bodyPr/>
          <a:lstStyle/>
          <a:p>
            <a:pPr eaLnBrk="1" hangingPunct="1">
              <a:defRPr/>
            </a:pPr>
            <a:r>
              <a:rPr lang="en-US" dirty="0"/>
              <a:t>The developer must set up the main program for the application</a:t>
            </a:r>
          </a:p>
          <a:p>
            <a:pPr marL="0" indent="0">
              <a:buNone/>
              <a:defRPr/>
            </a:pPr>
            <a:endParaRPr lang="en-US" sz="900" dirty="0">
              <a:latin typeface="Courier New"/>
              <a:cs typeface="Courier New"/>
            </a:endParaRPr>
          </a:p>
          <a:p>
            <a:pPr marL="0" indent="0">
              <a:buNone/>
              <a:defRPr/>
            </a:pPr>
            <a:r>
              <a:rPr lang="en-US" dirty="0">
                <a:latin typeface="Courier New"/>
                <a:cs typeface="Courier New"/>
              </a:rPr>
              <a:t>	import os</a:t>
            </a:r>
          </a:p>
          <a:p>
            <a:pPr marL="0" indent="0">
              <a:buNone/>
              <a:defRPr/>
            </a:pPr>
            <a:r>
              <a:rPr lang="en-US" dirty="0">
                <a:latin typeface="Courier New"/>
                <a:cs typeface="Courier New"/>
              </a:rPr>
              <a:t>	import sys</a:t>
            </a:r>
          </a:p>
          <a:p>
            <a:pPr marL="0" indent="0">
              <a:buNone/>
              <a:defRPr/>
            </a:pPr>
            <a:r>
              <a:rPr lang="en-US" dirty="0">
                <a:latin typeface="Courier New"/>
                <a:cs typeface="Courier New"/>
              </a:rPr>
              <a:t>	from pyspark import </a:t>
            </a:r>
            <a:r>
              <a:rPr lang="en-US" dirty="0" err="1">
                <a:latin typeface="Courier New"/>
                <a:cs typeface="Courier New"/>
              </a:rPr>
              <a:t>SparkContext</a:t>
            </a:r>
            <a:r>
              <a:rPr lang="en-US" dirty="0">
                <a:latin typeface="Courier New"/>
                <a:cs typeface="Courier New"/>
              </a:rPr>
              <a:t>, </a:t>
            </a:r>
            <a:r>
              <a:rPr lang="en-US" dirty="0" err="1">
                <a:latin typeface="Courier New"/>
                <a:cs typeface="Courier New"/>
              </a:rPr>
              <a:t>SparkConf</a:t>
            </a:r>
            <a:r>
              <a:rPr lang="en-US" dirty="0">
                <a:latin typeface="Courier New"/>
                <a:cs typeface="Courier New"/>
              </a:rPr>
              <a:t>, </a:t>
            </a:r>
            <a:r>
              <a:rPr lang="en-US" dirty="0" err="1">
                <a:latin typeface="Courier New"/>
                <a:cs typeface="Courier New"/>
              </a:rPr>
              <a:t>SQLContext</a:t>
            </a:r>
            <a:endParaRPr lang="en-US" dirty="0">
              <a:latin typeface="Courier New"/>
              <a:cs typeface="Courier New"/>
            </a:endParaRPr>
          </a:p>
          <a:p>
            <a:pPr marL="0" indent="0">
              <a:buNone/>
              <a:defRPr/>
            </a:pPr>
            <a:r>
              <a:rPr lang="en-US" dirty="0">
                <a:latin typeface="Courier New"/>
                <a:cs typeface="Courier New"/>
              </a:rPr>
              <a:t>	if __name__ == "__main__":</a:t>
            </a:r>
          </a:p>
          <a:p>
            <a:pPr marL="0" indent="0">
              <a:buNone/>
              <a:defRPr/>
            </a:pPr>
            <a:r>
              <a:rPr lang="en-US" dirty="0">
                <a:latin typeface="Courier New"/>
                <a:cs typeface="Courier New"/>
              </a:rPr>
              <a:t>		#Spark Programming</a:t>
            </a:r>
          </a:p>
        </p:txBody>
      </p:sp>
    </p:spTree>
    <p:extLst>
      <p:ext uri="{BB962C8B-B14F-4D97-AF65-F5344CB8AC3E}">
        <p14:creationId xmlns:p14="http://schemas.microsoft.com/office/powerpoint/2010/main" val="298466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Zeppelin Overview</a:t>
            </a:r>
          </a:p>
        </p:txBody>
      </p:sp>
    </p:spTree>
    <p:extLst>
      <p:ext uri="{BB962C8B-B14F-4D97-AF65-F5344CB8AC3E}">
        <p14:creationId xmlns:p14="http://schemas.microsoft.com/office/powerpoint/2010/main" val="24563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Creating a Spark Configuration </a:t>
            </a:r>
          </a:p>
        </p:txBody>
      </p:sp>
      <p:sp>
        <p:nvSpPr>
          <p:cNvPr id="3" name="Content Placeholder 2"/>
          <p:cNvSpPr>
            <a:spLocks noGrp="1"/>
          </p:cNvSpPr>
          <p:nvPr>
            <p:ph idx="1"/>
          </p:nvPr>
        </p:nvSpPr>
        <p:spPr>
          <a:xfrm>
            <a:off x="841494" y="1752600"/>
            <a:ext cx="13167360" cy="4278094"/>
          </a:xfrm>
        </p:spPr>
        <p:txBody>
          <a:bodyPr>
            <a:normAutofit fontScale="92500"/>
          </a:bodyPr>
          <a:lstStyle/>
          <a:p>
            <a:pPr eaLnBrk="1" hangingPunct="1">
              <a:defRPr/>
            </a:pPr>
            <a:r>
              <a:rPr lang="en-US" dirty="0"/>
              <a:t>The </a:t>
            </a:r>
            <a:r>
              <a:rPr lang="en-US" dirty="0" err="1">
                <a:latin typeface="Courier New"/>
                <a:cs typeface="Courier New"/>
              </a:rPr>
              <a:t>SparkConf</a:t>
            </a:r>
            <a:r>
              <a:rPr lang="en-US" dirty="0"/>
              <a:t> configuration object is used by the context</a:t>
            </a:r>
          </a:p>
          <a:p>
            <a:pPr lvl="1" eaLnBrk="1" hangingPunct="1">
              <a:defRPr/>
            </a:pPr>
            <a:r>
              <a:rPr lang="en-US" dirty="0"/>
              <a:t>It identifies the app name, resource manager, resources to request, etc.</a:t>
            </a:r>
          </a:p>
          <a:p>
            <a:pPr eaLnBrk="1" hangingPunct="1">
              <a:defRPr/>
            </a:pPr>
            <a:r>
              <a:rPr lang="en-US" dirty="0"/>
              <a:t>The developer must add the creation of the configuration to the application</a:t>
            </a:r>
          </a:p>
          <a:p>
            <a:pPr eaLnBrk="1" hangingPunct="1">
              <a:defRPr/>
            </a:pPr>
            <a:r>
              <a:rPr lang="en-US" dirty="0" err="1">
                <a:latin typeface="Courier New"/>
                <a:cs typeface="Courier New"/>
              </a:rPr>
              <a:t>SparkConf</a:t>
            </a:r>
            <a:r>
              <a:rPr lang="en-US" dirty="0"/>
              <a:t> supports pipelining as well as “setting” configuration properties</a:t>
            </a:r>
          </a:p>
          <a:p>
            <a:pPr marL="0" indent="0">
              <a:buNone/>
              <a:defRPr/>
            </a:pPr>
            <a:r>
              <a:rPr lang="en-US" sz="3200" dirty="0">
                <a:latin typeface="Courier New"/>
                <a:cs typeface="Courier New"/>
              </a:rPr>
              <a:t>	</a:t>
            </a:r>
            <a:br>
              <a:rPr lang="en-US" sz="3200" dirty="0">
                <a:latin typeface="Courier New"/>
                <a:cs typeface="Courier New"/>
              </a:rPr>
            </a:br>
            <a:r>
              <a:rPr lang="en-US" sz="3200" dirty="0">
                <a:latin typeface="Courier New"/>
                <a:cs typeface="Courier New"/>
              </a:rPr>
              <a:t>	</a:t>
            </a:r>
            <a:r>
              <a:rPr lang="en-US" sz="2400" dirty="0" err="1">
                <a:latin typeface="Courier New"/>
                <a:cs typeface="Courier New"/>
              </a:rPr>
              <a:t>conf</a:t>
            </a:r>
            <a:r>
              <a:rPr lang="en-US" sz="2400" dirty="0">
                <a:latin typeface="Courier New"/>
                <a:cs typeface="Courier New"/>
              </a:rPr>
              <a:t> = </a:t>
            </a:r>
            <a:r>
              <a:rPr lang="en-US" sz="2400" dirty="0" err="1">
                <a:latin typeface="Courier New"/>
                <a:cs typeface="Courier New"/>
              </a:rPr>
              <a:t>SparkConf</a:t>
            </a:r>
            <a:r>
              <a:rPr lang="en-US" sz="2400" dirty="0">
                <a:latin typeface="Courier New"/>
                <a:cs typeface="Courier New"/>
              </a:rPr>
              <a:t>().</a:t>
            </a:r>
            <a:r>
              <a:rPr lang="en-US" sz="2400" dirty="0" err="1">
                <a:latin typeface="Courier New"/>
                <a:cs typeface="Courier New"/>
              </a:rPr>
              <a:t>setAppName</a:t>
            </a:r>
            <a:r>
              <a:rPr lang="en-US" sz="2400" dirty="0">
                <a:latin typeface="Courier New"/>
                <a:cs typeface="Courier New"/>
              </a:rPr>
              <a:t>("</a:t>
            </a:r>
            <a:r>
              <a:rPr lang="en-US" sz="2400" dirty="0" err="1">
                <a:latin typeface="Courier New"/>
                <a:cs typeface="Courier New"/>
              </a:rPr>
              <a:t>appName</a:t>
            </a:r>
            <a:r>
              <a:rPr lang="en-US" sz="2400" dirty="0">
                <a:latin typeface="Courier New"/>
                <a:cs typeface="Courier New"/>
              </a:rPr>
              <a:t>").</a:t>
            </a:r>
            <a:r>
              <a:rPr lang="en-US" sz="2400" dirty="0" err="1">
                <a:latin typeface="Courier New"/>
                <a:cs typeface="Courier New"/>
              </a:rPr>
              <a:t>setMaster</a:t>
            </a:r>
            <a:r>
              <a:rPr lang="en-US" sz="2400" dirty="0">
                <a:latin typeface="Courier New"/>
                <a:cs typeface="Courier New"/>
              </a:rPr>
              <a:t>("</a:t>
            </a:r>
            <a:r>
              <a:rPr lang="en-US" sz="2400" dirty="0" err="1">
                <a:latin typeface="Courier New"/>
                <a:cs typeface="Courier New"/>
              </a:rPr>
              <a:t>yarnMode</a:t>
            </a:r>
            <a:r>
              <a:rPr lang="en-US" sz="2400" dirty="0">
                <a:latin typeface="Courier New"/>
                <a:cs typeface="Courier New"/>
              </a:rPr>
              <a:t>")</a:t>
            </a:r>
          </a:p>
          <a:p>
            <a:pPr marL="0" indent="0">
              <a:buNone/>
              <a:defRPr/>
            </a:pPr>
            <a:r>
              <a:rPr lang="en-US" sz="2400" dirty="0">
                <a:latin typeface="Courier New"/>
                <a:cs typeface="Courier New"/>
              </a:rPr>
              <a:t>	</a:t>
            </a:r>
            <a:r>
              <a:rPr lang="en-US" sz="2400" dirty="0" err="1">
                <a:latin typeface="Courier New"/>
                <a:cs typeface="Courier New"/>
              </a:rPr>
              <a:t>conf.set</a:t>
            </a:r>
            <a:r>
              <a:rPr lang="en-US" sz="2400" dirty="0">
                <a:latin typeface="Courier New"/>
                <a:cs typeface="Courier New"/>
              </a:rPr>
              <a:t>('</a:t>
            </a:r>
            <a:r>
              <a:rPr lang="en-US" sz="2400" dirty="0" err="1">
                <a:latin typeface="Courier New"/>
                <a:cs typeface="Courier New"/>
              </a:rPr>
              <a:t>spark.executor.instances</a:t>
            </a:r>
            <a:r>
              <a:rPr lang="en-US" sz="2400" dirty="0">
                <a:latin typeface="Courier New"/>
                <a:cs typeface="Courier New"/>
              </a:rPr>
              <a:t>', '5')</a:t>
            </a:r>
          </a:p>
          <a:p>
            <a:pPr marL="0" indent="0">
              <a:buNone/>
              <a:defRPr/>
            </a:pPr>
            <a:r>
              <a:rPr lang="en-US" sz="2400" dirty="0">
                <a:latin typeface="Courier New"/>
                <a:cs typeface="Courier New"/>
              </a:rPr>
              <a:t>	conf.set('configuration', 'value’)</a:t>
            </a:r>
          </a:p>
        </p:txBody>
      </p:sp>
    </p:spTree>
    <p:extLst>
      <p:ext uri="{BB962C8B-B14F-4D97-AF65-F5344CB8AC3E}">
        <p14:creationId xmlns:p14="http://schemas.microsoft.com/office/powerpoint/2010/main" val="1716396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Creating the </a:t>
            </a:r>
            <a:r>
              <a:rPr lang="en-US" dirty="0">
                <a:latin typeface="Courier New" panose="02070309020205020404" pitchFamily="49" charset="0"/>
                <a:ea typeface="ヒラギノ角ゴ Pro W3" charset="0"/>
                <a:cs typeface="Courier New" panose="02070309020205020404" pitchFamily="49" charset="0"/>
              </a:rPr>
              <a:t>SparkContext</a:t>
            </a:r>
          </a:p>
        </p:txBody>
      </p:sp>
      <p:sp>
        <p:nvSpPr>
          <p:cNvPr id="3" name="Content Placeholder 2"/>
          <p:cNvSpPr>
            <a:spLocks noGrp="1"/>
          </p:cNvSpPr>
          <p:nvPr>
            <p:ph idx="1"/>
          </p:nvPr>
        </p:nvSpPr>
        <p:spPr>
          <a:xfrm>
            <a:off x="841494" y="1561212"/>
            <a:ext cx="13167360" cy="6124754"/>
          </a:xfrm>
        </p:spPr>
        <p:txBody>
          <a:bodyPr>
            <a:normAutofit lnSpcReduction="10000"/>
          </a:bodyPr>
          <a:lstStyle/>
          <a:p>
            <a:pPr eaLnBrk="1" hangingPunct="1">
              <a:defRPr/>
            </a:pPr>
            <a:r>
              <a:rPr lang="en-US" dirty="0"/>
              <a:t>The </a:t>
            </a:r>
            <a:r>
              <a:rPr lang="en-US" dirty="0">
                <a:latin typeface="Courier New"/>
                <a:cs typeface="Courier New"/>
              </a:rPr>
              <a:t>SparkContext</a:t>
            </a:r>
            <a:r>
              <a:rPr lang="en-US" dirty="0"/>
              <a:t> is used for the application to communicate to the cluster, request resources, and schedule tasks to be run</a:t>
            </a:r>
          </a:p>
          <a:p>
            <a:pPr lvl="1">
              <a:defRPr/>
            </a:pPr>
            <a:endParaRPr lang="en-US" dirty="0"/>
          </a:p>
          <a:p>
            <a:pPr eaLnBrk="1" hangingPunct="1">
              <a:defRPr/>
            </a:pPr>
            <a:r>
              <a:rPr lang="en-US" dirty="0"/>
              <a:t>The developer creates the context using the configuration object</a:t>
            </a:r>
          </a:p>
          <a:p>
            <a:pPr marL="0" indent="0">
              <a:buNone/>
              <a:defRPr/>
            </a:pPr>
            <a:r>
              <a:rPr lang="en-US" dirty="0">
                <a:latin typeface="Courier New"/>
                <a:cs typeface="Courier New"/>
              </a:rPr>
              <a:t>	</a:t>
            </a:r>
            <a:r>
              <a:rPr lang="en-US" sz="2400" dirty="0">
                <a:latin typeface="Courier New"/>
                <a:cs typeface="Courier New"/>
              </a:rPr>
              <a:t>sc = SparkContext(conf=conf)</a:t>
            </a:r>
            <a:endParaRPr lang="en-US" sz="2400" dirty="0"/>
          </a:p>
          <a:p>
            <a:pPr lvl="1">
              <a:defRPr/>
            </a:pPr>
            <a:endParaRPr lang="en-US" dirty="0">
              <a:latin typeface="Courier New"/>
              <a:cs typeface="Courier New"/>
            </a:endParaRPr>
          </a:p>
          <a:p>
            <a:pPr eaLnBrk="1" hangingPunct="1">
              <a:defRPr/>
            </a:pPr>
            <a:r>
              <a:rPr lang="en-US" dirty="0" err="1">
                <a:latin typeface="Courier New"/>
                <a:cs typeface="Courier New"/>
              </a:rPr>
              <a:t>SparkContext</a:t>
            </a:r>
            <a:r>
              <a:rPr lang="en-US" dirty="0"/>
              <a:t> has configurations that can be set after its been created</a:t>
            </a:r>
          </a:p>
          <a:p>
            <a:pPr marL="0" indent="0">
              <a:buNone/>
              <a:defRPr/>
            </a:pPr>
            <a:r>
              <a:rPr lang="en-US" dirty="0">
                <a:latin typeface="Courier New"/>
                <a:cs typeface="Courier New"/>
              </a:rPr>
              <a:t>	</a:t>
            </a:r>
            <a:r>
              <a:rPr lang="en-US" sz="2400" dirty="0" err="1">
                <a:latin typeface="Courier New"/>
                <a:cs typeface="Courier New"/>
              </a:rPr>
              <a:t>sc.setLogLevel</a:t>
            </a:r>
            <a:r>
              <a:rPr lang="en-US" sz="2400" dirty="0">
                <a:latin typeface="Courier New"/>
                <a:cs typeface="Courier New"/>
              </a:rPr>
              <a:t>("ERROR")</a:t>
            </a:r>
          </a:p>
          <a:p>
            <a:pPr lvl="1">
              <a:defRPr/>
            </a:pPr>
            <a:endParaRPr lang="en-US" dirty="0"/>
          </a:p>
          <a:p>
            <a:pPr eaLnBrk="1" hangingPunct="1">
              <a:defRPr/>
            </a:pPr>
            <a:r>
              <a:rPr lang="en-US" dirty="0"/>
              <a:t>Always stop the context at the end of the application</a:t>
            </a:r>
          </a:p>
          <a:p>
            <a:pPr lvl="1" eaLnBrk="1" hangingPunct="1">
              <a:defRPr/>
            </a:pPr>
            <a:r>
              <a:rPr lang="en-US" dirty="0"/>
              <a:t>Ensures resources are properly released</a:t>
            </a:r>
          </a:p>
          <a:p>
            <a:pPr marL="0" indent="0">
              <a:buNone/>
              <a:defRPr/>
            </a:pPr>
            <a:r>
              <a:rPr lang="en-US" dirty="0">
                <a:latin typeface="Courier New"/>
                <a:cs typeface="Courier New"/>
              </a:rPr>
              <a:t>	</a:t>
            </a:r>
            <a:r>
              <a:rPr lang="en-US" sz="2400" dirty="0" err="1">
                <a:latin typeface="Courier New"/>
                <a:cs typeface="Courier New"/>
              </a:rPr>
              <a:t>sc.stop</a:t>
            </a:r>
            <a:r>
              <a:rPr lang="en-US" sz="2400" dirty="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05984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A Complete Application (Python)</a:t>
            </a:r>
          </a:p>
        </p:txBody>
      </p:sp>
      <p:sp>
        <p:nvSpPr>
          <p:cNvPr id="31746" name="Content Placeholder 2"/>
          <p:cNvSpPr>
            <a:spLocks noGrp="1"/>
          </p:cNvSpPr>
          <p:nvPr>
            <p:ph idx="1"/>
          </p:nvPr>
        </p:nvSpPr>
        <p:spPr bwMode="auto">
          <a:xfrm>
            <a:off x="841494" y="1581150"/>
            <a:ext cx="13167360" cy="602012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lnSpcReduction="10000"/>
          </a:bodyPr>
          <a:lstStyle/>
          <a:p>
            <a:pPr marL="0" indent="0">
              <a:spcBef>
                <a:spcPts val="930"/>
              </a:spcBef>
              <a:buNone/>
            </a:pPr>
            <a:r>
              <a:rPr lang="en-US" sz="2400" dirty="0">
                <a:latin typeface="Courier New" charset="0"/>
                <a:ea typeface="ヒラギノ角ゴ Pro W3" charset="0"/>
                <a:cs typeface="Courier New" charset="0"/>
              </a:rPr>
              <a:t>import os</a:t>
            </a:r>
          </a:p>
          <a:p>
            <a:pPr marL="0" indent="0">
              <a:spcBef>
                <a:spcPts val="930"/>
              </a:spcBef>
              <a:buNone/>
            </a:pPr>
            <a:r>
              <a:rPr lang="en-US" sz="2400" dirty="0">
                <a:latin typeface="Courier New" charset="0"/>
                <a:ea typeface="ヒラギノ角ゴ Pro W3" charset="0"/>
                <a:cs typeface="Courier New" charset="0"/>
              </a:rPr>
              <a:t>import sys</a:t>
            </a:r>
          </a:p>
          <a:p>
            <a:pPr marL="0" indent="0">
              <a:spcBef>
                <a:spcPts val="930"/>
              </a:spcBef>
              <a:buNone/>
            </a:pPr>
            <a:r>
              <a:rPr lang="en-US" sz="2400" dirty="0">
                <a:latin typeface="Courier New" charset="0"/>
                <a:ea typeface="ヒラギノ角ゴ Pro W3" charset="0"/>
                <a:cs typeface="Courier New" charset="0"/>
              </a:rPr>
              <a:t>from pyspark import SparkContext, SparkConf</a:t>
            </a:r>
          </a:p>
          <a:p>
            <a:pPr marL="0" indent="0">
              <a:spcBef>
                <a:spcPts val="930"/>
              </a:spcBef>
              <a:buNone/>
            </a:pPr>
            <a:endParaRPr lang="en-US" sz="2400" dirty="0">
              <a:latin typeface="Courier New" charset="0"/>
              <a:ea typeface="ヒラギノ角ゴ Pro W3" charset="0"/>
              <a:cs typeface="Courier New" charset="0"/>
            </a:endParaRPr>
          </a:p>
          <a:p>
            <a:pPr marL="0" indent="0">
              <a:spcBef>
                <a:spcPts val="930"/>
              </a:spcBef>
              <a:buNone/>
            </a:pPr>
            <a:r>
              <a:rPr lang="en-US" sz="2400" dirty="0">
                <a:latin typeface="Courier New" charset="0"/>
                <a:ea typeface="ヒラギノ角ゴ Pro W3" charset="0"/>
                <a:cs typeface="Courier New" charset="0"/>
              </a:rPr>
              <a:t>if __name__ == "__main__":</a:t>
            </a:r>
          </a:p>
          <a:p>
            <a:pPr marL="0" indent="0">
              <a:spcBef>
                <a:spcPts val="930"/>
              </a:spcBef>
              <a:buNone/>
            </a:pPr>
            <a:br>
              <a:rPr lang="en-US" sz="2400" dirty="0">
                <a:latin typeface="Courier New" charset="0"/>
                <a:ea typeface="ヒラギノ角ゴ Pro W3" charset="0"/>
                <a:cs typeface="Courier New" charset="0"/>
              </a:rPr>
            </a:br>
            <a:r>
              <a:rPr lang="en-US" sz="2400" dirty="0">
                <a:latin typeface="Courier New" charset="0"/>
                <a:ea typeface="ヒラギノ角ゴ Pro W3" charset="0"/>
                <a:cs typeface="Courier New" charset="0"/>
              </a:rPr>
              <a:t>	conf = </a:t>
            </a:r>
            <a:r>
              <a:rPr lang="en-US" sz="2400" dirty="0" err="1">
                <a:latin typeface="Courier New" charset="0"/>
                <a:ea typeface="ヒラギノ角ゴ Pro W3" charset="0"/>
                <a:cs typeface="Courier New" charset="0"/>
              </a:rPr>
              <a:t>SparkConf</a:t>
            </a:r>
            <a:r>
              <a:rPr lang="en-US" sz="2400" dirty="0">
                <a:latin typeface="Courier New" charset="0"/>
                <a:ea typeface="ヒラギノ角ゴ Pro W3" charset="0"/>
                <a:cs typeface="Courier New" charset="0"/>
              </a:rPr>
              <a:t>()	.</a:t>
            </a:r>
            <a:r>
              <a:rPr lang="en-US" sz="2400" dirty="0" err="1">
                <a:latin typeface="Courier New" charset="0"/>
                <a:ea typeface="ヒラギノ角ゴ Pro W3" charset="0"/>
                <a:cs typeface="Courier New" charset="0"/>
              </a:rPr>
              <a:t>setAppName</a:t>
            </a:r>
            <a:r>
              <a:rPr lang="en-US" sz="2400" dirty="0">
                <a:latin typeface="Courier New" charset="0"/>
                <a:ea typeface="ヒラギノ角ゴ Pro W3" charset="0"/>
                <a:cs typeface="Courier New" charset="0"/>
              </a:rPr>
              <a:t>("</a:t>
            </a:r>
            <a:r>
              <a:rPr lang="en-US" sz="2400" dirty="0" err="1">
                <a:latin typeface="Courier New" charset="0"/>
                <a:ea typeface="ヒラギノ角ゴ Pro W3" charset="0"/>
                <a:cs typeface="Courier New" charset="0"/>
              </a:rPr>
              <a:t>appName</a:t>
            </a:r>
            <a:r>
              <a:rPr lang="en-US" sz="2400" dirty="0">
                <a:latin typeface="Courier New" charset="0"/>
                <a:ea typeface="ヒラギノ角ゴ Pro W3" charset="0"/>
                <a:cs typeface="Courier New" charset="0"/>
              </a:rPr>
              <a:t>").</a:t>
            </a:r>
            <a:r>
              <a:rPr lang="en-US" sz="2400" dirty="0" err="1">
                <a:latin typeface="Courier New" charset="0"/>
                <a:ea typeface="ヒラギノ角ゴ Pro W3" charset="0"/>
                <a:cs typeface="Courier New" charset="0"/>
              </a:rPr>
              <a:t>setMaster</a:t>
            </a:r>
            <a:r>
              <a:rPr lang="en-US" sz="2400" dirty="0">
                <a:latin typeface="Courier New" charset="0"/>
                <a:ea typeface="ヒラギノ角ゴ Pro W3" charset="0"/>
                <a:cs typeface="Courier New" charset="0"/>
              </a:rPr>
              <a:t>("</a:t>
            </a:r>
            <a:r>
              <a:rPr lang="en-US" sz="2400" dirty="0" err="1">
                <a:latin typeface="Courier New" charset="0"/>
                <a:ea typeface="ヒラギノ角ゴ Pro W3" charset="0"/>
                <a:cs typeface="Courier New" charset="0"/>
              </a:rPr>
              <a:t>yarnMode</a:t>
            </a:r>
            <a:r>
              <a:rPr lang="en-US" sz="2400" dirty="0">
                <a:latin typeface="Courier New" charset="0"/>
                <a:ea typeface="ヒラギノ角ゴ Pro W3" charset="0"/>
                <a:cs typeface="Courier New" charset="0"/>
              </a:rPr>
              <a:t>")</a:t>
            </a:r>
          </a:p>
          <a:p>
            <a:pPr marL="0" indent="0">
              <a:spcBef>
                <a:spcPts val="930"/>
              </a:spcBef>
              <a:buNone/>
            </a:pPr>
            <a:br>
              <a:rPr lang="en-US" sz="2400" dirty="0">
                <a:latin typeface="Courier New" charset="0"/>
                <a:ea typeface="ヒラギノ角ゴ Pro W3" charset="0"/>
                <a:cs typeface="Courier New" charset="0"/>
              </a:rPr>
            </a:br>
            <a:r>
              <a:rPr lang="en-US" sz="2400" dirty="0">
                <a:latin typeface="Courier New" charset="0"/>
                <a:ea typeface="ヒラギノ角ゴ Pro W3" charset="0"/>
                <a:cs typeface="Courier New" charset="0"/>
              </a:rPr>
              <a:t>	sc = SparkContext(conf=conf)</a:t>
            </a:r>
          </a:p>
          <a:p>
            <a:pPr marL="0" indent="0">
              <a:spcBef>
                <a:spcPts val="930"/>
              </a:spcBef>
              <a:buNone/>
            </a:pPr>
            <a:br>
              <a:rPr lang="en-US" sz="2400" dirty="0">
                <a:latin typeface="Courier New" charset="0"/>
                <a:ea typeface="ヒラギノ角ゴ Pro W3" charset="0"/>
                <a:cs typeface="Courier New" charset="0"/>
              </a:rPr>
            </a:br>
            <a:r>
              <a:rPr lang="en-US" sz="2400" dirty="0">
                <a:latin typeface="Courier New" charset="0"/>
                <a:ea typeface="ヒラギノ角ゴ Pro W3" charset="0"/>
                <a:cs typeface="Courier New" charset="0"/>
              </a:rPr>
              <a:t>	</a:t>
            </a:r>
            <a:r>
              <a:rPr lang="en-US" sz="2400" dirty="0" err="1">
                <a:latin typeface="Courier New" charset="0"/>
                <a:ea typeface="ヒラギノ角ゴ Pro W3" charset="0"/>
                <a:cs typeface="Courier New" charset="0"/>
              </a:rPr>
              <a:t>sc.textFile</a:t>
            </a:r>
            <a:r>
              <a:rPr lang="en-US" sz="2400" dirty="0">
                <a:latin typeface="Courier New" charset="0"/>
                <a:ea typeface="ヒラギノ角ゴ Pro W3" charset="0"/>
                <a:cs typeface="Courier New" charset="0"/>
              </a:rPr>
              <a:t>("dataFile.txt”) </a:t>
            </a:r>
            <a:br>
              <a:rPr lang="en-US" sz="2400" dirty="0">
                <a:latin typeface="Courier New" charset="0"/>
                <a:ea typeface="ヒラギノ角ゴ Pro W3" charset="0"/>
                <a:cs typeface="Courier New" charset="0"/>
              </a:rPr>
            </a:br>
            <a:br>
              <a:rPr lang="en-US" sz="2400" dirty="0">
                <a:latin typeface="Courier New" charset="0"/>
                <a:ea typeface="ヒラギノ角ゴ Pro W3" charset="0"/>
                <a:cs typeface="Courier New" charset="0"/>
              </a:rPr>
            </a:br>
            <a:r>
              <a:rPr lang="en-US" sz="2400" dirty="0">
                <a:latin typeface="Courier New" charset="0"/>
                <a:ea typeface="ヒラギノ角ゴ Pro W3" charset="0"/>
                <a:cs typeface="Courier New" charset="0"/>
              </a:rPr>
              <a:t>	## Spark Programming</a:t>
            </a:r>
          </a:p>
          <a:p>
            <a:pPr marL="0" indent="0">
              <a:spcBef>
                <a:spcPts val="930"/>
              </a:spcBef>
              <a:buNone/>
            </a:pPr>
            <a:br>
              <a:rPr lang="en-US" sz="2400" dirty="0">
                <a:latin typeface="Courier New" charset="0"/>
                <a:ea typeface="ヒラギノ角ゴ Pro W3" charset="0"/>
                <a:cs typeface="Courier New" charset="0"/>
              </a:rPr>
            </a:br>
            <a:r>
              <a:rPr lang="en-US" sz="2400" dirty="0">
                <a:latin typeface="Courier New" charset="0"/>
                <a:ea typeface="ヒラギノ角ゴ Pro W3" charset="0"/>
                <a:cs typeface="Courier New" charset="0"/>
              </a:rPr>
              <a:t>	sc.stop()</a:t>
            </a:r>
          </a:p>
        </p:txBody>
      </p:sp>
    </p:spTree>
    <p:extLst>
      <p:ext uri="{BB962C8B-B14F-4D97-AF65-F5344CB8AC3E}">
        <p14:creationId xmlns:p14="http://schemas.microsoft.com/office/powerpoint/2010/main" val="350172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586915" cy="1592744"/>
          </a:xfrm>
        </p:spPr>
        <p:txBody>
          <a:bodyPr/>
          <a:lstStyle/>
          <a:p>
            <a:r>
              <a:rPr lang="en-US" dirty="0"/>
              <a:t>YARN Client vs. YARN Cluster</a:t>
            </a:r>
          </a:p>
        </p:txBody>
      </p:sp>
    </p:spTree>
    <p:extLst>
      <p:ext uri="{BB962C8B-B14F-4D97-AF65-F5344CB8AC3E}">
        <p14:creationId xmlns:p14="http://schemas.microsoft.com/office/powerpoint/2010/main" val="195837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r>
              <a:rPr lang="en-US" dirty="0">
                <a:latin typeface="Arial" charset="0"/>
                <a:ea typeface="ヒラギノ角ゴ Pro W3" charset="0"/>
                <a:cs typeface="Arial" charset="0"/>
              </a:rPr>
              <a:t>Spark Deployment Modes</a:t>
            </a:r>
          </a:p>
        </p:txBody>
      </p:sp>
      <p:sp>
        <p:nvSpPr>
          <p:cNvPr id="3" name="TextBox 2"/>
          <p:cNvSpPr txBox="1"/>
          <p:nvPr/>
        </p:nvSpPr>
        <p:spPr>
          <a:xfrm>
            <a:off x="830413" y="2026007"/>
            <a:ext cx="1097566" cy="1097280"/>
          </a:xfrm>
          <a:prstGeom prst="rect">
            <a:avLst/>
          </a:prstGeom>
        </p:spPr>
        <p:txBody>
          <a:bodyPr vert="horz" wrap="none" lIns="109746" tIns="109746" rIns="109746" bIns="109746" rtlCol="0">
            <a:noAutofit/>
          </a:bodyPr>
          <a:lstStyle/>
          <a:p>
            <a:r>
              <a:rPr lang="en-US" b="1" dirty="0"/>
              <a:t>yarn-client</a:t>
            </a:r>
          </a:p>
        </p:txBody>
      </p:sp>
      <p:sp>
        <p:nvSpPr>
          <p:cNvPr id="44" name="TextBox 43"/>
          <p:cNvSpPr txBox="1"/>
          <p:nvPr/>
        </p:nvSpPr>
        <p:spPr>
          <a:xfrm>
            <a:off x="771926" y="5045236"/>
            <a:ext cx="1097566" cy="1097280"/>
          </a:xfrm>
          <a:prstGeom prst="rect">
            <a:avLst/>
          </a:prstGeom>
        </p:spPr>
        <p:txBody>
          <a:bodyPr vert="horz" wrap="none" lIns="109746" tIns="109746" rIns="109746" bIns="109746" rtlCol="0">
            <a:noAutofit/>
          </a:bodyPr>
          <a:lstStyle/>
          <a:p>
            <a:r>
              <a:rPr lang="en-US" b="1" dirty="0"/>
              <a:t>yarn-cluster</a:t>
            </a:r>
          </a:p>
        </p:txBody>
      </p:sp>
      <p:cxnSp>
        <p:nvCxnSpPr>
          <p:cNvPr id="8" name="Straight Connector 7"/>
          <p:cNvCxnSpPr/>
          <p:nvPr/>
        </p:nvCxnSpPr>
        <p:spPr>
          <a:xfrm>
            <a:off x="830414" y="3850453"/>
            <a:ext cx="12926886" cy="0"/>
          </a:xfrm>
          <a:prstGeom prst="line">
            <a:avLst/>
          </a:prstGeom>
          <a:ln w="476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1" name="Shape 219"/>
          <p:cNvSpPr/>
          <p:nvPr/>
        </p:nvSpPr>
        <p:spPr>
          <a:xfrm>
            <a:off x="3172755" y="1784974"/>
            <a:ext cx="2535719" cy="1188507"/>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rgbClr val="1E1E1E"/>
                </a:solidFill>
                <a:latin typeface="Arial"/>
                <a:ea typeface="Arial"/>
                <a:cs typeface="Arial"/>
                <a:sym typeface="Arial"/>
              </a:rPr>
              <a:t>Client Machine </a:t>
            </a:r>
            <a:br>
              <a:rPr lang="en-US" sz="1700" dirty="0">
                <a:solidFill>
                  <a:srgbClr val="1E1E1E"/>
                </a:solidFill>
                <a:latin typeface="Arial"/>
                <a:ea typeface="Arial"/>
                <a:cs typeface="Arial"/>
                <a:sym typeface="Arial"/>
              </a:rPr>
            </a:br>
            <a:endParaRPr lang="en-US" sz="1700" dirty="0">
              <a:solidFill>
                <a:srgbClr val="1E1E1E"/>
              </a:solidFill>
              <a:latin typeface="Arial"/>
              <a:ea typeface="Arial"/>
              <a:cs typeface="Arial"/>
              <a:sym typeface="Arial"/>
            </a:endParaRPr>
          </a:p>
        </p:txBody>
      </p:sp>
      <p:sp>
        <p:nvSpPr>
          <p:cNvPr id="32" name="Shape 219"/>
          <p:cNvSpPr/>
          <p:nvPr/>
        </p:nvSpPr>
        <p:spPr>
          <a:xfrm>
            <a:off x="3443677" y="2402021"/>
            <a:ext cx="1987463" cy="41909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tx2"/>
                </a:solidFill>
                <a:latin typeface="Arial"/>
                <a:ea typeface="Arial"/>
                <a:cs typeface="Arial"/>
                <a:sym typeface="Arial"/>
              </a:rPr>
              <a:t>Driver</a:t>
            </a:r>
          </a:p>
        </p:txBody>
      </p:sp>
      <p:sp>
        <p:nvSpPr>
          <p:cNvPr id="33" name="Shape 219"/>
          <p:cNvSpPr/>
          <p:nvPr/>
        </p:nvSpPr>
        <p:spPr>
          <a:xfrm>
            <a:off x="3172755" y="4899532"/>
            <a:ext cx="2535719" cy="1188507"/>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rgbClr val="1E1E1E"/>
                </a:solidFill>
                <a:latin typeface="Arial"/>
                <a:ea typeface="Arial"/>
                <a:cs typeface="Arial"/>
                <a:sym typeface="Arial"/>
              </a:rPr>
              <a:t>Client Machine </a:t>
            </a:r>
            <a:br>
              <a:rPr lang="en-US" sz="1700" dirty="0">
                <a:solidFill>
                  <a:srgbClr val="1E1E1E"/>
                </a:solidFill>
                <a:latin typeface="Arial"/>
                <a:ea typeface="Arial"/>
                <a:cs typeface="Arial"/>
                <a:sym typeface="Arial"/>
              </a:rPr>
            </a:br>
            <a:endParaRPr lang="en-US" sz="1700" dirty="0">
              <a:solidFill>
                <a:srgbClr val="1E1E1E"/>
              </a:solidFill>
              <a:latin typeface="Arial"/>
              <a:ea typeface="Arial"/>
              <a:cs typeface="Arial"/>
              <a:sym typeface="Arial"/>
            </a:endParaRPr>
          </a:p>
        </p:txBody>
      </p:sp>
      <p:grpSp>
        <p:nvGrpSpPr>
          <p:cNvPr id="9" name="Group 8"/>
          <p:cNvGrpSpPr/>
          <p:nvPr/>
        </p:nvGrpSpPr>
        <p:grpSpPr>
          <a:xfrm>
            <a:off x="6953250" y="1219200"/>
            <a:ext cx="6362700" cy="2209761"/>
            <a:chOff x="6953250" y="1219200"/>
            <a:chExt cx="6362700" cy="2209761"/>
          </a:xfrm>
        </p:grpSpPr>
        <p:sp>
          <p:nvSpPr>
            <p:cNvPr id="4" name="Rounded Rectangle 3"/>
            <p:cNvSpPr/>
            <p:nvPr/>
          </p:nvSpPr>
          <p:spPr>
            <a:xfrm>
              <a:off x="6953250" y="1219200"/>
              <a:ext cx="6362700" cy="2209761"/>
            </a:xfrm>
            <a:prstGeom prst="roundRect">
              <a:avLst/>
            </a:prstGeom>
            <a:solidFill>
              <a:schemeClr val="accent3"/>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800" b="1" dirty="0">
                  <a:solidFill>
                    <a:schemeClr val="tx2"/>
                  </a:solidFill>
                </a:rPr>
                <a:t>YARN</a:t>
              </a:r>
            </a:p>
          </p:txBody>
        </p:sp>
        <p:sp>
          <p:nvSpPr>
            <p:cNvPr id="6" name="Rectangle 5"/>
            <p:cNvSpPr/>
            <p:nvPr/>
          </p:nvSpPr>
          <p:spPr>
            <a:xfrm>
              <a:off x="7258050" y="1933371"/>
              <a:ext cx="5753100" cy="1097280"/>
            </a:xfrm>
            <a:prstGeom prst="rect">
              <a:avLst/>
            </a:prstGeom>
            <a:solidFill>
              <a:schemeClr val="tx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nSpc>
                  <a:spcPct val="85000"/>
                </a:lnSpc>
                <a:spcBef>
                  <a:spcPts val="600"/>
                </a:spcBef>
              </a:pPr>
              <a:r>
                <a:rPr lang="en-US" sz="2400" dirty="0">
                  <a:solidFill>
                    <a:schemeClr val="bg1"/>
                  </a:solidFill>
                </a:rPr>
                <a:t>Container</a:t>
              </a:r>
              <a:endParaRPr lang="en-US" sz="2800" dirty="0">
                <a:solidFill>
                  <a:schemeClr val="bg1"/>
                </a:solidFill>
              </a:endParaRPr>
            </a:p>
          </p:txBody>
        </p:sp>
        <p:sp>
          <p:nvSpPr>
            <p:cNvPr id="7" name="Rounded Rectangle 6"/>
            <p:cNvSpPr/>
            <p:nvPr/>
          </p:nvSpPr>
          <p:spPr>
            <a:xfrm>
              <a:off x="9080886" y="2037245"/>
              <a:ext cx="2667000" cy="854715"/>
            </a:xfrm>
            <a:prstGeom prst="roundRect">
              <a:avLst/>
            </a:prstGeom>
            <a:solidFill>
              <a:schemeClr val="bg2"/>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400" dirty="0" err="1">
                  <a:solidFill>
                    <a:schemeClr val="bg1"/>
                  </a:solidFill>
                </a:rPr>
                <a:t>AppMaster</a:t>
              </a:r>
              <a:endParaRPr lang="en-US" sz="2400" dirty="0">
                <a:solidFill>
                  <a:schemeClr val="bg1"/>
                </a:solidFill>
              </a:endParaRPr>
            </a:p>
          </p:txBody>
        </p:sp>
      </p:grpSp>
      <p:grpSp>
        <p:nvGrpSpPr>
          <p:cNvPr id="49" name="Group 48"/>
          <p:cNvGrpSpPr/>
          <p:nvPr/>
        </p:nvGrpSpPr>
        <p:grpSpPr>
          <a:xfrm>
            <a:off x="6953250" y="4420089"/>
            <a:ext cx="6362700" cy="2209761"/>
            <a:chOff x="6953250" y="1219200"/>
            <a:chExt cx="6362700" cy="2209761"/>
          </a:xfrm>
        </p:grpSpPr>
        <p:sp>
          <p:nvSpPr>
            <p:cNvPr id="50" name="Rounded Rectangle 49"/>
            <p:cNvSpPr/>
            <p:nvPr/>
          </p:nvSpPr>
          <p:spPr>
            <a:xfrm>
              <a:off x="6953250" y="1219200"/>
              <a:ext cx="6362700" cy="2209761"/>
            </a:xfrm>
            <a:prstGeom prst="roundRect">
              <a:avLst/>
            </a:prstGeom>
            <a:solidFill>
              <a:schemeClr val="accent3"/>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noAutofit/>
            </a:bodyPr>
            <a:lstStyle/>
            <a:p>
              <a:pPr algn="ctr">
                <a:lnSpc>
                  <a:spcPct val="85000"/>
                </a:lnSpc>
                <a:spcBef>
                  <a:spcPts val="600"/>
                </a:spcBef>
              </a:pPr>
              <a:r>
                <a:rPr lang="en-US" sz="2800" b="1" dirty="0">
                  <a:solidFill>
                    <a:schemeClr val="tx2"/>
                  </a:solidFill>
                </a:rPr>
                <a:t>YARN</a:t>
              </a:r>
            </a:p>
          </p:txBody>
        </p:sp>
        <p:sp>
          <p:nvSpPr>
            <p:cNvPr id="51" name="Rectangle 50"/>
            <p:cNvSpPr/>
            <p:nvPr/>
          </p:nvSpPr>
          <p:spPr>
            <a:xfrm>
              <a:off x="7258050" y="1933371"/>
              <a:ext cx="5753100" cy="1097280"/>
            </a:xfrm>
            <a:prstGeom prst="rect">
              <a:avLst/>
            </a:prstGeom>
            <a:solidFill>
              <a:schemeClr val="tx2"/>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nSpc>
                  <a:spcPct val="85000"/>
                </a:lnSpc>
                <a:spcBef>
                  <a:spcPts val="600"/>
                </a:spcBef>
              </a:pPr>
              <a:r>
                <a:rPr lang="en-US" sz="2400" dirty="0">
                  <a:solidFill>
                    <a:schemeClr val="bg1"/>
                  </a:solidFill>
                </a:rPr>
                <a:t>Container</a:t>
              </a:r>
              <a:endParaRPr lang="en-US" sz="2800" dirty="0">
                <a:solidFill>
                  <a:schemeClr val="bg1"/>
                </a:solidFill>
              </a:endParaRPr>
            </a:p>
          </p:txBody>
        </p:sp>
        <p:sp>
          <p:nvSpPr>
            <p:cNvPr id="52" name="Rounded Rectangle 51"/>
            <p:cNvSpPr/>
            <p:nvPr/>
          </p:nvSpPr>
          <p:spPr>
            <a:xfrm>
              <a:off x="8839200" y="2039002"/>
              <a:ext cx="4019550" cy="854715"/>
            </a:xfrm>
            <a:prstGeom prst="roundRect">
              <a:avLst/>
            </a:prstGeom>
            <a:solidFill>
              <a:schemeClr val="bg2"/>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nSpc>
                  <a:spcPct val="85000"/>
                </a:lnSpc>
                <a:spcBef>
                  <a:spcPts val="600"/>
                </a:spcBef>
              </a:pPr>
              <a:r>
                <a:rPr lang="en-US" sz="2400" dirty="0" err="1">
                  <a:solidFill>
                    <a:schemeClr val="bg1"/>
                  </a:solidFill>
                </a:rPr>
                <a:t>AppMaster</a:t>
              </a:r>
              <a:endParaRPr lang="en-US" sz="2400" dirty="0">
                <a:solidFill>
                  <a:schemeClr val="bg1"/>
                </a:solidFill>
              </a:endParaRPr>
            </a:p>
          </p:txBody>
        </p:sp>
      </p:grpSp>
      <p:sp>
        <p:nvSpPr>
          <p:cNvPr id="53" name="Shape 219"/>
          <p:cNvSpPr/>
          <p:nvPr/>
        </p:nvSpPr>
        <p:spPr>
          <a:xfrm>
            <a:off x="10754155" y="5449376"/>
            <a:ext cx="1987463" cy="41909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tx2"/>
                </a:solidFill>
                <a:latin typeface="Arial"/>
                <a:ea typeface="Arial"/>
                <a:cs typeface="Arial"/>
                <a:sym typeface="Arial"/>
              </a:rPr>
              <a:t>Driver</a:t>
            </a:r>
          </a:p>
        </p:txBody>
      </p:sp>
      <p:sp>
        <p:nvSpPr>
          <p:cNvPr id="10" name="&quot;No&quot; Symbol 9"/>
          <p:cNvSpPr/>
          <p:nvPr/>
        </p:nvSpPr>
        <p:spPr>
          <a:xfrm>
            <a:off x="3086979" y="1202206"/>
            <a:ext cx="2928339" cy="2209761"/>
          </a:xfrm>
          <a:prstGeom prst="noSmoking">
            <a:avLst/>
          </a:prstGeom>
          <a:solidFill>
            <a:srgbClr val="FF0000"/>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54" name="&quot;No&quot; Symbol 53"/>
          <p:cNvSpPr/>
          <p:nvPr/>
        </p:nvSpPr>
        <p:spPr>
          <a:xfrm>
            <a:off x="9818106" y="1855869"/>
            <a:ext cx="1192560" cy="1174782"/>
          </a:xfrm>
          <a:prstGeom prst="noSmoking">
            <a:avLst/>
          </a:prstGeom>
          <a:solidFill>
            <a:srgbClr val="FF0000"/>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55" name="&quot;No&quot; Symbol 54"/>
          <p:cNvSpPr/>
          <p:nvPr/>
        </p:nvSpPr>
        <p:spPr>
          <a:xfrm>
            <a:off x="3114268" y="4348595"/>
            <a:ext cx="2928339" cy="2209761"/>
          </a:xfrm>
          <a:prstGeom prst="noSmoking">
            <a:avLst/>
          </a:prstGeom>
          <a:solidFill>
            <a:srgbClr val="FF0000"/>
          </a:solid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pic>
        <p:nvPicPr>
          <p:cNvPr id="13" name="Picture 12" descr="Category:Green check marks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5257" y="4727426"/>
            <a:ext cx="1809854" cy="1638940"/>
          </a:xfrm>
          <a:prstGeom prst="rect">
            <a:avLst/>
          </a:prstGeom>
        </p:spPr>
      </p:pic>
    </p:spTree>
    <p:extLst>
      <p:ext uri="{BB962C8B-B14F-4D97-AF65-F5344CB8AC3E}">
        <p14:creationId xmlns:p14="http://schemas.microsoft.com/office/powerpoint/2010/main" val="6816907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3" grpId="0" animBg="1"/>
      <p:bldP spid="53" grpId="0" animBg="1"/>
      <p:bldP spid="10" grpId="0" animBg="1"/>
      <p:bldP spid="54" grpId="0" animBg="1"/>
      <p:bldP spid="55" grpId="0" animBg="1"/>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3"/>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YARN Application Submission</a:t>
            </a:r>
          </a:p>
        </p:txBody>
      </p:sp>
      <p:sp>
        <p:nvSpPr>
          <p:cNvPr id="48130" name="Content Placeholder 4"/>
          <p:cNvSpPr>
            <a:spLocks noGrp="1"/>
          </p:cNvSpPr>
          <p:nvPr>
            <p:ph idx="1"/>
          </p:nvPr>
        </p:nvSpPr>
        <p:spPr bwMode="auto">
          <a:xfrm>
            <a:off x="841494" y="1752600"/>
            <a:ext cx="13167360" cy="514296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09746" tIns="54873" rIns="109746" bIns="54873" numCol="1" anchor="t" anchorCtr="0" compatLnSpc="1">
            <a:prstTxWarp prst="textNoShape">
              <a:avLst/>
            </a:prstTxWarp>
            <a:normAutofit lnSpcReduction="10000"/>
          </a:bodyPr>
          <a:lstStyle/>
          <a:p>
            <a:pPr>
              <a:spcBef>
                <a:spcPts val="930"/>
              </a:spcBef>
            </a:pPr>
            <a:r>
              <a:rPr lang="en-US" dirty="0">
                <a:latin typeface="Arial" charset="0"/>
                <a:ea typeface="ヒラギノ角ゴ Pro W3" charset="0"/>
                <a:cs typeface="ヒラギノ角ゴ Pro W3" charset="0"/>
              </a:rPr>
              <a:t>Spark YARN mode options:</a:t>
            </a:r>
          </a:p>
          <a:p>
            <a:pPr lvl="1" indent="-207680">
              <a:spcBef>
                <a:spcPts val="930"/>
              </a:spcBef>
            </a:pPr>
            <a:r>
              <a:rPr lang="en-US" dirty="0">
                <a:latin typeface="Courier New"/>
                <a:ea typeface="ヒラギノ角ゴ Pro W3" charset="0"/>
                <a:cs typeface="Courier New"/>
              </a:rPr>
              <a:t> yarn-client</a:t>
            </a:r>
          </a:p>
          <a:p>
            <a:pPr lvl="1" indent="-207680">
              <a:spcBef>
                <a:spcPts val="930"/>
              </a:spcBef>
            </a:pPr>
            <a:r>
              <a:rPr lang="en-US" dirty="0">
                <a:latin typeface="Courier New"/>
                <a:ea typeface="ヒラギノ角ゴ Pro W3" charset="0"/>
                <a:cs typeface="Courier New"/>
              </a:rPr>
              <a:t> yarn-cluster</a:t>
            </a:r>
          </a:p>
          <a:p>
            <a:pPr lvl="1">
              <a:spcBef>
                <a:spcPts val="930"/>
              </a:spcBef>
            </a:pPr>
            <a:endParaRPr lang="en-US" dirty="0">
              <a:latin typeface="Courier New"/>
              <a:ea typeface="ヒラギノ角ゴ Pro W3" charset="0"/>
              <a:cs typeface="Courier New"/>
            </a:endParaRPr>
          </a:p>
          <a:p>
            <a:pPr>
              <a:spcBef>
                <a:spcPts val="930"/>
              </a:spcBef>
            </a:pPr>
            <a:r>
              <a:rPr lang="en-US" dirty="0">
                <a:latin typeface="Courier New"/>
                <a:ea typeface="ヒラギノ角ゴ Pro W3" charset="0"/>
                <a:cs typeface="Courier New"/>
              </a:rPr>
              <a:t>yarn-client</a:t>
            </a:r>
            <a:endParaRPr lang="en-US" dirty="0">
              <a:latin typeface="Arial" charset="0"/>
              <a:ea typeface="ヒラギノ角ゴ Pro W3" charset="0"/>
              <a:cs typeface="ヒラギノ角ゴ Pro W3" charset="0"/>
            </a:endParaRPr>
          </a:p>
          <a:p>
            <a:pPr lvl="1" indent="-207680">
              <a:spcBef>
                <a:spcPts val="930"/>
              </a:spcBef>
            </a:pPr>
            <a:r>
              <a:rPr lang="en-US" dirty="0">
                <a:latin typeface="Arial" charset="0"/>
                <a:ea typeface="ヒラギノ角ゴ Pro W3" charset="0"/>
                <a:cs typeface="ヒラギノ角ゴ Pro W3" charset="0"/>
              </a:rPr>
              <a:t>Developing applications</a:t>
            </a:r>
          </a:p>
          <a:p>
            <a:pPr lvl="1" indent="-207680">
              <a:spcBef>
                <a:spcPts val="930"/>
              </a:spcBef>
            </a:pPr>
            <a:r>
              <a:rPr lang="en-US" dirty="0">
                <a:latin typeface="Arial" charset="0"/>
                <a:ea typeface="ヒラギノ角ゴ Pro W3" charset="0"/>
                <a:cs typeface="ヒラギノ角ゴ Pro W3" charset="0"/>
              </a:rPr>
              <a:t>Testing of applications</a:t>
            </a:r>
          </a:p>
          <a:p>
            <a:pPr lvl="1" indent="-207680">
              <a:spcBef>
                <a:spcPts val="930"/>
              </a:spcBef>
            </a:pPr>
            <a:r>
              <a:rPr lang="en-US" dirty="0">
                <a:latin typeface="Arial" charset="0"/>
                <a:ea typeface="ヒラギノ角ゴ Pro W3" charset="0"/>
                <a:cs typeface="ヒラギノ角ゴ Pro W3" charset="0"/>
              </a:rPr>
              <a:t>REPLs and Zeppelin</a:t>
            </a:r>
          </a:p>
          <a:p>
            <a:pPr lvl="1" indent="-207680">
              <a:spcBef>
                <a:spcPts val="930"/>
              </a:spcBef>
            </a:pPr>
            <a:endParaRPr lang="en-US" dirty="0">
              <a:latin typeface="Courier New"/>
              <a:ea typeface="ヒラギノ角ゴ Pro W3" charset="0"/>
              <a:cs typeface="Courier New"/>
            </a:endParaRPr>
          </a:p>
          <a:p>
            <a:pPr>
              <a:spcBef>
                <a:spcPts val="930"/>
              </a:spcBef>
            </a:pPr>
            <a:r>
              <a:rPr lang="en-US" dirty="0">
                <a:latin typeface="Courier New"/>
                <a:ea typeface="ヒラギノ角ゴ Pro W3" charset="0"/>
                <a:cs typeface="Courier New"/>
              </a:rPr>
              <a:t>yarn-cluster </a:t>
            </a:r>
          </a:p>
          <a:p>
            <a:pPr lvl="1">
              <a:spcBef>
                <a:spcPts val="930"/>
              </a:spcBef>
            </a:pPr>
            <a:r>
              <a:rPr lang="en-US" dirty="0">
                <a:latin typeface="Arial" charset="0"/>
                <a:ea typeface="ヒラギノ角ゴ Pro W3" charset="0"/>
                <a:cs typeface="ヒラギノ角ゴ Pro W3" charset="0"/>
              </a:rPr>
              <a:t>Running production applications</a:t>
            </a:r>
          </a:p>
        </p:txBody>
      </p:sp>
    </p:spTree>
    <p:extLst>
      <p:ext uri="{BB962C8B-B14F-4D97-AF65-F5344CB8AC3E}">
        <p14:creationId xmlns:p14="http://schemas.microsoft.com/office/powerpoint/2010/main" val="379463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Client Submission Process</a:t>
            </a:r>
          </a:p>
        </p:txBody>
      </p:sp>
      <p:sp>
        <p:nvSpPr>
          <p:cNvPr id="3" name="Rounded Rectangle 2"/>
          <p:cNvSpPr/>
          <p:nvPr/>
        </p:nvSpPr>
        <p:spPr>
          <a:xfrm>
            <a:off x="1921453" y="1978195"/>
            <a:ext cx="2509289" cy="5409126"/>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Client Machine</a:t>
            </a:r>
          </a:p>
        </p:txBody>
      </p:sp>
      <p:sp>
        <p:nvSpPr>
          <p:cNvPr id="4" name="Rounded Rectangle 3"/>
          <p:cNvSpPr/>
          <p:nvPr/>
        </p:nvSpPr>
        <p:spPr>
          <a:xfrm>
            <a:off x="6285208" y="1978194"/>
            <a:ext cx="2509289" cy="5409127"/>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Worker 1</a:t>
            </a:r>
          </a:p>
        </p:txBody>
      </p:sp>
      <p:sp>
        <p:nvSpPr>
          <p:cNvPr id="5" name="Rounded Rectangle 4"/>
          <p:cNvSpPr/>
          <p:nvPr/>
        </p:nvSpPr>
        <p:spPr>
          <a:xfrm>
            <a:off x="9692013" y="1978194"/>
            <a:ext cx="2509289" cy="5409127"/>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Worker 2</a:t>
            </a:r>
          </a:p>
        </p:txBody>
      </p:sp>
      <p:sp>
        <p:nvSpPr>
          <p:cNvPr id="7" name="Rounded Rectangle 6"/>
          <p:cNvSpPr/>
          <p:nvPr/>
        </p:nvSpPr>
        <p:spPr>
          <a:xfrm>
            <a:off x="6108178" y="1025158"/>
            <a:ext cx="6243301" cy="573539"/>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YARN ResourceManager</a:t>
            </a:r>
          </a:p>
        </p:txBody>
      </p:sp>
      <p:sp>
        <p:nvSpPr>
          <p:cNvPr id="8" name="Rectangle 7"/>
          <p:cNvSpPr/>
          <p:nvPr/>
        </p:nvSpPr>
        <p:spPr>
          <a:xfrm>
            <a:off x="2071463" y="2692081"/>
            <a:ext cx="2210590" cy="4369901"/>
          </a:xfrm>
          <a:prstGeom prst="rect">
            <a:avLst/>
          </a:prstGeom>
          <a:solidFill>
            <a:schemeClr val="accent1">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900" dirty="0">
                <a:solidFill>
                  <a:schemeClr val="bg1"/>
                </a:solidFill>
              </a:rPr>
              <a:t>1) Driver Kickoff</a:t>
            </a:r>
          </a:p>
        </p:txBody>
      </p:sp>
      <p:sp>
        <p:nvSpPr>
          <p:cNvPr id="9" name="Rounded Rectangle 8"/>
          <p:cNvSpPr/>
          <p:nvPr/>
        </p:nvSpPr>
        <p:spPr>
          <a:xfrm>
            <a:off x="2179673" y="3155719"/>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Initiate Spark Program</a:t>
            </a:r>
          </a:p>
        </p:txBody>
      </p:sp>
      <p:sp>
        <p:nvSpPr>
          <p:cNvPr id="10" name="Rounded Rectangle 9"/>
          <p:cNvSpPr/>
          <p:nvPr/>
        </p:nvSpPr>
        <p:spPr>
          <a:xfrm>
            <a:off x="2179838" y="4016027"/>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Spark Context</a:t>
            </a:r>
          </a:p>
        </p:txBody>
      </p:sp>
      <p:cxnSp>
        <p:nvCxnSpPr>
          <p:cNvPr id="14" name="Straight Arrow Connector 13"/>
          <p:cNvCxnSpPr>
            <a:stCxn id="9" idx="2"/>
            <a:endCxn id="10" idx="0"/>
          </p:cNvCxnSpPr>
          <p:nvPr/>
        </p:nvCxnSpPr>
        <p:spPr>
          <a:xfrm>
            <a:off x="3161300" y="3572996"/>
            <a:ext cx="164" cy="443032"/>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23629" y="3572995"/>
            <a:ext cx="1399340" cy="417276"/>
          </a:xfrm>
          <a:prstGeom prst="rect">
            <a:avLst/>
          </a:prstGeom>
        </p:spPr>
        <p:txBody>
          <a:bodyPr vert="horz" wrap="none" lIns="109746" tIns="109746" rIns="109746" bIns="109746" rtlCol="0">
            <a:noAutofit/>
          </a:bodyPr>
          <a:lstStyle/>
          <a:p>
            <a:r>
              <a:rPr lang="en-US" sz="1300" dirty="0"/>
              <a:t>Create Context</a:t>
            </a:r>
          </a:p>
        </p:txBody>
      </p:sp>
      <p:sp>
        <p:nvSpPr>
          <p:cNvPr id="15" name="Rounded Rectangle 14"/>
          <p:cNvSpPr/>
          <p:nvPr/>
        </p:nvSpPr>
        <p:spPr>
          <a:xfrm>
            <a:off x="2176138" y="4835119"/>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DAGScheduler</a:t>
            </a:r>
          </a:p>
        </p:txBody>
      </p:sp>
      <p:sp>
        <p:nvSpPr>
          <p:cNvPr id="16" name="TextBox 15"/>
          <p:cNvSpPr txBox="1"/>
          <p:nvPr/>
        </p:nvSpPr>
        <p:spPr>
          <a:xfrm>
            <a:off x="2723767" y="4435879"/>
            <a:ext cx="1399340" cy="417276"/>
          </a:xfrm>
          <a:prstGeom prst="rect">
            <a:avLst/>
          </a:prstGeom>
        </p:spPr>
        <p:txBody>
          <a:bodyPr vert="horz" wrap="none" lIns="109746" tIns="109746" rIns="109746" bIns="109746" rtlCol="0">
            <a:noAutofit/>
          </a:bodyPr>
          <a:lstStyle/>
          <a:p>
            <a:r>
              <a:rPr lang="en-US" sz="1300" dirty="0"/>
              <a:t>Run Job</a:t>
            </a:r>
          </a:p>
        </p:txBody>
      </p:sp>
      <p:cxnSp>
        <p:nvCxnSpPr>
          <p:cNvPr id="17" name="Straight Arrow Connector 16"/>
          <p:cNvCxnSpPr>
            <a:stCxn id="10" idx="2"/>
            <a:endCxn id="15" idx="0"/>
          </p:cNvCxnSpPr>
          <p:nvPr/>
        </p:nvCxnSpPr>
        <p:spPr>
          <a:xfrm flipH="1">
            <a:off x="3157765" y="4433304"/>
            <a:ext cx="3699" cy="401816"/>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ounded Rectangle 20"/>
          <p:cNvSpPr/>
          <p:nvPr/>
        </p:nvSpPr>
        <p:spPr>
          <a:xfrm>
            <a:off x="2185783" y="5631035"/>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TASKScheduler</a:t>
            </a:r>
          </a:p>
        </p:txBody>
      </p:sp>
      <p:sp>
        <p:nvSpPr>
          <p:cNvPr id="22" name="TextBox 21"/>
          <p:cNvSpPr txBox="1"/>
          <p:nvPr/>
        </p:nvSpPr>
        <p:spPr>
          <a:xfrm>
            <a:off x="2718777" y="5231795"/>
            <a:ext cx="1399340" cy="417276"/>
          </a:xfrm>
          <a:prstGeom prst="rect">
            <a:avLst/>
          </a:prstGeom>
        </p:spPr>
        <p:txBody>
          <a:bodyPr vert="horz" wrap="none" lIns="109746" tIns="109746" rIns="109746" bIns="109746" rtlCol="0">
            <a:noAutofit/>
          </a:bodyPr>
          <a:lstStyle/>
          <a:p>
            <a:r>
              <a:rPr lang="en-US" sz="1300" dirty="0"/>
              <a:t>Run Job</a:t>
            </a:r>
          </a:p>
        </p:txBody>
      </p:sp>
      <p:cxnSp>
        <p:nvCxnSpPr>
          <p:cNvPr id="23" name="Straight Arrow Connector 22"/>
          <p:cNvCxnSpPr>
            <a:stCxn id="15" idx="2"/>
            <a:endCxn id="21" idx="0"/>
          </p:cNvCxnSpPr>
          <p:nvPr/>
        </p:nvCxnSpPr>
        <p:spPr>
          <a:xfrm>
            <a:off x="3157765" y="5252396"/>
            <a:ext cx="9645" cy="378640"/>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ounded Rectangle 24"/>
          <p:cNvSpPr/>
          <p:nvPr/>
        </p:nvSpPr>
        <p:spPr>
          <a:xfrm>
            <a:off x="2185783" y="6429527"/>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SchedulerBackend</a:t>
            </a:r>
          </a:p>
        </p:txBody>
      </p:sp>
      <p:sp>
        <p:nvSpPr>
          <p:cNvPr id="26" name="TextBox 25"/>
          <p:cNvSpPr txBox="1"/>
          <p:nvPr/>
        </p:nvSpPr>
        <p:spPr>
          <a:xfrm>
            <a:off x="2598281" y="6030287"/>
            <a:ext cx="1399340" cy="417276"/>
          </a:xfrm>
          <a:prstGeom prst="rect">
            <a:avLst/>
          </a:prstGeom>
        </p:spPr>
        <p:txBody>
          <a:bodyPr vert="horz" wrap="none" lIns="109746" tIns="109746" rIns="109746" bIns="109746" rtlCol="0">
            <a:noAutofit/>
          </a:bodyPr>
          <a:lstStyle/>
          <a:p>
            <a:r>
              <a:rPr lang="en-US" sz="1300" dirty="0"/>
              <a:t>Launch Task</a:t>
            </a:r>
          </a:p>
        </p:txBody>
      </p:sp>
      <p:cxnSp>
        <p:nvCxnSpPr>
          <p:cNvPr id="27" name="Straight Arrow Connector 26"/>
          <p:cNvCxnSpPr>
            <a:stCxn id="21" idx="2"/>
            <a:endCxn id="25" idx="0"/>
          </p:cNvCxnSpPr>
          <p:nvPr/>
        </p:nvCxnSpPr>
        <p:spPr>
          <a:xfrm>
            <a:off x="3167409" y="6048311"/>
            <a:ext cx="0" cy="381216"/>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0" idx="3"/>
            <a:endCxn id="7" idx="1"/>
          </p:cNvCxnSpPr>
          <p:nvPr/>
        </p:nvCxnSpPr>
        <p:spPr>
          <a:xfrm flipV="1">
            <a:off x="4143089" y="1311928"/>
            <a:ext cx="1965089" cy="2912737"/>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18172252">
            <a:off x="4069321" y="1635447"/>
            <a:ext cx="2821742" cy="1097566"/>
          </a:xfrm>
          <a:prstGeom prst="rect">
            <a:avLst/>
          </a:prstGeom>
        </p:spPr>
        <p:txBody>
          <a:bodyPr vert="horz" wrap="none" lIns="109746" tIns="109746" rIns="109746" bIns="109746" rtlCol="0">
            <a:noAutofit/>
          </a:bodyPr>
          <a:lstStyle/>
          <a:p>
            <a:r>
              <a:rPr lang="en-US" sz="1900" dirty="0"/>
              <a:t>2) Submit YARN App</a:t>
            </a:r>
          </a:p>
        </p:txBody>
      </p:sp>
      <p:sp>
        <p:nvSpPr>
          <p:cNvPr id="34" name="Rectangle 33"/>
          <p:cNvSpPr/>
          <p:nvPr/>
        </p:nvSpPr>
        <p:spPr>
          <a:xfrm>
            <a:off x="6439635" y="2650169"/>
            <a:ext cx="2210590" cy="2016929"/>
          </a:xfrm>
          <a:prstGeom prst="rect">
            <a:avLst/>
          </a:prstGeom>
          <a:solidFill>
            <a:schemeClr val="accent6">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Container</a:t>
            </a:r>
          </a:p>
        </p:txBody>
      </p:sp>
      <p:sp>
        <p:nvSpPr>
          <p:cNvPr id="35" name="TextBox 34"/>
          <p:cNvSpPr txBox="1"/>
          <p:nvPr/>
        </p:nvSpPr>
        <p:spPr>
          <a:xfrm>
            <a:off x="6246439" y="1525921"/>
            <a:ext cx="3493300" cy="515353"/>
          </a:xfrm>
          <a:prstGeom prst="rect">
            <a:avLst/>
          </a:prstGeom>
        </p:spPr>
        <p:txBody>
          <a:bodyPr vert="horz" wrap="none" lIns="109746" tIns="109746" rIns="109746" bIns="109746" rtlCol="0">
            <a:noAutofit/>
          </a:bodyPr>
          <a:lstStyle/>
          <a:p>
            <a:r>
              <a:rPr lang="en-US" sz="1900" dirty="0"/>
              <a:t>3) Allocate container and…</a:t>
            </a:r>
          </a:p>
        </p:txBody>
      </p:sp>
      <p:cxnSp>
        <p:nvCxnSpPr>
          <p:cNvPr id="36" name="Straight Arrow Connector 35"/>
          <p:cNvCxnSpPr>
            <a:endCxn id="34" idx="0"/>
          </p:cNvCxnSpPr>
          <p:nvPr/>
        </p:nvCxnSpPr>
        <p:spPr>
          <a:xfrm>
            <a:off x="7511705" y="1610943"/>
            <a:ext cx="33225" cy="1039226"/>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439634" y="4783776"/>
            <a:ext cx="3493300" cy="775693"/>
          </a:xfrm>
          <a:prstGeom prst="rect">
            <a:avLst/>
          </a:prstGeom>
        </p:spPr>
        <p:txBody>
          <a:bodyPr vert="horz" wrap="none" lIns="109746" tIns="109746" rIns="109746" bIns="109746" rtlCol="0">
            <a:noAutofit/>
          </a:bodyPr>
          <a:lstStyle/>
          <a:p>
            <a:r>
              <a:rPr lang="en-US" sz="1900" dirty="0"/>
              <a:t>…launch </a:t>
            </a:r>
          </a:p>
          <a:p>
            <a:r>
              <a:rPr lang="en-US" sz="1900" dirty="0"/>
              <a:t>ExecutorLauncher</a:t>
            </a:r>
          </a:p>
          <a:p>
            <a:r>
              <a:rPr lang="en-US" sz="1900" dirty="0"/>
              <a:t>ApplicationMaster</a:t>
            </a:r>
          </a:p>
        </p:txBody>
      </p:sp>
      <p:sp>
        <p:nvSpPr>
          <p:cNvPr id="40" name="Rectangle 39"/>
          <p:cNvSpPr/>
          <p:nvPr/>
        </p:nvSpPr>
        <p:spPr>
          <a:xfrm>
            <a:off x="6684507" y="3264673"/>
            <a:ext cx="1827458" cy="1207246"/>
          </a:xfrm>
          <a:prstGeom prst="rect">
            <a:avLst/>
          </a:prstGeom>
          <a:solidFill>
            <a:schemeClr val="accent4">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AppMaster</a:t>
            </a:r>
          </a:p>
          <a:p>
            <a:pPr algn="ctr"/>
            <a:endParaRPr lang="en-US" dirty="0">
              <a:solidFill>
                <a:schemeClr val="bg1"/>
              </a:solidFill>
            </a:endParaRPr>
          </a:p>
          <a:p>
            <a:pPr algn="ctr"/>
            <a:r>
              <a:rPr lang="en-US" sz="1400" b="1" dirty="0">
                <a:solidFill>
                  <a:schemeClr val="bg1"/>
                </a:solidFill>
              </a:rPr>
              <a:t>ExecutorLauncher</a:t>
            </a:r>
          </a:p>
        </p:txBody>
      </p:sp>
      <p:cxnSp>
        <p:nvCxnSpPr>
          <p:cNvPr id="45" name="Straight Arrow Connector 44"/>
          <p:cNvCxnSpPr>
            <a:stCxn id="34" idx="3"/>
          </p:cNvCxnSpPr>
          <p:nvPr/>
        </p:nvCxnSpPr>
        <p:spPr>
          <a:xfrm flipV="1">
            <a:off x="8650225" y="1653217"/>
            <a:ext cx="1167135" cy="2005417"/>
          </a:xfrm>
          <a:prstGeom prst="straightConnector1">
            <a:avLst/>
          </a:prstGeom>
          <a:ln w="47625">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7992914">
            <a:off x="8288357" y="2362236"/>
            <a:ext cx="2821742" cy="1097566"/>
          </a:xfrm>
          <a:prstGeom prst="rect">
            <a:avLst/>
          </a:prstGeom>
        </p:spPr>
        <p:txBody>
          <a:bodyPr vert="horz" wrap="none" lIns="109746" tIns="109746" rIns="109746" bIns="109746" rtlCol="0">
            <a:noAutofit/>
          </a:bodyPr>
          <a:lstStyle/>
          <a:p>
            <a:r>
              <a:rPr lang="en-US" sz="1900" dirty="0"/>
              <a:t>4) Negotiate Resources</a:t>
            </a:r>
          </a:p>
        </p:txBody>
      </p:sp>
      <p:sp>
        <p:nvSpPr>
          <p:cNvPr id="50" name="Rectangle 49"/>
          <p:cNvSpPr/>
          <p:nvPr/>
        </p:nvSpPr>
        <p:spPr>
          <a:xfrm>
            <a:off x="9874197" y="2772456"/>
            <a:ext cx="2210590" cy="2016929"/>
          </a:xfrm>
          <a:prstGeom prst="rect">
            <a:avLst/>
          </a:prstGeom>
          <a:solidFill>
            <a:schemeClr val="accent6">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Container</a:t>
            </a:r>
          </a:p>
        </p:txBody>
      </p:sp>
      <p:sp>
        <p:nvSpPr>
          <p:cNvPr id="51" name="Rectangle 50"/>
          <p:cNvSpPr/>
          <p:nvPr/>
        </p:nvSpPr>
        <p:spPr>
          <a:xfrm>
            <a:off x="10119069" y="3386960"/>
            <a:ext cx="1827458" cy="1207246"/>
          </a:xfrm>
          <a:prstGeom prst="rect">
            <a:avLst/>
          </a:prstGeom>
          <a:solidFill>
            <a:schemeClr val="accent4">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400" b="1" dirty="0">
              <a:solidFill>
                <a:schemeClr val="bg1"/>
              </a:solidFill>
            </a:endParaRPr>
          </a:p>
          <a:p>
            <a:pPr algn="ctr"/>
            <a:r>
              <a:rPr lang="en-US" sz="1400" b="1" dirty="0">
                <a:solidFill>
                  <a:schemeClr val="bg1"/>
                </a:solidFill>
              </a:rPr>
              <a:t>Executor and </a:t>
            </a:r>
          </a:p>
          <a:p>
            <a:pPr algn="ctr"/>
            <a:r>
              <a:rPr lang="en-US" sz="1400" b="1" dirty="0">
                <a:solidFill>
                  <a:schemeClr val="bg1"/>
                </a:solidFill>
              </a:rPr>
              <a:t>ExecutorBackend</a:t>
            </a:r>
          </a:p>
        </p:txBody>
      </p:sp>
      <p:sp>
        <p:nvSpPr>
          <p:cNvPr id="52" name="TextBox 51"/>
          <p:cNvSpPr txBox="1"/>
          <p:nvPr/>
        </p:nvSpPr>
        <p:spPr>
          <a:xfrm>
            <a:off x="9629847" y="4835120"/>
            <a:ext cx="3493300" cy="795916"/>
          </a:xfrm>
          <a:prstGeom prst="rect">
            <a:avLst/>
          </a:prstGeom>
        </p:spPr>
        <p:txBody>
          <a:bodyPr vert="horz" wrap="none" lIns="109746" tIns="109746" rIns="109746" bIns="109746" rtlCol="0">
            <a:noAutofit/>
          </a:bodyPr>
          <a:lstStyle/>
          <a:p>
            <a:r>
              <a:rPr lang="en-US" sz="1900" dirty="0"/>
              <a:t>5) Allocate containers</a:t>
            </a:r>
          </a:p>
          <a:p>
            <a:r>
              <a:rPr lang="en-US" sz="1900" dirty="0"/>
              <a:t>    and launch program</a:t>
            </a:r>
          </a:p>
        </p:txBody>
      </p:sp>
      <p:cxnSp>
        <p:nvCxnSpPr>
          <p:cNvPr id="53" name="Straight Arrow Connector 52"/>
          <p:cNvCxnSpPr/>
          <p:nvPr/>
        </p:nvCxnSpPr>
        <p:spPr>
          <a:xfrm>
            <a:off x="8650225" y="4462181"/>
            <a:ext cx="1223972" cy="0"/>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10" idx="1"/>
            <a:endCxn id="51" idx="3"/>
          </p:cNvCxnSpPr>
          <p:nvPr/>
        </p:nvCxnSpPr>
        <p:spPr>
          <a:xfrm rot="10800000" flipH="1">
            <a:off x="2179837" y="3990583"/>
            <a:ext cx="9766689" cy="234082"/>
          </a:xfrm>
          <a:prstGeom prst="bentConnector5">
            <a:avLst>
              <a:gd name="adj1" fmla="val -6855"/>
              <a:gd name="adj2" fmla="val -1481232"/>
              <a:gd name="adj3" fmla="val 106855"/>
            </a:avLst>
          </a:prstGeom>
          <a:ln w="44450">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0128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5" grpId="0" animBg="1"/>
      <p:bldP spid="16" grpId="0"/>
      <p:bldP spid="21" grpId="0" animBg="1"/>
      <p:bldP spid="22" grpId="0"/>
      <p:bldP spid="25" grpId="0" animBg="1"/>
      <p:bldP spid="26" grpId="0"/>
      <p:bldP spid="33" grpId="0"/>
      <p:bldP spid="34" grpId="0" animBg="1"/>
      <p:bldP spid="35" grpId="0"/>
      <p:bldP spid="39" grpId="0"/>
      <p:bldP spid="40" grpId="0" animBg="1"/>
      <p:bldP spid="49" grpId="0"/>
      <p:bldP spid="50" grpId="0" animBg="1"/>
      <p:bldP spid="51" grpId="0" animBg="1"/>
      <p:bldP spid="52" grpId="0"/>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YARN Cluster Submission Process</a:t>
            </a:r>
          </a:p>
        </p:txBody>
      </p:sp>
      <p:sp>
        <p:nvSpPr>
          <p:cNvPr id="3" name="Rounded Rectangle 2"/>
          <p:cNvSpPr/>
          <p:nvPr/>
        </p:nvSpPr>
        <p:spPr>
          <a:xfrm>
            <a:off x="1921453" y="1978195"/>
            <a:ext cx="2509289" cy="5409126"/>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Client Machine</a:t>
            </a:r>
          </a:p>
        </p:txBody>
      </p:sp>
      <p:sp>
        <p:nvSpPr>
          <p:cNvPr id="4" name="Rounded Rectangle 3"/>
          <p:cNvSpPr/>
          <p:nvPr/>
        </p:nvSpPr>
        <p:spPr>
          <a:xfrm>
            <a:off x="6285208" y="1978194"/>
            <a:ext cx="2509289" cy="5409127"/>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Worker 1</a:t>
            </a:r>
          </a:p>
        </p:txBody>
      </p:sp>
      <p:sp>
        <p:nvSpPr>
          <p:cNvPr id="5" name="Rounded Rectangle 4"/>
          <p:cNvSpPr/>
          <p:nvPr/>
        </p:nvSpPr>
        <p:spPr>
          <a:xfrm>
            <a:off x="9692013" y="1978194"/>
            <a:ext cx="2509289" cy="5409127"/>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Worker 2</a:t>
            </a:r>
          </a:p>
        </p:txBody>
      </p:sp>
      <p:sp>
        <p:nvSpPr>
          <p:cNvPr id="7" name="Rounded Rectangle 6"/>
          <p:cNvSpPr/>
          <p:nvPr/>
        </p:nvSpPr>
        <p:spPr>
          <a:xfrm>
            <a:off x="6108178" y="1025158"/>
            <a:ext cx="6243301" cy="573539"/>
          </a:xfrm>
          <a:prstGeom prst="roundRect">
            <a:avLst/>
          </a:prstGeom>
          <a:solidFill>
            <a:schemeClr val="tx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dirty="0">
                <a:solidFill>
                  <a:srgbClr val="1E1E1E"/>
                </a:solidFill>
                <a:latin typeface="Arial"/>
              </a:rPr>
              <a:t>YARN ResourceManager</a:t>
            </a:r>
          </a:p>
        </p:txBody>
      </p:sp>
      <p:sp>
        <p:nvSpPr>
          <p:cNvPr id="9" name="Rounded Rectangle 8"/>
          <p:cNvSpPr/>
          <p:nvPr/>
        </p:nvSpPr>
        <p:spPr>
          <a:xfrm>
            <a:off x="2179673" y="3155719"/>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Spark Submit</a:t>
            </a:r>
          </a:p>
        </p:txBody>
      </p:sp>
      <p:sp>
        <p:nvSpPr>
          <p:cNvPr id="10" name="Rounded Rectangle 9"/>
          <p:cNvSpPr/>
          <p:nvPr/>
        </p:nvSpPr>
        <p:spPr>
          <a:xfrm>
            <a:off x="2179838" y="4016027"/>
            <a:ext cx="1963252" cy="417276"/>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300" dirty="0">
                <a:solidFill>
                  <a:srgbClr val="FFFFFF"/>
                </a:solidFill>
              </a:rPr>
              <a:t>Spark Client</a:t>
            </a:r>
          </a:p>
        </p:txBody>
      </p:sp>
      <p:cxnSp>
        <p:nvCxnSpPr>
          <p:cNvPr id="14" name="Straight Arrow Connector 13"/>
          <p:cNvCxnSpPr>
            <a:stCxn id="9" idx="2"/>
            <a:endCxn id="10" idx="0"/>
          </p:cNvCxnSpPr>
          <p:nvPr/>
        </p:nvCxnSpPr>
        <p:spPr>
          <a:xfrm>
            <a:off x="3161300" y="3572996"/>
            <a:ext cx="164" cy="443032"/>
          </a:xfrm>
          <a:prstGeom prst="straightConnector1">
            <a:avLst/>
          </a:prstGeom>
          <a:ln w="254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482372" y="3572995"/>
            <a:ext cx="1399340" cy="417276"/>
          </a:xfrm>
          <a:prstGeom prst="rect">
            <a:avLst/>
          </a:prstGeom>
        </p:spPr>
        <p:txBody>
          <a:bodyPr vert="horz" wrap="none" lIns="109746" tIns="109746" rIns="109746" bIns="109746" rtlCol="0">
            <a:noAutofit/>
          </a:bodyPr>
          <a:lstStyle/>
          <a:p>
            <a:r>
              <a:rPr lang="en-US" sz="1300" dirty="0"/>
              <a:t>Create</a:t>
            </a:r>
          </a:p>
        </p:txBody>
      </p:sp>
      <p:cxnSp>
        <p:nvCxnSpPr>
          <p:cNvPr id="29" name="Straight Arrow Connector 28"/>
          <p:cNvCxnSpPr>
            <a:stCxn id="10" idx="3"/>
            <a:endCxn id="7" idx="1"/>
          </p:cNvCxnSpPr>
          <p:nvPr/>
        </p:nvCxnSpPr>
        <p:spPr>
          <a:xfrm flipV="1">
            <a:off x="4143089" y="1311928"/>
            <a:ext cx="1965089" cy="2912737"/>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rot="18172252">
            <a:off x="4069321" y="1635447"/>
            <a:ext cx="2821742" cy="1097566"/>
          </a:xfrm>
          <a:prstGeom prst="rect">
            <a:avLst/>
          </a:prstGeom>
        </p:spPr>
        <p:txBody>
          <a:bodyPr vert="horz" wrap="none" lIns="109746" tIns="109746" rIns="109746" bIns="109746" rtlCol="0">
            <a:noAutofit/>
          </a:bodyPr>
          <a:lstStyle/>
          <a:p>
            <a:r>
              <a:rPr lang="en-US" sz="1900" dirty="0"/>
              <a:t>2) Submit YARN App</a:t>
            </a:r>
          </a:p>
        </p:txBody>
      </p:sp>
      <p:sp>
        <p:nvSpPr>
          <p:cNvPr id="34" name="Rectangle 33"/>
          <p:cNvSpPr/>
          <p:nvPr/>
        </p:nvSpPr>
        <p:spPr>
          <a:xfrm>
            <a:off x="6439635" y="2650169"/>
            <a:ext cx="2210590" cy="2016929"/>
          </a:xfrm>
          <a:prstGeom prst="rect">
            <a:avLst/>
          </a:prstGeom>
          <a:solidFill>
            <a:schemeClr val="accent6">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Container</a:t>
            </a:r>
          </a:p>
        </p:txBody>
      </p:sp>
      <p:sp>
        <p:nvSpPr>
          <p:cNvPr id="35" name="TextBox 34"/>
          <p:cNvSpPr txBox="1"/>
          <p:nvPr/>
        </p:nvSpPr>
        <p:spPr>
          <a:xfrm>
            <a:off x="6246439" y="1525921"/>
            <a:ext cx="3493300" cy="515353"/>
          </a:xfrm>
          <a:prstGeom prst="rect">
            <a:avLst/>
          </a:prstGeom>
        </p:spPr>
        <p:txBody>
          <a:bodyPr vert="horz" wrap="none" lIns="109746" tIns="109746" rIns="109746" bIns="109746" rtlCol="0">
            <a:noAutofit/>
          </a:bodyPr>
          <a:lstStyle/>
          <a:p>
            <a:r>
              <a:rPr lang="en-US" sz="1900" dirty="0"/>
              <a:t>3) Allocate container and…</a:t>
            </a:r>
          </a:p>
        </p:txBody>
      </p:sp>
      <p:cxnSp>
        <p:nvCxnSpPr>
          <p:cNvPr id="36" name="Straight Arrow Connector 35"/>
          <p:cNvCxnSpPr>
            <a:endCxn id="34" idx="0"/>
          </p:cNvCxnSpPr>
          <p:nvPr/>
        </p:nvCxnSpPr>
        <p:spPr>
          <a:xfrm>
            <a:off x="7511705" y="1610943"/>
            <a:ext cx="33225" cy="1039226"/>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439634" y="4783776"/>
            <a:ext cx="3493300" cy="775693"/>
          </a:xfrm>
          <a:prstGeom prst="rect">
            <a:avLst/>
          </a:prstGeom>
        </p:spPr>
        <p:txBody>
          <a:bodyPr vert="horz" wrap="none" lIns="109746" tIns="109746" rIns="109746" bIns="109746" rtlCol="0">
            <a:noAutofit/>
          </a:bodyPr>
          <a:lstStyle/>
          <a:p>
            <a:r>
              <a:rPr lang="en-US" sz="1900" dirty="0"/>
              <a:t>…launch </a:t>
            </a:r>
          </a:p>
          <a:p>
            <a:r>
              <a:rPr lang="en-US" sz="1900" dirty="0"/>
              <a:t>Spark Driver</a:t>
            </a:r>
          </a:p>
          <a:p>
            <a:r>
              <a:rPr lang="en-US" sz="1900" dirty="0"/>
              <a:t>ApplicationMaster</a:t>
            </a:r>
          </a:p>
          <a:p>
            <a:r>
              <a:rPr lang="en-US" sz="1900" dirty="0"/>
              <a:t>(which initiates</a:t>
            </a:r>
          </a:p>
          <a:p>
            <a:r>
              <a:rPr lang="en-US" sz="1900" dirty="0"/>
              <a:t> Spark context, </a:t>
            </a:r>
          </a:p>
          <a:p>
            <a:r>
              <a:rPr lang="en-US" sz="1900" dirty="0"/>
              <a:t> schedulers, etc.)</a:t>
            </a:r>
          </a:p>
        </p:txBody>
      </p:sp>
      <p:sp>
        <p:nvSpPr>
          <p:cNvPr id="40" name="Rectangle 39"/>
          <p:cNvSpPr/>
          <p:nvPr/>
        </p:nvSpPr>
        <p:spPr>
          <a:xfrm>
            <a:off x="6684507" y="3264673"/>
            <a:ext cx="1827458" cy="1207246"/>
          </a:xfrm>
          <a:prstGeom prst="rect">
            <a:avLst/>
          </a:prstGeom>
          <a:solidFill>
            <a:schemeClr val="accent4">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AppMaster</a:t>
            </a:r>
          </a:p>
          <a:p>
            <a:pPr algn="ctr"/>
            <a:endParaRPr lang="en-US" dirty="0">
              <a:solidFill>
                <a:schemeClr val="bg1"/>
              </a:solidFill>
            </a:endParaRPr>
          </a:p>
        </p:txBody>
      </p:sp>
      <p:cxnSp>
        <p:nvCxnSpPr>
          <p:cNvPr id="45" name="Straight Arrow Connector 44"/>
          <p:cNvCxnSpPr>
            <a:stCxn id="34" idx="3"/>
          </p:cNvCxnSpPr>
          <p:nvPr/>
        </p:nvCxnSpPr>
        <p:spPr>
          <a:xfrm flipV="1">
            <a:off x="8650225" y="1653217"/>
            <a:ext cx="1167135" cy="2005417"/>
          </a:xfrm>
          <a:prstGeom prst="straightConnector1">
            <a:avLst/>
          </a:prstGeom>
          <a:ln w="47625">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rot="17992914">
            <a:off x="8288357" y="2362236"/>
            <a:ext cx="2821742" cy="1097566"/>
          </a:xfrm>
          <a:prstGeom prst="rect">
            <a:avLst/>
          </a:prstGeom>
        </p:spPr>
        <p:txBody>
          <a:bodyPr vert="horz" wrap="none" lIns="109746" tIns="109746" rIns="109746" bIns="109746" rtlCol="0">
            <a:noAutofit/>
          </a:bodyPr>
          <a:lstStyle/>
          <a:p>
            <a:r>
              <a:rPr lang="en-US" sz="1900" dirty="0"/>
              <a:t>4) Negotiate Resources</a:t>
            </a:r>
          </a:p>
        </p:txBody>
      </p:sp>
      <p:sp>
        <p:nvSpPr>
          <p:cNvPr id="50" name="Rectangle 49"/>
          <p:cNvSpPr/>
          <p:nvPr/>
        </p:nvSpPr>
        <p:spPr>
          <a:xfrm>
            <a:off x="9874197" y="2772456"/>
            <a:ext cx="2210590" cy="2016929"/>
          </a:xfrm>
          <a:prstGeom prst="rect">
            <a:avLst/>
          </a:prstGeom>
          <a:solidFill>
            <a:schemeClr val="accent6">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dirty="0">
                <a:solidFill>
                  <a:schemeClr val="bg1"/>
                </a:solidFill>
              </a:rPr>
              <a:t>Container</a:t>
            </a:r>
          </a:p>
        </p:txBody>
      </p:sp>
      <p:sp>
        <p:nvSpPr>
          <p:cNvPr id="51" name="Rectangle 50"/>
          <p:cNvSpPr/>
          <p:nvPr/>
        </p:nvSpPr>
        <p:spPr>
          <a:xfrm>
            <a:off x="10119069" y="3386960"/>
            <a:ext cx="1827458" cy="1207246"/>
          </a:xfrm>
          <a:prstGeom prst="rect">
            <a:avLst/>
          </a:prstGeom>
          <a:solidFill>
            <a:schemeClr val="accent4">
              <a:lumMod val="40000"/>
              <a:lumOff val="6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endParaRPr lang="en-US" sz="1400" b="1" dirty="0">
              <a:solidFill>
                <a:schemeClr val="bg1"/>
              </a:solidFill>
            </a:endParaRPr>
          </a:p>
          <a:p>
            <a:pPr algn="ctr"/>
            <a:r>
              <a:rPr lang="en-US" sz="1400" b="1" dirty="0">
                <a:solidFill>
                  <a:schemeClr val="bg1"/>
                </a:solidFill>
              </a:rPr>
              <a:t>Executor and </a:t>
            </a:r>
          </a:p>
          <a:p>
            <a:pPr algn="ctr"/>
            <a:r>
              <a:rPr lang="en-US" sz="1400" b="1" dirty="0">
                <a:solidFill>
                  <a:schemeClr val="bg1"/>
                </a:solidFill>
              </a:rPr>
              <a:t>ExecutorBackend</a:t>
            </a:r>
          </a:p>
        </p:txBody>
      </p:sp>
      <p:sp>
        <p:nvSpPr>
          <p:cNvPr id="52" name="TextBox 51"/>
          <p:cNvSpPr txBox="1"/>
          <p:nvPr/>
        </p:nvSpPr>
        <p:spPr>
          <a:xfrm>
            <a:off x="9629847" y="4835120"/>
            <a:ext cx="3493300" cy="795916"/>
          </a:xfrm>
          <a:prstGeom prst="rect">
            <a:avLst/>
          </a:prstGeom>
        </p:spPr>
        <p:txBody>
          <a:bodyPr vert="horz" wrap="none" lIns="109746" tIns="109746" rIns="109746" bIns="109746" rtlCol="0">
            <a:noAutofit/>
          </a:bodyPr>
          <a:lstStyle/>
          <a:p>
            <a:r>
              <a:rPr lang="en-US" sz="1900" dirty="0"/>
              <a:t>5) Allocate containers</a:t>
            </a:r>
          </a:p>
          <a:p>
            <a:r>
              <a:rPr lang="en-US" sz="1900" dirty="0"/>
              <a:t>    and launch program</a:t>
            </a:r>
          </a:p>
        </p:txBody>
      </p:sp>
      <p:cxnSp>
        <p:nvCxnSpPr>
          <p:cNvPr id="53" name="Straight Arrow Connector 52"/>
          <p:cNvCxnSpPr/>
          <p:nvPr/>
        </p:nvCxnSpPr>
        <p:spPr>
          <a:xfrm>
            <a:off x="8650225" y="4462181"/>
            <a:ext cx="1223972" cy="0"/>
          </a:xfrm>
          <a:prstGeom prst="straightConnector1">
            <a:avLst/>
          </a:prstGeom>
          <a:ln w="47625">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834246" y="2587850"/>
            <a:ext cx="3493300" cy="515353"/>
          </a:xfrm>
          <a:prstGeom prst="rect">
            <a:avLst/>
          </a:prstGeom>
        </p:spPr>
        <p:txBody>
          <a:bodyPr vert="horz" wrap="none" lIns="109746" tIns="109746" rIns="109746" bIns="109746" rtlCol="0">
            <a:noAutofit/>
          </a:bodyPr>
          <a:lstStyle/>
          <a:p>
            <a:r>
              <a:rPr lang="en-US" sz="1900" dirty="0"/>
              <a:t>1) Create Spark Client</a:t>
            </a:r>
          </a:p>
        </p:txBody>
      </p:sp>
      <p:cxnSp>
        <p:nvCxnSpPr>
          <p:cNvPr id="38" name="Straight Arrow Connector 37"/>
          <p:cNvCxnSpPr/>
          <p:nvPr/>
        </p:nvCxnSpPr>
        <p:spPr>
          <a:xfrm flipV="1">
            <a:off x="8511964" y="4092684"/>
            <a:ext cx="1632477" cy="25756"/>
          </a:xfrm>
          <a:prstGeom prst="straightConnector1">
            <a:avLst/>
          </a:prstGeom>
          <a:ln w="47625">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6" name="Rounded Rectangle 25"/>
          <p:cNvSpPr/>
          <p:nvPr/>
        </p:nvSpPr>
        <p:spPr>
          <a:xfrm>
            <a:off x="6890885" y="3766879"/>
            <a:ext cx="1438929" cy="640853"/>
          </a:xfrm>
          <a:prstGeom prst="roundRect">
            <a:avLst/>
          </a:prstGeom>
          <a:solidFill>
            <a:schemeClr val="accent2"/>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1"/>
          <a:lstStyle/>
          <a:p>
            <a:r>
              <a:rPr lang="en-US" sz="1200" dirty="0">
                <a:solidFill>
                  <a:srgbClr val="1E1E1E"/>
                </a:solidFill>
                <a:latin typeface="Arial"/>
              </a:rPr>
              <a:t>Spark Driver</a:t>
            </a:r>
          </a:p>
        </p:txBody>
      </p:sp>
      <p:sp>
        <p:nvSpPr>
          <p:cNvPr id="27" name="Rounded Rectangle 26"/>
          <p:cNvSpPr/>
          <p:nvPr/>
        </p:nvSpPr>
        <p:spPr>
          <a:xfrm>
            <a:off x="7010178" y="4094543"/>
            <a:ext cx="1211145" cy="224691"/>
          </a:xfrm>
          <a:prstGeom prst="roundRect">
            <a:avLst/>
          </a:prstGeom>
          <a:solidFill>
            <a:schemeClr val="accent1">
              <a:lumMod val="20000"/>
              <a:lumOff val="8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1"/>
          <a:lstStyle/>
          <a:p>
            <a:pPr algn="ctr"/>
            <a:r>
              <a:rPr lang="en-US" sz="1200" dirty="0">
                <a:solidFill>
                  <a:srgbClr val="1E1E1E"/>
                </a:solidFill>
                <a:latin typeface="Arial"/>
              </a:rPr>
              <a:t>Spark</a:t>
            </a:r>
            <a:r>
              <a:rPr lang="en-US" sz="1200" dirty="0">
                <a:solidFill>
                  <a:srgbClr val="FFFFFF"/>
                </a:solidFill>
                <a:latin typeface="Arial"/>
              </a:rPr>
              <a:t> </a:t>
            </a:r>
            <a:r>
              <a:rPr lang="en-US" sz="1200" dirty="0">
                <a:solidFill>
                  <a:srgbClr val="1E1E1E"/>
                </a:solidFill>
                <a:latin typeface="Arial"/>
              </a:rPr>
              <a:t>Context</a:t>
            </a:r>
          </a:p>
        </p:txBody>
      </p:sp>
    </p:spTree>
    <p:extLst>
      <p:ext uri="{BB962C8B-B14F-4D97-AF65-F5344CB8AC3E}">
        <p14:creationId xmlns:p14="http://schemas.microsoft.com/office/powerpoint/2010/main" val="19560846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33" grpId="0"/>
      <p:bldP spid="34" grpId="0" animBg="1"/>
      <p:bldP spid="35" grpId="0"/>
      <p:bldP spid="39" grpId="0"/>
      <p:bldP spid="40" grpId="0" animBg="1"/>
      <p:bldP spid="49" grpId="0"/>
      <p:bldP spid="50" grpId="0" animBg="1"/>
      <p:bldP spid="51" grpId="0" animBg="1"/>
      <p:bldP spid="52" grpId="0"/>
      <p:bldP spid="37" grpId="0"/>
      <p:bldP spid="26" grpId="0" animBg="1"/>
      <p:bldP spid="27"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586915" cy="1592744"/>
          </a:xfrm>
        </p:spPr>
        <p:txBody>
          <a:bodyPr/>
          <a:lstStyle/>
          <a:p>
            <a:r>
              <a:rPr lang="en-US" dirty="0"/>
              <a:t>Submitting an Application to YARN</a:t>
            </a:r>
          </a:p>
        </p:txBody>
      </p:sp>
    </p:spTree>
    <p:extLst>
      <p:ext uri="{BB962C8B-B14F-4D97-AF65-F5344CB8AC3E}">
        <p14:creationId xmlns:p14="http://schemas.microsoft.com/office/powerpoint/2010/main" val="287370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3"/>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Submitting an Application to YARN</a:t>
            </a:r>
          </a:p>
        </p:txBody>
      </p:sp>
      <p:sp>
        <p:nvSpPr>
          <p:cNvPr id="5" name="Content Placeholder 4"/>
          <p:cNvSpPr>
            <a:spLocks noGrp="1"/>
          </p:cNvSpPr>
          <p:nvPr>
            <p:ph idx="1"/>
          </p:nvPr>
        </p:nvSpPr>
        <p:spPr>
          <a:xfrm>
            <a:off x="841494" y="1752600"/>
            <a:ext cx="13167360" cy="5924699"/>
          </a:xfrm>
        </p:spPr>
        <p:txBody>
          <a:bodyPr>
            <a:normAutofit lnSpcReduction="10000"/>
          </a:bodyPr>
          <a:lstStyle/>
          <a:p>
            <a:pPr eaLnBrk="1" hangingPunct="1">
              <a:defRPr/>
            </a:pPr>
            <a:r>
              <a:rPr lang="en-US" dirty="0"/>
              <a:t>Spark uses the </a:t>
            </a:r>
            <a:r>
              <a:rPr lang="en-US" dirty="0">
                <a:latin typeface="Courier New"/>
                <a:cs typeface="Courier New"/>
              </a:rPr>
              <a:t>spark-submit</a:t>
            </a:r>
            <a:r>
              <a:rPr lang="en-US" dirty="0"/>
              <a:t> command from the command line</a:t>
            </a:r>
          </a:p>
          <a:p>
            <a:pPr marL="0" indent="0">
              <a:buNone/>
              <a:defRPr/>
            </a:pPr>
            <a:r>
              <a:rPr lang="en-US" dirty="0">
                <a:latin typeface="Courier New"/>
                <a:cs typeface="Courier New"/>
              </a:rPr>
              <a:t>	spark-submit /path/to/sparkDemo.py</a:t>
            </a:r>
            <a:endParaRPr lang="en-US" dirty="0"/>
          </a:p>
          <a:p>
            <a:pPr lvl="1">
              <a:defRPr/>
            </a:pPr>
            <a:endParaRPr lang="en-US" dirty="0"/>
          </a:p>
          <a:p>
            <a:pPr>
              <a:defRPr/>
            </a:pPr>
            <a:r>
              <a:rPr lang="en-US" dirty="0"/>
              <a:t>Between </a:t>
            </a:r>
            <a:r>
              <a:rPr lang="en-US" dirty="0">
                <a:latin typeface="Courier New"/>
                <a:cs typeface="Courier New"/>
              </a:rPr>
              <a:t>spark-submit</a:t>
            </a:r>
            <a:r>
              <a:rPr lang="en-US" dirty="0">
                <a:cs typeface="Courier New"/>
              </a:rPr>
              <a:t> </a:t>
            </a:r>
            <a:r>
              <a:rPr lang="en-US" dirty="0"/>
              <a:t>and the application file, the developer can add runtime configurations</a:t>
            </a:r>
          </a:p>
          <a:p>
            <a:pPr marL="0" indent="0">
              <a:buNone/>
              <a:defRPr/>
            </a:pPr>
            <a:r>
              <a:rPr lang="en-US" dirty="0">
                <a:latin typeface="Courier New"/>
                <a:cs typeface="Courier New"/>
              </a:rPr>
              <a:t>	--</a:t>
            </a:r>
            <a:r>
              <a:rPr lang="en-US" dirty="0" err="1">
                <a:latin typeface="Courier New"/>
                <a:cs typeface="Courier New"/>
              </a:rPr>
              <a:t>num</a:t>
            </a:r>
            <a:r>
              <a:rPr lang="en-US" dirty="0">
                <a:latin typeface="Courier New"/>
                <a:cs typeface="Courier New"/>
              </a:rPr>
              <a:t>-executors </a:t>
            </a:r>
            <a:r>
              <a:rPr lang="en-US" b="1" dirty="0">
                <a:latin typeface="Courier New"/>
                <a:cs typeface="Courier New"/>
              </a:rPr>
              <a:t>2</a:t>
            </a:r>
          </a:p>
          <a:p>
            <a:pPr marL="0" indent="0">
              <a:buNone/>
              <a:defRPr/>
            </a:pPr>
            <a:r>
              <a:rPr lang="en-US" dirty="0">
                <a:latin typeface="Courier New"/>
                <a:cs typeface="Courier New"/>
              </a:rPr>
              <a:t>	--executor-memory </a:t>
            </a:r>
            <a:r>
              <a:rPr lang="en-US" b="1" dirty="0">
                <a:latin typeface="Courier New"/>
                <a:cs typeface="Courier New"/>
              </a:rPr>
              <a:t>1g</a:t>
            </a:r>
          </a:p>
          <a:p>
            <a:pPr marL="0" indent="0">
              <a:buNone/>
              <a:defRPr/>
            </a:pPr>
            <a:r>
              <a:rPr lang="en-US" dirty="0">
                <a:latin typeface="Courier New"/>
                <a:cs typeface="Courier New"/>
              </a:rPr>
              <a:t>	--master </a:t>
            </a:r>
            <a:r>
              <a:rPr lang="en-US" b="1" dirty="0">
                <a:latin typeface="Courier New"/>
                <a:cs typeface="Courier New"/>
              </a:rPr>
              <a:t>yarn-cluster</a:t>
            </a:r>
          </a:p>
          <a:p>
            <a:pPr marL="0" indent="0">
              <a:buNone/>
              <a:defRPr/>
            </a:pPr>
            <a:r>
              <a:rPr lang="en-US" dirty="0">
                <a:latin typeface="Courier New"/>
                <a:cs typeface="Courier New"/>
              </a:rPr>
              <a:t>	--</a:t>
            </a:r>
            <a:r>
              <a:rPr lang="en-US" dirty="0" err="1">
                <a:latin typeface="Courier New"/>
                <a:cs typeface="Courier New"/>
              </a:rPr>
              <a:t>conf</a:t>
            </a:r>
            <a:r>
              <a:rPr lang="en-US" dirty="0">
                <a:latin typeface="Courier New"/>
                <a:cs typeface="Courier New"/>
              </a:rPr>
              <a:t> </a:t>
            </a:r>
            <a:r>
              <a:rPr lang="en-US" b="1" dirty="0" err="1">
                <a:latin typeface="Courier New"/>
                <a:cs typeface="Courier New"/>
              </a:rPr>
              <a:t>spark.executor.cores</a:t>
            </a:r>
            <a:r>
              <a:rPr lang="en-US" b="1" dirty="0">
                <a:latin typeface="Courier New"/>
                <a:cs typeface="Courier New"/>
              </a:rPr>
              <a:t>=2</a:t>
            </a:r>
          </a:p>
          <a:p>
            <a:pPr lvl="1">
              <a:defRPr/>
            </a:pPr>
            <a:endParaRPr lang="en-US" dirty="0"/>
          </a:p>
          <a:p>
            <a:pPr>
              <a:defRPr/>
            </a:pPr>
            <a:r>
              <a:rPr lang="en-US" dirty="0"/>
              <a:t>Arguments can be added after the file name</a:t>
            </a:r>
            <a:endParaRPr lang="en-US" b="1" dirty="0">
              <a:latin typeface="Courier New"/>
              <a:cs typeface="Courier New"/>
            </a:endParaRPr>
          </a:p>
        </p:txBody>
      </p:sp>
    </p:spTree>
    <p:extLst>
      <p:ext uri="{BB962C8B-B14F-4D97-AF65-F5344CB8AC3E}">
        <p14:creationId xmlns:p14="http://schemas.microsoft.com/office/powerpoint/2010/main" val="374998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Zeppelin </a:t>
            </a:r>
          </a:p>
        </p:txBody>
      </p:sp>
      <p:sp>
        <p:nvSpPr>
          <p:cNvPr id="3" name="Content Placeholder 2"/>
          <p:cNvSpPr>
            <a:spLocks noGrp="1"/>
          </p:cNvSpPr>
          <p:nvPr>
            <p:ph idx="1"/>
          </p:nvPr>
        </p:nvSpPr>
        <p:spPr>
          <a:xfrm>
            <a:off x="841494" y="1752600"/>
            <a:ext cx="13167360" cy="2831544"/>
          </a:xfrm>
        </p:spPr>
        <p:txBody>
          <a:bodyPr>
            <a:normAutofit fontScale="92500" lnSpcReduction="10000"/>
          </a:bodyPr>
          <a:lstStyle/>
          <a:p>
            <a:r>
              <a:rPr lang="en-US" dirty="0"/>
              <a:t>Apache Zeppelin is a web-based notebook that enables interactive data analytics on top of Spark</a:t>
            </a:r>
          </a:p>
          <a:p>
            <a:pPr lvl="1"/>
            <a:r>
              <a:rPr lang="en-US" dirty="0"/>
              <a:t>In second Tech Preview as of HDP 2.4</a:t>
            </a:r>
          </a:p>
          <a:p>
            <a:r>
              <a:rPr lang="en-US" dirty="0"/>
              <a:t>Multi-language support</a:t>
            </a:r>
          </a:p>
          <a:p>
            <a:pPr lvl="1"/>
            <a:r>
              <a:rPr lang="en-US" dirty="0"/>
              <a:t>Python, Scala, Hive, </a:t>
            </a:r>
            <a:r>
              <a:rPr lang="en-US" dirty="0" err="1"/>
              <a:t>SparkSQL</a:t>
            </a:r>
            <a:r>
              <a:rPr lang="en-US" dirty="0"/>
              <a:t>, shell, markdown, etc.</a:t>
            </a:r>
          </a:p>
          <a:p>
            <a:r>
              <a:rPr lang="en-US" dirty="0"/>
              <a:t>Allows for data visualization, report generation, and collaboration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06" y="460407"/>
            <a:ext cx="14220666" cy="6697932"/>
          </a:xfrm>
          <a:prstGeom prst="rect">
            <a:avLst/>
          </a:prstGeom>
          <a:ln>
            <a:solidFill>
              <a:schemeClr val="tx1"/>
            </a:solidFill>
          </a:ln>
        </p:spPr>
      </p:pic>
    </p:spTree>
    <p:extLst>
      <p:ext uri="{BB962C8B-B14F-4D97-AF65-F5344CB8AC3E}">
        <p14:creationId xmlns:p14="http://schemas.microsoft.com/office/powerpoint/2010/main" val="132078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Using Different Versions of Python</a:t>
            </a:r>
          </a:p>
        </p:txBody>
      </p:sp>
      <p:sp>
        <p:nvSpPr>
          <p:cNvPr id="3" name="Content Placeholder 2"/>
          <p:cNvSpPr>
            <a:spLocks noGrp="1"/>
          </p:cNvSpPr>
          <p:nvPr>
            <p:ph idx="1"/>
          </p:nvPr>
        </p:nvSpPr>
        <p:spPr>
          <a:xfrm>
            <a:off x="841494" y="1752600"/>
            <a:ext cx="13167360" cy="3970318"/>
          </a:xfrm>
        </p:spPr>
        <p:txBody>
          <a:bodyPr>
            <a:normAutofit lnSpcReduction="10000"/>
          </a:bodyPr>
          <a:lstStyle/>
          <a:p>
            <a:pPr eaLnBrk="1" hangingPunct="1">
              <a:defRPr/>
            </a:pPr>
            <a:r>
              <a:rPr lang="en-US" dirty="0"/>
              <a:t>There are sometimes issue with the version of python you are using and what is configured on the cluster.</a:t>
            </a:r>
          </a:p>
          <a:p>
            <a:pPr eaLnBrk="1" hangingPunct="1">
              <a:defRPr/>
            </a:pPr>
            <a:endParaRPr lang="en-US" dirty="0"/>
          </a:p>
          <a:p>
            <a:pPr eaLnBrk="1" hangingPunct="1">
              <a:defRPr/>
            </a:pPr>
            <a:r>
              <a:rPr lang="en-US" dirty="0"/>
              <a:t>Specifying the </a:t>
            </a:r>
            <a:r>
              <a:rPr lang="en-US" dirty="0">
                <a:latin typeface="Courier New"/>
                <a:cs typeface="Courier New"/>
              </a:rPr>
              <a:t>PYSPARK_PYTHON</a:t>
            </a:r>
            <a:r>
              <a:rPr lang="en-US" dirty="0"/>
              <a:t> variable while submitting your application can fix this issue</a:t>
            </a:r>
          </a:p>
          <a:p>
            <a:pPr marL="0" indent="0">
              <a:buNone/>
              <a:defRPr/>
            </a:pPr>
            <a:br>
              <a:rPr lang="en-US" dirty="0">
                <a:latin typeface="Courier New"/>
                <a:cs typeface="Courier New"/>
              </a:rPr>
            </a:br>
            <a:r>
              <a:rPr lang="en-US" dirty="0">
                <a:latin typeface="Courier New"/>
                <a:cs typeface="Courier New"/>
              </a:rPr>
              <a:t>	</a:t>
            </a:r>
            <a:r>
              <a:rPr lang="en-US" sz="2400" dirty="0">
                <a:latin typeface="Courier New"/>
                <a:cs typeface="Courier New"/>
              </a:rPr>
              <a:t>PYSPARK_PYTHON=/</a:t>
            </a:r>
            <a:r>
              <a:rPr lang="en-US" sz="2400" dirty="0" err="1">
                <a:latin typeface="Courier New"/>
                <a:cs typeface="Courier New"/>
              </a:rPr>
              <a:t>usr</a:t>
            </a:r>
            <a:r>
              <a:rPr lang="en-US" sz="2400" dirty="0">
                <a:latin typeface="Courier New"/>
                <a:cs typeface="Courier New"/>
              </a:rPr>
              <a:t>/bin/python spark-submit \</a:t>
            </a:r>
          </a:p>
          <a:p>
            <a:pPr marL="0" indent="0">
              <a:buNone/>
              <a:defRPr/>
            </a:pPr>
            <a:r>
              <a:rPr lang="en-US" sz="2400" dirty="0">
                <a:latin typeface="Courier New"/>
                <a:cs typeface="Courier New"/>
              </a:rPr>
              <a:t> 		--master yarn-cluster sparkDemo.py</a:t>
            </a:r>
          </a:p>
        </p:txBody>
      </p:sp>
    </p:spTree>
    <p:extLst>
      <p:ext uri="{BB962C8B-B14F-4D97-AF65-F5344CB8AC3E}">
        <p14:creationId xmlns:p14="http://schemas.microsoft.com/office/powerpoint/2010/main" val="230105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bwMode="auto">
          <a:xfrm>
            <a:off x="841494" y="674710"/>
            <a:ext cx="13167360" cy="484748"/>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normAutofit fontScale="90000"/>
          </a:bodyPr>
          <a:lstStyle/>
          <a:p>
            <a:pPr eaLnBrk="1" hangingPunct="1"/>
            <a:r>
              <a:rPr lang="en-US" dirty="0">
                <a:latin typeface="Arial" charset="0"/>
                <a:ea typeface="ヒラギノ角ゴ Pro W3" charset="0"/>
                <a:cs typeface="Arial" charset="0"/>
              </a:rPr>
              <a:t>Application Submission Example</a:t>
            </a:r>
          </a:p>
        </p:txBody>
      </p:sp>
      <p:sp>
        <p:nvSpPr>
          <p:cNvPr id="3" name="Content Placeholder 2"/>
          <p:cNvSpPr>
            <a:spLocks noGrp="1"/>
          </p:cNvSpPr>
          <p:nvPr>
            <p:ph idx="1"/>
          </p:nvPr>
        </p:nvSpPr>
        <p:spPr>
          <a:xfrm>
            <a:off x="841494" y="1752600"/>
            <a:ext cx="13167360" cy="2702278"/>
          </a:xfrm>
        </p:spPr>
        <p:txBody>
          <a:bodyPr/>
          <a:lstStyle/>
          <a:p>
            <a:pPr eaLnBrk="1" hangingPunct="1">
              <a:defRPr/>
            </a:pPr>
            <a:r>
              <a:rPr lang="en-US" dirty="0"/>
              <a:t>Example of a </a:t>
            </a:r>
            <a:r>
              <a:rPr lang="en-US" dirty="0">
                <a:latin typeface="Courier New"/>
                <a:cs typeface="Courier New"/>
              </a:rPr>
              <a:t>spark-submit </a:t>
            </a:r>
            <a:r>
              <a:rPr lang="en-US" dirty="0"/>
              <a:t>command:</a:t>
            </a:r>
          </a:p>
          <a:p>
            <a:pPr eaLnBrk="1" hangingPunct="1">
              <a:defRPr/>
            </a:pPr>
            <a:endParaRPr lang="en-US" dirty="0"/>
          </a:p>
          <a:p>
            <a:pPr marL="0" indent="0">
              <a:buNone/>
              <a:defRPr/>
            </a:pPr>
            <a:r>
              <a:rPr lang="en-US" sz="2400" dirty="0">
                <a:latin typeface="Courier New"/>
                <a:cs typeface="Courier New"/>
              </a:rPr>
              <a:t>	spark-submit --master yarn-cluster --num-executors 4 \</a:t>
            </a:r>
          </a:p>
          <a:p>
            <a:pPr marL="0" indent="0">
              <a:buNone/>
              <a:defRPr/>
            </a:pPr>
            <a:r>
              <a:rPr lang="en-US" sz="2400" dirty="0">
                <a:latin typeface="Courier New"/>
                <a:cs typeface="Courier New"/>
              </a:rPr>
              <a:t>		--executor-memory 8g /user/username/sparkDemo.py \</a:t>
            </a:r>
          </a:p>
          <a:p>
            <a:pPr marL="0" indent="0">
              <a:buNone/>
              <a:defRPr/>
            </a:pPr>
            <a:r>
              <a:rPr lang="en-US" sz="2400" dirty="0">
                <a:latin typeface="Courier New"/>
                <a:cs typeface="Courier New"/>
              </a:rPr>
              <a:t>		/home/username/</a:t>
            </a:r>
            <a:r>
              <a:rPr lang="en-US" sz="2400" dirty="0" err="1">
                <a:latin typeface="Courier New"/>
                <a:cs typeface="Courier New"/>
              </a:rPr>
              <a:t>input.json</a:t>
            </a:r>
            <a:r>
              <a:rPr lang="en-US" sz="2400" dirty="0">
                <a:latin typeface="Courier New"/>
                <a:cs typeface="Courier New"/>
              </a:rPr>
              <a:t> /home/username/</a:t>
            </a:r>
            <a:r>
              <a:rPr lang="en-US" sz="2400" dirty="0" err="1">
                <a:latin typeface="Courier New"/>
                <a:cs typeface="Courier New"/>
              </a:rPr>
              <a:t>output.orc</a:t>
            </a:r>
            <a:endParaRPr lang="en-US" sz="2400" dirty="0">
              <a:latin typeface="Courier New"/>
              <a:cs typeface="Courier New"/>
            </a:endParaRPr>
          </a:p>
        </p:txBody>
      </p:sp>
    </p:spTree>
    <p:extLst>
      <p:ext uri="{BB962C8B-B14F-4D97-AF65-F5344CB8AC3E}">
        <p14:creationId xmlns:p14="http://schemas.microsoft.com/office/powerpoint/2010/main" val="1035904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9586915" cy="1592744"/>
          </a:xfrm>
        </p:spPr>
        <p:txBody>
          <a:bodyPr/>
          <a:lstStyle/>
          <a:p>
            <a:r>
              <a:rPr lang="en-US" dirty="0"/>
              <a:t>Setting Important Configuration Items</a:t>
            </a:r>
          </a:p>
        </p:txBody>
      </p:sp>
    </p:spTree>
    <p:extLst>
      <p:ext uri="{BB962C8B-B14F-4D97-AF65-F5344CB8AC3E}">
        <p14:creationId xmlns:p14="http://schemas.microsoft.com/office/powerpoint/2010/main" val="287370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Spark Configuration Hierarchy</a:t>
            </a:r>
          </a:p>
        </p:txBody>
      </p:sp>
      <p:sp>
        <p:nvSpPr>
          <p:cNvPr id="4" name="Content Placeholder 3"/>
          <p:cNvSpPr>
            <a:spLocks noGrp="1"/>
          </p:cNvSpPr>
          <p:nvPr>
            <p:ph idx="1"/>
          </p:nvPr>
        </p:nvSpPr>
        <p:spPr>
          <a:xfrm>
            <a:off x="841494" y="1752600"/>
            <a:ext cx="13167360" cy="4822859"/>
          </a:xfrm>
        </p:spPr>
        <p:txBody>
          <a:bodyPr>
            <a:normAutofit fontScale="92500" lnSpcReduction="20000"/>
          </a:bodyPr>
          <a:lstStyle/>
          <a:p>
            <a:pPr eaLnBrk="1" hangingPunct="1">
              <a:defRPr/>
            </a:pPr>
            <a:r>
              <a:rPr lang="en-US" dirty="0"/>
              <a:t>Can set the same configuration in multiple places</a:t>
            </a:r>
          </a:p>
          <a:p>
            <a:pPr lvl="1">
              <a:defRPr/>
            </a:pPr>
            <a:r>
              <a:rPr lang="en-US" dirty="0"/>
              <a:t>Where they are set will define which takes priority</a:t>
            </a:r>
          </a:p>
          <a:p>
            <a:pPr lvl="1">
              <a:defRPr/>
            </a:pPr>
            <a:endParaRPr lang="en-US" dirty="0"/>
          </a:p>
          <a:p>
            <a:pPr marL="0" indent="0">
              <a:buNone/>
              <a:defRPr/>
            </a:pPr>
            <a:r>
              <a:rPr lang="en-US" b="1" dirty="0"/>
              <a:t>Highest to least priority</a:t>
            </a:r>
          </a:p>
          <a:p>
            <a:pPr marL="1028791" lvl="1" indent="-548731">
              <a:buFont typeface="+mj-lt"/>
              <a:buAutoNum type="arabicPeriod"/>
              <a:defRPr/>
            </a:pPr>
            <a:r>
              <a:rPr lang="en-US" dirty="0"/>
              <a:t>Set inside the application</a:t>
            </a:r>
          </a:p>
          <a:p>
            <a:pPr marL="1028791" lvl="1" indent="-548731">
              <a:buFont typeface="+mj-lt"/>
              <a:buAutoNum type="arabicPeriod"/>
              <a:defRPr/>
            </a:pPr>
            <a:r>
              <a:rPr lang="en-US" dirty="0"/>
              <a:t>Set at runtime</a:t>
            </a:r>
          </a:p>
          <a:p>
            <a:pPr marL="1028791" lvl="1" indent="-548731">
              <a:buFont typeface="+mj-lt"/>
              <a:buAutoNum type="arabicPeriod"/>
              <a:defRPr/>
            </a:pPr>
            <a:r>
              <a:rPr lang="en-US" dirty="0"/>
              <a:t>Set in a configuration file passed to the application</a:t>
            </a:r>
          </a:p>
          <a:p>
            <a:pPr marL="1028791" lvl="1" indent="-548731">
              <a:buFont typeface="+mj-lt"/>
              <a:buAutoNum type="arabicPeriod"/>
              <a:defRPr/>
            </a:pPr>
            <a:r>
              <a:rPr lang="en-US" dirty="0"/>
              <a:t>Spark installation defaults located at </a:t>
            </a:r>
            <a:br>
              <a:rPr lang="en-US" dirty="0"/>
            </a:br>
            <a:r>
              <a:rPr lang="en-US" dirty="0">
                <a:latin typeface="Courier New"/>
                <a:cs typeface="Courier New"/>
              </a:rPr>
              <a:t>/etc/spark/conf/spark-defaults.conf</a:t>
            </a:r>
          </a:p>
          <a:p>
            <a:pPr marL="823097" lvl="1" indent="-548731">
              <a:defRPr/>
            </a:pPr>
            <a:endParaRPr lang="en-US" dirty="0"/>
          </a:p>
          <a:p>
            <a:pPr marL="343037" indent="-548731">
              <a:defRPr/>
            </a:pPr>
            <a:r>
              <a:rPr lang="en-US" dirty="0"/>
              <a:t>Documented at </a:t>
            </a:r>
            <a:r>
              <a:rPr lang="en-US" dirty="0">
                <a:latin typeface="Courier New"/>
                <a:cs typeface="Courier New"/>
              </a:rPr>
              <a:t>spark.apache.org</a:t>
            </a:r>
            <a:endParaRPr lang="en-US" dirty="0"/>
          </a:p>
        </p:txBody>
      </p:sp>
    </p:spTree>
    <p:extLst>
      <p:ext uri="{BB962C8B-B14F-4D97-AF65-F5344CB8AC3E}">
        <p14:creationId xmlns:p14="http://schemas.microsoft.com/office/powerpoint/2010/main" val="3175504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ctr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Setting Important Configuration Items at Runtime</a:t>
            </a:r>
          </a:p>
        </p:txBody>
      </p:sp>
      <p:sp>
        <p:nvSpPr>
          <p:cNvPr id="4" name="Content Placeholder 3"/>
          <p:cNvSpPr>
            <a:spLocks noGrp="1"/>
          </p:cNvSpPr>
          <p:nvPr>
            <p:ph sz="quarter" idx="10"/>
          </p:nvPr>
        </p:nvSpPr>
        <p:spPr>
          <a:xfrm>
            <a:off x="841493" y="2461641"/>
            <a:ext cx="6400800" cy="2595582"/>
          </a:xfrm>
        </p:spPr>
        <p:txBody>
          <a:bodyPr/>
          <a:lstStyle/>
          <a:p>
            <a:pPr marL="274366" lvl="1" indent="0">
              <a:buNone/>
              <a:defRPr/>
            </a:pPr>
            <a:r>
              <a:rPr lang="en-US" dirty="0">
                <a:latin typeface="Courier New"/>
                <a:cs typeface="Courier New"/>
              </a:rPr>
              <a:t>--num-executors 20</a:t>
            </a:r>
          </a:p>
          <a:p>
            <a:pPr marL="274366" lvl="1" indent="0">
              <a:buNone/>
              <a:defRPr/>
            </a:pPr>
            <a:r>
              <a:rPr lang="en-US" dirty="0">
                <a:latin typeface="Courier New"/>
                <a:cs typeface="Courier New"/>
              </a:rPr>
              <a:t>--executor-mem 8g</a:t>
            </a:r>
          </a:p>
          <a:p>
            <a:pPr marL="274366" lvl="1" indent="0">
              <a:buNone/>
              <a:defRPr/>
            </a:pPr>
            <a:r>
              <a:rPr lang="en-US" dirty="0">
                <a:latin typeface="Courier New"/>
                <a:cs typeface="Courier New"/>
              </a:rPr>
              <a:t>--executor-cores 2</a:t>
            </a:r>
          </a:p>
          <a:p>
            <a:pPr marL="274366" lvl="1" indent="0">
              <a:buNone/>
              <a:defRPr/>
            </a:pPr>
            <a:r>
              <a:rPr lang="en-US" dirty="0">
                <a:latin typeface="Courier New"/>
                <a:cs typeface="Courier New"/>
              </a:rPr>
              <a:t>--master yarn-client</a:t>
            </a:r>
          </a:p>
          <a:p>
            <a:pPr marL="274366" lvl="1" indent="0">
              <a:buNone/>
              <a:defRPr/>
            </a:pPr>
            <a:r>
              <a:rPr lang="en-US" dirty="0">
                <a:latin typeface="Courier New"/>
                <a:cs typeface="Courier New"/>
              </a:rPr>
              <a:t>--driver-memory 1g</a:t>
            </a:r>
          </a:p>
          <a:p>
            <a:pPr marL="0" indent="0">
              <a:buNone/>
              <a:defRPr/>
            </a:pPr>
            <a:endParaRPr lang="en-US" dirty="0"/>
          </a:p>
        </p:txBody>
      </p:sp>
      <p:sp>
        <p:nvSpPr>
          <p:cNvPr id="5" name="Content Placeholder 4"/>
          <p:cNvSpPr>
            <a:spLocks noGrp="1"/>
          </p:cNvSpPr>
          <p:nvPr>
            <p:ph sz="quarter" idx="11"/>
          </p:nvPr>
        </p:nvSpPr>
        <p:spPr>
          <a:xfrm>
            <a:off x="7608054" y="2461641"/>
            <a:ext cx="6400800" cy="2369879"/>
          </a:xfrm>
        </p:spPr>
        <p:txBody>
          <a:bodyPr/>
          <a:lstStyle/>
          <a:p>
            <a:pPr marL="274366" lvl="1" indent="0">
              <a:lnSpc>
                <a:spcPct val="100000"/>
              </a:lnSpc>
              <a:buNone/>
              <a:defRPr/>
            </a:pPr>
            <a:r>
              <a:rPr dirty="0">
                <a:latin typeface="Courier New"/>
                <a:cs typeface="Courier New"/>
              </a:rPr>
              <a:t>spark.shuffle.memoryFraction</a:t>
            </a:r>
          </a:p>
          <a:p>
            <a:pPr marL="274366" lvl="1" indent="0">
              <a:lnSpc>
                <a:spcPct val="100000"/>
              </a:lnSpc>
              <a:buNone/>
              <a:defRPr/>
            </a:pPr>
            <a:r>
              <a:rPr dirty="0">
                <a:latin typeface="Courier New"/>
                <a:cs typeface="Courier New"/>
              </a:rPr>
              <a:t>spark.storage.memoryFraction</a:t>
            </a:r>
          </a:p>
          <a:p>
            <a:pPr marL="274366" lvl="1" indent="0">
              <a:lnSpc>
                <a:spcPct val="100000"/>
              </a:lnSpc>
              <a:buNone/>
              <a:defRPr/>
            </a:pPr>
            <a:r>
              <a:rPr dirty="0">
                <a:latin typeface="Courier New"/>
                <a:cs typeface="Courier New"/>
              </a:rPr>
              <a:t>spark.default.parallelism</a:t>
            </a:r>
          </a:p>
          <a:p>
            <a:pPr marL="274366" lvl="1" indent="0">
              <a:lnSpc>
                <a:spcPct val="100000"/>
              </a:lnSpc>
              <a:buNone/>
              <a:defRPr/>
            </a:pPr>
            <a:r>
              <a:rPr dirty="0">
                <a:latin typeface="Courier New"/>
                <a:cs typeface="Courier New"/>
              </a:rPr>
              <a:t>spark.speculation</a:t>
            </a:r>
          </a:p>
          <a:p>
            <a:pPr marL="0" indent="0">
              <a:lnSpc>
                <a:spcPct val="100000"/>
              </a:lnSpc>
              <a:buNone/>
              <a:defRPr/>
            </a:pPr>
            <a:endParaRPr dirty="0"/>
          </a:p>
        </p:txBody>
      </p:sp>
      <p:sp>
        <p:nvSpPr>
          <p:cNvPr id="2" name="Content Placeholder 1"/>
          <p:cNvSpPr>
            <a:spLocks noGrp="1"/>
          </p:cNvSpPr>
          <p:nvPr>
            <p:ph sz="quarter" idx="12"/>
          </p:nvPr>
        </p:nvSpPr>
        <p:spPr>
          <a:xfrm>
            <a:off x="841493" y="1794674"/>
            <a:ext cx="6400800" cy="377026"/>
          </a:xfrm>
        </p:spPr>
        <p:txBody>
          <a:bodyPr/>
          <a:lstStyle/>
          <a:p>
            <a:r>
              <a:rPr lang="en-US" dirty="0"/>
              <a:t>Configurations with keywords</a:t>
            </a:r>
          </a:p>
        </p:txBody>
      </p:sp>
      <p:sp>
        <p:nvSpPr>
          <p:cNvPr id="3" name="Content Placeholder 2"/>
          <p:cNvSpPr>
            <a:spLocks noGrp="1"/>
          </p:cNvSpPr>
          <p:nvPr>
            <p:ph sz="quarter" idx="13"/>
          </p:nvPr>
        </p:nvSpPr>
        <p:spPr>
          <a:xfrm>
            <a:off x="7608054" y="1482281"/>
            <a:ext cx="7022346" cy="689419"/>
          </a:xfrm>
        </p:spPr>
        <p:txBody>
          <a:bodyPr/>
          <a:lstStyle/>
          <a:p>
            <a:r>
              <a:rPr lang="en-US" dirty="0"/>
              <a:t>Configuration set using </a:t>
            </a:r>
            <a:r>
              <a:rPr lang="en-US" sz="2400" dirty="0">
                <a:latin typeface="Courier New"/>
                <a:cs typeface="Courier New"/>
              </a:rPr>
              <a:t>--</a:t>
            </a:r>
            <a:r>
              <a:rPr lang="en-US" sz="2400" dirty="0" err="1">
                <a:latin typeface="Courier New"/>
                <a:cs typeface="Courier New"/>
              </a:rPr>
              <a:t>conf</a:t>
            </a:r>
            <a:r>
              <a:rPr lang="en-US" sz="2400" dirty="0">
                <a:latin typeface="Courier New"/>
                <a:cs typeface="Courier New"/>
              </a:rPr>
              <a:t> key=value</a:t>
            </a:r>
            <a:endParaRPr lang="en-US" dirty="0">
              <a:latin typeface="Courier New"/>
              <a:cs typeface="Courier New"/>
            </a:endParaRPr>
          </a:p>
        </p:txBody>
      </p:sp>
    </p:spTree>
    <p:extLst>
      <p:ext uri="{BB962C8B-B14F-4D97-AF65-F5344CB8AC3E}">
        <p14:creationId xmlns:p14="http://schemas.microsoft.com/office/powerpoint/2010/main" val="27097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3"/>
          <p:cNvSpPr>
            <a:spLocks noGrp="1"/>
          </p:cNvSpPr>
          <p:nvPr>
            <p:ph type="title"/>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eaLnBrk="1" hangingPunct="1"/>
            <a:r>
              <a:rPr lang="en-US" dirty="0">
                <a:latin typeface="Arial" charset="0"/>
                <a:ea typeface="ヒラギノ角ゴ Pro W3" charset="0"/>
                <a:cs typeface="Arial" charset="0"/>
              </a:rPr>
              <a:t>Setting Important Configuration Items in Application</a:t>
            </a:r>
          </a:p>
        </p:txBody>
      </p:sp>
      <p:sp>
        <p:nvSpPr>
          <p:cNvPr id="5" name="Content Placeholder 4"/>
          <p:cNvSpPr>
            <a:spLocks noGrp="1"/>
          </p:cNvSpPr>
          <p:nvPr>
            <p:ph idx="1"/>
          </p:nvPr>
        </p:nvSpPr>
        <p:spPr>
          <a:xfrm>
            <a:off x="841494" y="1752600"/>
            <a:ext cx="13167360" cy="4516109"/>
          </a:xfrm>
        </p:spPr>
        <p:txBody>
          <a:bodyPr/>
          <a:lstStyle/>
          <a:p>
            <a:pPr eaLnBrk="1" hangingPunct="1">
              <a:defRPr/>
            </a:pPr>
            <a:r>
              <a:rPr lang="en-US" dirty="0"/>
              <a:t>These settings should always be set in the application</a:t>
            </a:r>
          </a:p>
          <a:p>
            <a:pPr lvl="1" eaLnBrk="1" hangingPunct="1">
              <a:defRPr/>
            </a:pPr>
            <a:r>
              <a:rPr lang="en-US" dirty="0"/>
              <a:t>Don’t forget to register any custom classes with </a:t>
            </a:r>
            <a:r>
              <a:rPr lang="en-US" dirty="0" err="1"/>
              <a:t>Kryo</a:t>
            </a:r>
            <a:r>
              <a:rPr lang="en-US" dirty="0"/>
              <a:t> for non-Python applications</a:t>
            </a:r>
          </a:p>
          <a:p>
            <a:pPr marL="0" indent="0">
              <a:buNone/>
              <a:defRPr/>
            </a:pPr>
            <a:endParaRPr lang="en-US" dirty="0"/>
          </a:p>
          <a:p>
            <a:pPr marL="0" indent="0">
              <a:buNone/>
              <a:defRPr/>
            </a:pPr>
            <a:r>
              <a:rPr lang="en-US" dirty="0">
                <a:latin typeface="Courier New"/>
                <a:cs typeface="Courier New"/>
              </a:rPr>
              <a:t>	conf = SparkConf()</a:t>
            </a:r>
          </a:p>
          <a:p>
            <a:pPr marL="0" indent="0">
              <a:buNone/>
              <a:defRPr/>
            </a:pPr>
            <a:r>
              <a:rPr lang="en-US" dirty="0">
                <a:latin typeface="Courier New"/>
                <a:cs typeface="Courier New"/>
              </a:rPr>
              <a:t>	conf.set('spark.serializer',</a:t>
            </a:r>
          </a:p>
          <a:p>
            <a:pPr marL="0" indent="0">
              <a:buNone/>
              <a:defRPr/>
            </a:pPr>
            <a:r>
              <a:rPr lang="en-US" dirty="0">
                <a:latin typeface="Courier New"/>
                <a:cs typeface="Courier New"/>
              </a:rPr>
              <a:t>		'</a:t>
            </a:r>
            <a:r>
              <a:rPr lang="en-US" dirty="0" err="1">
                <a:latin typeface="Courier New"/>
                <a:cs typeface="Courier New"/>
              </a:rPr>
              <a:t>org.apache.spark.serializer.KryoSerializer</a:t>
            </a:r>
            <a:r>
              <a:rPr lang="en-US" dirty="0">
                <a:latin typeface="Courier New"/>
                <a:cs typeface="Courier New"/>
              </a:rPr>
              <a:t>')</a:t>
            </a:r>
          </a:p>
          <a:p>
            <a:pPr marL="0" indent="0">
              <a:buNone/>
              <a:defRPr/>
            </a:pPr>
            <a:r>
              <a:rPr lang="en-US" dirty="0">
                <a:latin typeface="Courier New"/>
                <a:cs typeface="Courier New"/>
              </a:rPr>
              <a:t>	conf.set('spark.speculation','true')</a:t>
            </a:r>
          </a:p>
          <a:p>
            <a:pPr marL="0" indent="0">
              <a:buNone/>
              <a:defRPr/>
            </a:pPr>
            <a:endParaRPr lang="en-US" dirty="0"/>
          </a:p>
        </p:txBody>
      </p:sp>
    </p:spTree>
    <p:extLst>
      <p:ext uri="{BB962C8B-B14F-4D97-AF65-F5344CB8AC3E}">
        <p14:creationId xmlns:p14="http://schemas.microsoft.com/office/powerpoint/2010/main" val="178481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98648"/>
            <a:ext cx="9352591" cy="1569660"/>
          </a:xfrm>
        </p:spPr>
        <p:txBody>
          <a:bodyPr/>
          <a:lstStyle/>
          <a:p>
            <a:r>
              <a:rPr lang="en-US" dirty="0"/>
              <a:t>Lab: Build and Submit YARN Applications</a:t>
            </a:r>
          </a:p>
        </p:txBody>
      </p:sp>
    </p:spTree>
    <p:extLst>
      <p:ext uri="{BB962C8B-B14F-4D97-AF65-F5344CB8AC3E}">
        <p14:creationId xmlns:p14="http://schemas.microsoft.com/office/powerpoint/2010/main" val="1864957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2500254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4"/>
          <p:cNvSpPr txBox="1">
            <a:spLocks/>
          </p:cNvSpPr>
          <p:nvPr/>
        </p:nvSpPr>
        <p:spPr bwMode="auto">
          <a:xfrm>
            <a:off x="1639306" y="1738340"/>
            <a:ext cx="10969625" cy="495776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components does the developer need to recreate when creating a Spark Application as opposed to using Zeppelin or a REPL?</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are the two YARN submission options the developer has?</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What is the difference between the two YARN submission options?</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When making a configuration setting, which location has the highest priority if the event of a conflict?</a:t>
            </a:r>
          </a:p>
          <a:p>
            <a:pPr marL="457200" indent="-457200">
              <a:spcBef>
                <a:spcPts val="775"/>
              </a:spcBef>
              <a:buFont typeface="Arial" charset="0"/>
              <a:buAutoNum type="arabicPeriod"/>
            </a:pPr>
            <a:r>
              <a:rPr lang="en-US" dirty="0">
                <a:latin typeface="Arial" charset="0"/>
                <a:ea typeface="ヒラギノ角ゴ Pro W3" charset="0"/>
                <a:cs typeface="ヒラギノ角ゴ Pro W3" charset="0"/>
              </a:rPr>
              <a:t>True or False: You should set your Python Spark SQL application to use </a:t>
            </a:r>
            <a:r>
              <a:rPr lang="en-US" dirty="0" err="1">
                <a:latin typeface="Arial" charset="0"/>
                <a:ea typeface="ヒラギノ角ゴ Pro W3" charset="0"/>
                <a:cs typeface="ヒラギノ角ゴ Pro W3" charset="0"/>
              </a:rPr>
              <a:t>Kryo</a:t>
            </a:r>
            <a:r>
              <a:rPr lang="en-US" dirty="0">
                <a:latin typeface="Arial" charset="0"/>
                <a:ea typeface="ヒラギノ角ゴ Pro W3" charset="0"/>
                <a:cs typeface="ヒラギノ角ゴ Pro W3" charset="0"/>
              </a:rPr>
              <a:t> serialization</a:t>
            </a:r>
          </a:p>
        </p:txBody>
      </p:sp>
    </p:spTree>
    <p:extLst>
      <p:ext uri="{BB962C8B-B14F-4D97-AF65-F5344CB8AC3E}">
        <p14:creationId xmlns:p14="http://schemas.microsoft.com/office/powerpoint/2010/main" val="535091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4011572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Zeppelin Major Functions</a:t>
            </a:r>
          </a:p>
        </p:txBody>
      </p:sp>
      <p:sp>
        <p:nvSpPr>
          <p:cNvPr id="3" name="Content Placeholder 2"/>
          <p:cNvSpPr>
            <a:spLocks noGrp="1"/>
          </p:cNvSpPr>
          <p:nvPr>
            <p:ph idx="1"/>
          </p:nvPr>
        </p:nvSpPr>
        <p:spPr>
          <a:xfrm>
            <a:off x="841494" y="1752600"/>
            <a:ext cx="13167360" cy="4099584"/>
          </a:xfrm>
        </p:spPr>
        <p:txBody>
          <a:bodyPr/>
          <a:lstStyle/>
          <a:p>
            <a:r>
              <a:rPr lang="en-US" dirty="0"/>
              <a:t>Data Ingestion</a:t>
            </a:r>
          </a:p>
          <a:p>
            <a:endParaRPr lang="en-US" dirty="0"/>
          </a:p>
          <a:p>
            <a:r>
              <a:rPr lang="en-US" dirty="0"/>
              <a:t>Data Discovery</a:t>
            </a:r>
          </a:p>
          <a:p>
            <a:endParaRPr lang="en-US" dirty="0"/>
          </a:p>
          <a:p>
            <a:r>
              <a:rPr lang="en-US" dirty="0"/>
              <a:t>Data Analytics</a:t>
            </a:r>
          </a:p>
          <a:p>
            <a:endParaRPr lang="en-US" dirty="0"/>
          </a:p>
          <a:p>
            <a:r>
              <a:rPr lang="en-US" dirty="0"/>
              <a:t>Data Visualization and Collaboration</a:t>
            </a:r>
          </a:p>
        </p:txBody>
      </p:sp>
      <p:pic>
        <p:nvPicPr>
          <p:cNvPr id="6" name="Picture 5" descr="Macintosh HD:Users:akundhavaram:Desktop:Screen Shot 2016-04-25 at 7.06.01 AM.png"/>
          <p:cNvPicPr/>
          <p:nvPr/>
        </p:nvPicPr>
        <p:blipFill>
          <a:blip r:embed="rId3">
            <a:extLst>
              <a:ext uri="{28A0092B-C50C-407E-A947-70E740481C1C}">
                <a14:useLocalDpi xmlns:a14="http://schemas.microsoft.com/office/drawing/2010/main" val="0"/>
              </a:ext>
            </a:extLst>
          </a:blip>
          <a:srcRect/>
          <a:stretch>
            <a:fillRect/>
          </a:stretch>
        </p:blipFill>
        <p:spPr bwMode="auto">
          <a:xfrm>
            <a:off x="4444788" y="1402292"/>
            <a:ext cx="8312566" cy="3708008"/>
          </a:xfrm>
          <a:prstGeom prst="rect">
            <a:avLst/>
          </a:prstGeom>
          <a:noFill/>
          <a:ln w="12700" cmpd="sng">
            <a:solidFill>
              <a:schemeClr val="tx1"/>
            </a:solidFill>
          </a:ln>
        </p:spPr>
      </p:pic>
    </p:spTree>
    <p:extLst>
      <p:ext uri="{BB962C8B-B14F-4D97-AF65-F5344CB8AC3E}">
        <p14:creationId xmlns:p14="http://schemas.microsoft.com/office/powerpoint/2010/main" val="2352864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752600"/>
            <a:ext cx="13167360" cy="2531975"/>
          </a:xfrm>
        </p:spPr>
        <p:txBody>
          <a:bodyPr>
            <a:normAutofit fontScale="92500" lnSpcReduction="10000"/>
          </a:bodyPr>
          <a:lstStyle/>
          <a:p>
            <a:pPr>
              <a:spcBef>
                <a:spcPts val="775"/>
              </a:spcBef>
            </a:pPr>
            <a:r>
              <a:rPr lang="en-US" dirty="0">
                <a:latin typeface="Arial" charset="0"/>
                <a:ea typeface="ヒラギノ角ゴ Pro W3" charset="0"/>
                <a:cs typeface="ヒラギノ角ゴ Pro W3" charset="0"/>
              </a:rPr>
              <a:t>A developer must reproduce some of the back-end environment creation that Zeppelin and the REPLs handle automatically.</a:t>
            </a:r>
          </a:p>
          <a:p>
            <a:pPr>
              <a:spcBef>
                <a:spcPts val="775"/>
              </a:spcBef>
            </a:pPr>
            <a:r>
              <a:rPr lang="en-US" dirty="0">
                <a:latin typeface="Arial" charset="0"/>
                <a:ea typeface="ヒラギノ角ゴ Pro W3" charset="0"/>
                <a:cs typeface="ヒラギノ角ゴ Pro W3" charset="0"/>
              </a:rPr>
              <a:t>The main differences between a </a:t>
            </a:r>
            <a:r>
              <a:rPr lang="en-US" dirty="0">
                <a:latin typeface="Courier New"/>
                <a:ea typeface="ヒラギノ角ゴ Pro W3" charset="0"/>
                <a:cs typeface="Courier New"/>
              </a:rPr>
              <a:t>yarn-client </a:t>
            </a:r>
            <a:r>
              <a:rPr lang="en-US" dirty="0">
                <a:latin typeface="Arial" charset="0"/>
                <a:ea typeface="ヒラギノ角ゴ Pro W3" charset="0"/>
                <a:cs typeface="ヒラギノ角ゴ Pro W3" charset="0"/>
              </a:rPr>
              <a:t>and </a:t>
            </a:r>
            <a:r>
              <a:rPr lang="en-US" dirty="0">
                <a:latin typeface="Courier New"/>
                <a:ea typeface="ヒラギノ角ゴ Pro W3" charset="0"/>
                <a:cs typeface="Courier New"/>
              </a:rPr>
              <a:t>yarn-cluster </a:t>
            </a:r>
            <a:r>
              <a:rPr lang="en-US" dirty="0">
                <a:latin typeface="Arial" charset="0"/>
                <a:ea typeface="ヒラギノ角ゴ Pro W3" charset="0"/>
                <a:cs typeface="ヒラギノ角ゴ Pro W3" charset="0"/>
              </a:rPr>
              <a:t>application submission is the location the Spark driver and </a:t>
            </a:r>
            <a:r>
              <a:rPr lang="en-US" dirty="0" err="1">
                <a:latin typeface="Courier New"/>
                <a:ea typeface="ヒラギノ角ゴ Pro W3" charset="0"/>
                <a:cs typeface="Courier New"/>
              </a:rPr>
              <a:t>SparkContext</a:t>
            </a:r>
            <a:r>
              <a:rPr lang="en-US" dirty="0">
                <a:latin typeface="Courier New"/>
                <a:ea typeface="ヒラギノ角ゴ Pro W3" charset="0"/>
                <a:cs typeface="Courier New"/>
              </a:rPr>
              <a:t>.</a:t>
            </a:r>
          </a:p>
          <a:p>
            <a:pPr>
              <a:spcBef>
                <a:spcPts val="775"/>
              </a:spcBef>
            </a:pPr>
            <a:r>
              <a:rPr lang="en-US" dirty="0">
                <a:latin typeface="Arial" charset="0"/>
                <a:ea typeface="ヒラギノ角ゴ Pro W3" charset="0"/>
                <a:cs typeface="ヒラギノ角ゴ Pro W3" charset="0"/>
              </a:rPr>
              <a:t>Use </a:t>
            </a:r>
            <a:r>
              <a:rPr lang="en-US" dirty="0">
                <a:latin typeface="Courier New" panose="02070309020205020404" pitchFamily="49" charset="0"/>
                <a:ea typeface="ヒラギノ角ゴ Pro W3" charset="0"/>
                <a:cs typeface="Courier New" panose="02070309020205020404" pitchFamily="49" charset="0"/>
              </a:rPr>
              <a:t>spark-submit</a:t>
            </a:r>
            <a:r>
              <a:rPr lang="en-US" dirty="0">
                <a:latin typeface="Arial" charset="0"/>
                <a:ea typeface="ヒラギノ角ゴ Pro W3" charset="0"/>
                <a:cs typeface="ヒラギノ角ゴ Pro W3" charset="0"/>
              </a:rPr>
              <a:t>, with appropriate configurations, the application file, and necessary arguments, to submit an application to YARN.</a:t>
            </a:r>
          </a:p>
        </p:txBody>
      </p:sp>
    </p:spTree>
    <p:extLst>
      <p:ext uri="{BB962C8B-B14F-4D97-AF65-F5344CB8AC3E}">
        <p14:creationId xmlns:p14="http://schemas.microsoft.com/office/powerpoint/2010/main" val="4249777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ctrTitle"/>
          </p:nvPr>
        </p:nvSpPr>
        <p:spPr>
          <a:xfrm>
            <a:off x="841494" y="2106892"/>
            <a:ext cx="7644384" cy="2361416"/>
          </a:xfrm>
        </p:spPr>
        <p:txBody>
          <a:bodyPr/>
          <a:lstStyle/>
          <a:p>
            <a:r>
              <a:rPr lang="en-US" dirty="0"/>
              <a:t>Introduction to Machine Learning with Spark</a:t>
            </a:r>
          </a:p>
        </p:txBody>
      </p:sp>
    </p:spTree>
    <p:extLst>
      <p:ext uri="{BB962C8B-B14F-4D97-AF65-F5344CB8AC3E}">
        <p14:creationId xmlns:p14="http://schemas.microsoft.com/office/powerpoint/2010/main" val="365701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Objectives</a:t>
            </a:r>
          </a:p>
        </p:txBody>
      </p:sp>
      <p:sp>
        <p:nvSpPr>
          <p:cNvPr id="3" name="Content Placeholder 2"/>
          <p:cNvSpPr>
            <a:spLocks noGrp="1"/>
          </p:cNvSpPr>
          <p:nvPr>
            <p:ph sz="quarter" idx="10"/>
          </p:nvPr>
        </p:nvSpPr>
        <p:spPr>
          <a:xfrm>
            <a:off x="841494" y="2305050"/>
            <a:ext cx="13167360" cy="1625060"/>
          </a:xfrm>
        </p:spPr>
        <p:txBody>
          <a:bodyPr/>
          <a:lstStyle/>
          <a:p>
            <a:r>
              <a:rPr lang="en-US" dirty="0"/>
              <a:t>Describe the purpose of machine learning and some common algorithms used in it</a:t>
            </a:r>
          </a:p>
          <a:p>
            <a:r>
              <a:rPr lang="en-US" dirty="0"/>
              <a:t>Describe the machine learning packages available in Spark</a:t>
            </a:r>
          </a:p>
          <a:p>
            <a:r>
              <a:rPr lang="en-US" dirty="0"/>
              <a:t>Examine and run sample machine learning applications</a:t>
            </a:r>
          </a:p>
        </p:txBody>
      </p:sp>
      <p:sp>
        <p:nvSpPr>
          <p:cNvPr id="4" name="Content Placeholder 3"/>
          <p:cNvSpPr>
            <a:spLocks noGrp="1"/>
          </p:cNvSpPr>
          <p:nvPr>
            <p:ph sz="quarter" idx="11"/>
          </p:nvPr>
        </p:nvSpPr>
        <p:spPr/>
        <p:txBody>
          <a:bodyPr/>
          <a:lstStyle/>
          <a:p>
            <a:r>
              <a:rPr lang="en-US" dirty="0"/>
              <a:t>After completing this lesson, students should be able to:</a:t>
            </a:r>
          </a:p>
        </p:txBody>
      </p:sp>
    </p:spTree>
    <p:extLst>
      <p:ext uri="{BB962C8B-B14F-4D97-AF65-F5344CB8AC3E}">
        <p14:creationId xmlns:p14="http://schemas.microsoft.com/office/powerpoint/2010/main" val="466922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a:xfrm>
            <a:off x="841494" y="1752600"/>
            <a:ext cx="13167360" cy="3637919"/>
          </a:xfrm>
        </p:spPr>
        <p:txBody>
          <a:bodyPr>
            <a:normAutofit lnSpcReduction="10000"/>
          </a:bodyPr>
          <a:lstStyle/>
          <a:p>
            <a:r>
              <a:rPr lang="en-US" dirty="0"/>
              <a:t>This is not a Data Science class</a:t>
            </a:r>
          </a:p>
          <a:p>
            <a:endParaRPr lang="en-US" dirty="0"/>
          </a:p>
          <a:p>
            <a:r>
              <a:rPr lang="en-US" dirty="0"/>
              <a:t>Fully utilizing the packages this lesson will discuss requires fundamental understandings of topics that go well beyond what will be covered</a:t>
            </a:r>
          </a:p>
          <a:p>
            <a:endParaRPr lang="en-US" dirty="0"/>
          </a:p>
          <a:p>
            <a:r>
              <a:rPr lang="en-US" dirty="0"/>
              <a:t>Labs and suggested exercises will consist of pre-built scripts / applications that will demonstrate some of these topics in practice</a:t>
            </a:r>
          </a:p>
        </p:txBody>
      </p:sp>
    </p:spTree>
    <p:extLst>
      <p:ext uri="{BB962C8B-B14F-4D97-AF65-F5344CB8AC3E}">
        <p14:creationId xmlns:p14="http://schemas.microsoft.com/office/powerpoint/2010/main" val="353178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8690490" cy="1592744"/>
          </a:xfrm>
        </p:spPr>
        <p:txBody>
          <a:bodyPr/>
          <a:lstStyle/>
          <a:p>
            <a:r>
              <a:rPr lang="en-US" dirty="0"/>
              <a:t>Machine Learning Basics</a:t>
            </a:r>
          </a:p>
        </p:txBody>
      </p:sp>
    </p:spTree>
    <p:extLst>
      <p:ext uri="{BB962C8B-B14F-4D97-AF65-F5344CB8AC3E}">
        <p14:creationId xmlns:p14="http://schemas.microsoft.com/office/powerpoint/2010/main" val="58024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Basics</a:t>
            </a:r>
          </a:p>
        </p:txBody>
      </p:sp>
      <p:sp>
        <p:nvSpPr>
          <p:cNvPr id="3" name="Content Placeholder 2"/>
          <p:cNvSpPr>
            <a:spLocks noGrp="1"/>
          </p:cNvSpPr>
          <p:nvPr>
            <p:ph idx="1"/>
          </p:nvPr>
        </p:nvSpPr>
        <p:spPr>
          <a:xfrm>
            <a:off x="841494" y="1752600"/>
            <a:ext cx="13167360" cy="4499693"/>
          </a:xfrm>
        </p:spPr>
        <p:txBody>
          <a:bodyPr>
            <a:normAutofit fontScale="92500" lnSpcReduction="10000"/>
          </a:bodyPr>
          <a:lstStyle/>
          <a:p>
            <a:r>
              <a:rPr lang="en-US" dirty="0"/>
              <a:t>Machine learning attempts to find actionable patterns within data</a:t>
            </a:r>
          </a:p>
          <a:p>
            <a:endParaRPr lang="en-US" dirty="0"/>
          </a:p>
          <a:p>
            <a:r>
              <a:rPr lang="en-US" dirty="0"/>
              <a:t>Creates a model, which is used to make predictions</a:t>
            </a:r>
          </a:p>
          <a:p>
            <a:endParaRPr lang="en-US" dirty="0"/>
          </a:p>
          <a:p>
            <a:r>
              <a:rPr lang="en-US" dirty="0"/>
              <a:t>Two basic types of Machine Learning</a:t>
            </a:r>
          </a:p>
          <a:p>
            <a:pPr lvl="1"/>
            <a:endParaRPr lang="en-US" dirty="0"/>
          </a:p>
          <a:p>
            <a:pPr lvl="1"/>
            <a:r>
              <a:rPr lang="en-US" dirty="0"/>
              <a:t>Supervised</a:t>
            </a:r>
          </a:p>
          <a:p>
            <a:pPr lvl="1"/>
            <a:endParaRPr lang="en-US" dirty="0"/>
          </a:p>
          <a:p>
            <a:pPr lvl="1"/>
            <a:r>
              <a:rPr lang="en-US" dirty="0"/>
              <a:t>Unsupervised</a:t>
            </a:r>
          </a:p>
        </p:txBody>
      </p:sp>
    </p:spTree>
    <p:extLst>
      <p:ext uri="{BB962C8B-B14F-4D97-AF65-F5344CB8AC3E}">
        <p14:creationId xmlns:p14="http://schemas.microsoft.com/office/powerpoint/2010/main" val="133977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a:t>
            </a:r>
          </a:p>
        </p:txBody>
      </p:sp>
      <p:sp>
        <p:nvSpPr>
          <p:cNvPr id="3" name="Content Placeholder 2"/>
          <p:cNvSpPr>
            <a:spLocks noGrp="1"/>
          </p:cNvSpPr>
          <p:nvPr>
            <p:ph idx="1"/>
          </p:nvPr>
        </p:nvSpPr>
        <p:spPr>
          <a:xfrm>
            <a:off x="841494" y="1752600"/>
            <a:ext cx="13167360" cy="6115520"/>
          </a:xfrm>
        </p:spPr>
        <p:txBody>
          <a:bodyPr>
            <a:normAutofit fontScale="92500"/>
          </a:bodyPr>
          <a:lstStyle/>
          <a:p>
            <a:r>
              <a:rPr lang="en-US" dirty="0"/>
              <a:t>Most common type of machine learning</a:t>
            </a:r>
          </a:p>
          <a:p>
            <a:pPr lvl="1"/>
            <a:endParaRPr lang="en-US" dirty="0"/>
          </a:p>
          <a:p>
            <a:r>
              <a:rPr lang="en-US" dirty="0"/>
              <a:t>A model is created that uses one or more variables to make a prediction, and then that prediction can be immediately tested to determine accuracy</a:t>
            </a:r>
          </a:p>
          <a:p>
            <a:pPr lvl="1"/>
            <a:endParaRPr lang="en-US" dirty="0"/>
          </a:p>
          <a:p>
            <a:r>
              <a:rPr lang="en-US" dirty="0"/>
              <a:t>Two common types of predictions:</a:t>
            </a:r>
          </a:p>
          <a:p>
            <a:pPr lvl="1"/>
            <a:r>
              <a:rPr lang="en-US" dirty="0"/>
              <a:t>Classification:  Yes or no, approve or reject, spam or safe, etc. - Will the flight depart on time?</a:t>
            </a:r>
          </a:p>
          <a:p>
            <a:pPr lvl="1"/>
            <a:r>
              <a:rPr lang="en-US" dirty="0"/>
              <a:t>Regression: What will the value be? - What time is the flight likely to depart?</a:t>
            </a:r>
          </a:p>
          <a:p>
            <a:pPr lvl="1"/>
            <a:endParaRPr lang="en-US" dirty="0"/>
          </a:p>
          <a:p>
            <a:r>
              <a:rPr lang="en-US" dirty="0"/>
              <a:t>Breaks a dataset into two parts:</a:t>
            </a:r>
          </a:p>
          <a:p>
            <a:pPr lvl="1"/>
            <a:r>
              <a:rPr lang="en-US" dirty="0"/>
              <a:t>Training data: used to create the model</a:t>
            </a:r>
          </a:p>
          <a:p>
            <a:pPr lvl="1"/>
            <a:r>
              <a:rPr lang="en-US" dirty="0"/>
              <a:t>Testing data: used to determine model accuracy</a:t>
            </a:r>
          </a:p>
          <a:p>
            <a:pPr lvl="1"/>
            <a:endParaRPr lang="en-US" dirty="0"/>
          </a:p>
        </p:txBody>
      </p:sp>
    </p:spTree>
    <p:extLst>
      <p:ext uri="{BB962C8B-B14F-4D97-AF65-F5344CB8AC3E}">
        <p14:creationId xmlns:p14="http://schemas.microsoft.com/office/powerpoint/2010/main" val="116013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Example Dataset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70137946"/>
              </p:ext>
            </p:extLst>
          </p:nvPr>
        </p:nvGraphicFramePr>
        <p:xfrm>
          <a:off x="812800" y="2592388"/>
          <a:ext cx="10315575" cy="5943600"/>
        </p:xfrm>
        <a:graphic>
          <a:graphicData uri="http://schemas.openxmlformats.org/drawingml/2006/table">
            <a:tbl>
              <a:tblPr firstRow="1" bandRow="1">
                <a:tableStyleId>{5C22544A-7EE6-4342-B048-85BDC9FD1C3A}</a:tableStyleId>
              </a:tblPr>
              <a:tblGrid>
                <a:gridCol w="1146175">
                  <a:extLst>
                    <a:ext uri="{9D8B030D-6E8A-4147-A177-3AD203B41FA5}">
                      <a16:colId xmlns:a16="http://schemas.microsoft.com/office/drawing/2014/main" val="383120524"/>
                    </a:ext>
                  </a:extLst>
                </a:gridCol>
                <a:gridCol w="1146175">
                  <a:extLst>
                    <a:ext uri="{9D8B030D-6E8A-4147-A177-3AD203B41FA5}">
                      <a16:colId xmlns:a16="http://schemas.microsoft.com/office/drawing/2014/main" val="4202313114"/>
                    </a:ext>
                  </a:extLst>
                </a:gridCol>
                <a:gridCol w="1146175">
                  <a:extLst>
                    <a:ext uri="{9D8B030D-6E8A-4147-A177-3AD203B41FA5}">
                      <a16:colId xmlns:a16="http://schemas.microsoft.com/office/drawing/2014/main" val="1704467132"/>
                    </a:ext>
                  </a:extLst>
                </a:gridCol>
                <a:gridCol w="1146175">
                  <a:extLst>
                    <a:ext uri="{9D8B030D-6E8A-4147-A177-3AD203B41FA5}">
                      <a16:colId xmlns:a16="http://schemas.microsoft.com/office/drawing/2014/main" val="1841867105"/>
                    </a:ext>
                  </a:extLst>
                </a:gridCol>
                <a:gridCol w="1146175">
                  <a:extLst>
                    <a:ext uri="{9D8B030D-6E8A-4147-A177-3AD203B41FA5}">
                      <a16:colId xmlns:a16="http://schemas.microsoft.com/office/drawing/2014/main" val="197954346"/>
                    </a:ext>
                  </a:extLst>
                </a:gridCol>
                <a:gridCol w="1146175">
                  <a:extLst>
                    <a:ext uri="{9D8B030D-6E8A-4147-A177-3AD203B41FA5}">
                      <a16:colId xmlns:a16="http://schemas.microsoft.com/office/drawing/2014/main" val="3400400310"/>
                    </a:ext>
                  </a:extLst>
                </a:gridCol>
                <a:gridCol w="1146175">
                  <a:extLst>
                    <a:ext uri="{9D8B030D-6E8A-4147-A177-3AD203B41FA5}">
                      <a16:colId xmlns:a16="http://schemas.microsoft.com/office/drawing/2014/main" val="863746848"/>
                    </a:ext>
                  </a:extLst>
                </a:gridCol>
                <a:gridCol w="1146175">
                  <a:extLst>
                    <a:ext uri="{9D8B030D-6E8A-4147-A177-3AD203B41FA5}">
                      <a16:colId xmlns:a16="http://schemas.microsoft.com/office/drawing/2014/main" val="287657993"/>
                    </a:ext>
                  </a:extLst>
                </a:gridCol>
                <a:gridCol w="1146175">
                  <a:extLst>
                    <a:ext uri="{9D8B030D-6E8A-4147-A177-3AD203B41FA5}">
                      <a16:colId xmlns:a16="http://schemas.microsoft.com/office/drawing/2014/main" val="3145474057"/>
                    </a:ext>
                  </a:extLst>
                </a:gridCol>
              </a:tblGrid>
              <a:tr h="370840">
                <a:tc>
                  <a:txBody>
                    <a:bodyPr/>
                    <a:lstStyle/>
                    <a:p>
                      <a:pPr algn="ctr"/>
                      <a:r>
                        <a:rPr lang="en-US" dirty="0"/>
                        <a:t>Carrier</a:t>
                      </a:r>
                    </a:p>
                  </a:txBody>
                  <a:tcPr marL="71639" marR="71639"/>
                </a:tc>
                <a:tc>
                  <a:txBody>
                    <a:bodyPr/>
                    <a:lstStyle/>
                    <a:p>
                      <a:pPr algn="ctr"/>
                      <a:r>
                        <a:rPr lang="en-US" dirty="0"/>
                        <a:t>Airplane</a:t>
                      </a:r>
                    </a:p>
                  </a:txBody>
                  <a:tcPr marL="71639" marR="71639"/>
                </a:tc>
                <a:tc>
                  <a:txBody>
                    <a:bodyPr/>
                    <a:lstStyle/>
                    <a:p>
                      <a:pPr algn="ctr"/>
                      <a:r>
                        <a:rPr lang="en-US" dirty="0"/>
                        <a:t>Age</a:t>
                      </a:r>
                    </a:p>
                  </a:txBody>
                  <a:tcPr marL="71639" marR="71639"/>
                </a:tc>
                <a:tc>
                  <a:txBody>
                    <a:bodyPr/>
                    <a:lstStyle/>
                    <a:p>
                      <a:pPr algn="ctr"/>
                      <a:r>
                        <a:rPr lang="en-US" dirty="0"/>
                        <a:t>Airport</a:t>
                      </a:r>
                    </a:p>
                  </a:txBody>
                  <a:tcPr marL="71639" marR="71639"/>
                </a:tc>
                <a:tc>
                  <a:txBody>
                    <a:bodyPr/>
                    <a:lstStyle/>
                    <a:p>
                      <a:pPr algn="ctr"/>
                      <a:r>
                        <a:rPr lang="en-US" dirty="0"/>
                        <a:t>Time</a:t>
                      </a:r>
                    </a:p>
                  </a:txBody>
                  <a:tcPr marL="71639" marR="71639"/>
                </a:tc>
                <a:tc>
                  <a:txBody>
                    <a:bodyPr/>
                    <a:lstStyle/>
                    <a:p>
                      <a:pPr algn="ctr"/>
                      <a:r>
                        <a:rPr lang="en-US" dirty="0"/>
                        <a:t>Weather</a:t>
                      </a:r>
                    </a:p>
                  </a:txBody>
                  <a:tcPr marL="71639" marR="71639"/>
                </a:tc>
                <a:tc>
                  <a:txBody>
                    <a:bodyPr/>
                    <a:lstStyle/>
                    <a:p>
                      <a:pPr algn="ctr"/>
                      <a:r>
                        <a:rPr lang="en-US" dirty="0" err="1"/>
                        <a:t>StaffPerc</a:t>
                      </a:r>
                      <a:endParaRPr lang="en-US" dirty="0"/>
                    </a:p>
                  </a:txBody>
                  <a:tcPr marL="71639" marR="71639"/>
                </a:tc>
                <a:tc>
                  <a:txBody>
                    <a:bodyPr/>
                    <a:lstStyle/>
                    <a:p>
                      <a:pPr algn="ctr"/>
                      <a:r>
                        <a:rPr lang="en-US" dirty="0"/>
                        <a:t>Sched</a:t>
                      </a:r>
                    </a:p>
                  </a:txBody>
                  <a:tcPr marL="71639" marR="71639"/>
                </a:tc>
                <a:tc>
                  <a:txBody>
                    <a:bodyPr/>
                    <a:lstStyle/>
                    <a:p>
                      <a:pPr algn="ctr"/>
                      <a:r>
                        <a:rPr lang="en-US" dirty="0"/>
                        <a:t>Actual</a:t>
                      </a:r>
                    </a:p>
                  </a:txBody>
                  <a:tcPr marL="71639" marR="71639"/>
                </a:tc>
                <a:extLst>
                  <a:ext uri="{0D108BD9-81ED-4DB2-BD59-A6C34878D82A}">
                    <a16:rowId xmlns:a16="http://schemas.microsoft.com/office/drawing/2014/main" val="3171931168"/>
                  </a:ext>
                </a:extLst>
              </a:tr>
              <a:tr h="370840">
                <a:tc>
                  <a:txBody>
                    <a:bodyPr/>
                    <a:lstStyle/>
                    <a:p>
                      <a:pPr algn="ctr"/>
                      <a:r>
                        <a:rPr lang="en-US" dirty="0"/>
                        <a:t>A</a:t>
                      </a:r>
                    </a:p>
                  </a:txBody>
                  <a:tcPr marL="71639" marR="71639"/>
                </a:tc>
                <a:tc>
                  <a:txBody>
                    <a:bodyPr/>
                    <a:lstStyle/>
                    <a:p>
                      <a:pPr algn="ctr"/>
                      <a:r>
                        <a:rPr lang="en-US" dirty="0"/>
                        <a:t>B</a:t>
                      </a:r>
                    </a:p>
                  </a:txBody>
                  <a:tcPr marL="71639" marR="71639"/>
                </a:tc>
                <a:tc>
                  <a:txBody>
                    <a:bodyPr/>
                    <a:lstStyle/>
                    <a:p>
                      <a:pPr algn="ctr"/>
                      <a:r>
                        <a:rPr lang="en-US" dirty="0"/>
                        <a:t>11</a:t>
                      </a:r>
                    </a:p>
                  </a:txBody>
                  <a:tcPr marL="71639" marR="71639"/>
                </a:tc>
                <a:tc>
                  <a:txBody>
                    <a:bodyPr/>
                    <a:lstStyle/>
                    <a:p>
                      <a:pPr algn="ctr"/>
                      <a:r>
                        <a:rPr lang="en-US" dirty="0"/>
                        <a:t>SFO</a:t>
                      </a:r>
                    </a:p>
                  </a:txBody>
                  <a:tcPr marL="71639" marR="71639"/>
                </a:tc>
                <a:tc>
                  <a:txBody>
                    <a:bodyPr/>
                    <a:lstStyle/>
                    <a:p>
                      <a:pPr algn="ctr"/>
                      <a:r>
                        <a:rPr lang="en-US" dirty="0" err="1"/>
                        <a:t>EarlyMorn</a:t>
                      </a:r>
                      <a:endParaRPr lang="en-US" dirty="0"/>
                    </a:p>
                  </a:txBody>
                  <a:tcPr marL="71639" marR="71639"/>
                </a:tc>
                <a:tc>
                  <a:txBody>
                    <a:bodyPr/>
                    <a:lstStyle/>
                    <a:p>
                      <a:pPr algn="ctr"/>
                      <a:r>
                        <a:rPr lang="en-US" dirty="0"/>
                        <a:t>Clear</a:t>
                      </a:r>
                    </a:p>
                  </a:txBody>
                  <a:tcPr marL="71639" marR="71639"/>
                </a:tc>
                <a:tc>
                  <a:txBody>
                    <a:bodyPr/>
                    <a:lstStyle/>
                    <a:p>
                      <a:pPr algn="ctr"/>
                      <a:r>
                        <a:rPr lang="en-US" dirty="0"/>
                        <a:t>90</a:t>
                      </a:r>
                    </a:p>
                  </a:txBody>
                  <a:tcPr marL="71639" marR="71639"/>
                </a:tc>
                <a:tc>
                  <a:txBody>
                    <a:bodyPr/>
                    <a:lstStyle/>
                    <a:p>
                      <a:pPr algn="ctr"/>
                      <a:r>
                        <a:rPr lang="en-US" dirty="0"/>
                        <a:t>05:31</a:t>
                      </a:r>
                    </a:p>
                  </a:txBody>
                  <a:tcPr marL="71639" marR="71639"/>
                </a:tc>
                <a:tc>
                  <a:txBody>
                    <a:bodyPr/>
                    <a:lstStyle/>
                    <a:p>
                      <a:pPr algn="ctr"/>
                      <a:r>
                        <a:rPr lang="en-US" dirty="0"/>
                        <a:t>05:31</a:t>
                      </a:r>
                    </a:p>
                  </a:txBody>
                  <a:tcPr marL="71639" marR="71639"/>
                </a:tc>
                <a:extLst>
                  <a:ext uri="{0D108BD9-81ED-4DB2-BD59-A6C34878D82A}">
                    <a16:rowId xmlns:a16="http://schemas.microsoft.com/office/drawing/2014/main" val="3783704408"/>
                  </a:ext>
                </a:extLst>
              </a:tr>
              <a:tr h="370840">
                <a:tc>
                  <a:txBody>
                    <a:bodyPr/>
                    <a:lstStyle/>
                    <a:p>
                      <a:pPr algn="ctr"/>
                      <a:r>
                        <a:rPr lang="en-US" dirty="0"/>
                        <a:t>C</a:t>
                      </a:r>
                    </a:p>
                  </a:txBody>
                  <a:tcPr marL="71639" marR="71639"/>
                </a:tc>
                <a:tc>
                  <a:txBody>
                    <a:bodyPr/>
                    <a:lstStyle/>
                    <a:p>
                      <a:pPr algn="ctr"/>
                      <a:r>
                        <a:rPr lang="en-US" dirty="0"/>
                        <a:t>D</a:t>
                      </a:r>
                    </a:p>
                  </a:txBody>
                  <a:tcPr marL="71639" marR="71639"/>
                </a:tc>
                <a:tc>
                  <a:txBody>
                    <a:bodyPr/>
                    <a:lstStyle/>
                    <a:p>
                      <a:pPr algn="ctr"/>
                      <a:r>
                        <a:rPr lang="en-US" dirty="0"/>
                        <a:t>2</a:t>
                      </a:r>
                    </a:p>
                  </a:txBody>
                  <a:tcPr marL="71639" marR="71639"/>
                </a:tc>
                <a:tc>
                  <a:txBody>
                    <a:bodyPr/>
                    <a:lstStyle/>
                    <a:p>
                      <a:pPr algn="ctr"/>
                      <a:r>
                        <a:rPr lang="en-US" dirty="0"/>
                        <a:t>ORD</a:t>
                      </a:r>
                    </a:p>
                  </a:txBody>
                  <a:tcPr marL="71639" marR="71639"/>
                </a:tc>
                <a:tc>
                  <a:txBody>
                    <a:bodyPr/>
                    <a:lstStyle/>
                    <a:p>
                      <a:pPr algn="ctr"/>
                      <a:r>
                        <a:rPr lang="en-US" dirty="0"/>
                        <a:t>Morn</a:t>
                      </a:r>
                    </a:p>
                  </a:txBody>
                  <a:tcPr marL="71639" marR="71639"/>
                </a:tc>
                <a:tc>
                  <a:txBody>
                    <a:bodyPr/>
                    <a:lstStyle/>
                    <a:p>
                      <a:pPr algn="ctr"/>
                      <a:r>
                        <a:rPr lang="en-US" dirty="0"/>
                        <a:t>Windy</a:t>
                      </a:r>
                    </a:p>
                  </a:txBody>
                  <a:tcPr marL="71639" marR="71639"/>
                </a:tc>
                <a:tc>
                  <a:txBody>
                    <a:bodyPr/>
                    <a:lstStyle/>
                    <a:p>
                      <a:pPr algn="ctr"/>
                      <a:r>
                        <a:rPr lang="en-US" dirty="0"/>
                        <a:t>84</a:t>
                      </a:r>
                    </a:p>
                  </a:txBody>
                  <a:tcPr marL="71639" marR="71639"/>
                </a:tc>
                <a:tc>
                  <a:txBody>
                    <a:bodyPr/>
                    <a:lstStyle/>
                    <a:p>
                      <a:pPr algn="ctr"/>
                      <a:r>
                        <a:rPr lang="en-US" dirty="0"/>
                        <a:t>08:14</a:t>
                      </a:r>
                    </a:p>
                  </a:txBody>
                  <a:tcPr marL="71639" marR="71639"/>
                </a:tc>
                <a:tc>
                  <a:txBody>
                    <a:bodyPr/>
                    <a:lstStyle/>
                    <a:p>
                      <a:pPr algn="ctr"/>
                      <a:r>
                        <a:rPr lang="en-US" dirty="0"/>
                        <a:t>09:35</a:t>
                      </a:r>
                    </a:p>
                  </a:txBody>
                  <a:tcPr marL="71639" marR="71639"/>
                </a:tc>
                <a:extLst>
                  <a:ext uri="{0D108BD9-81ED-4DB2-BD59-A6C34878D82A}">
                    <a16:rowId xmlns:a16="http://schemas.microsoft.com/office/drawing/2014/main" val="1590078042"/>
                  </a:ext>
                </a:extLst>
              </a:tr>
              <a:tr h="370840">
                <a:tc>
                  <a:txBody>
                    <a:bodyPr/>
                    <a:lstStyle/>
                    <a:p>
                      <a:pPr algn="ctr"/>
                      <a:r>
                        <a:rPr lang="en-US" dirty="0"/>
                        <a:t>A</a:t>
                      </a:r>
                    </a:p>
                  </a:txBody>
                  <a:tcPr marL="71639" marR="71639"/>
                </a:tc>
                <a:tc>
                  <a:txBody>
                    <a:bodyPr/>
                    <a:lstStyle/>
                    <a:p>
                      <a:pPr algn="ctr"/>
                      <a:r>
                        <a:rPr lang="en-US" dirty="0"/>
                        <a:t>D</a:t>
                      </a:r>
                    </a:p>
                  </a:txBody>
                  <a:tcPr marL="71639" marR="71639"/>
                </a:tc>
                <a:tc>
                  <a:txBody>
                    <a:bodyPr/>
                    <a:lstStyle/>
                    <a:p>
                      <a:pPr algn="ctr"/>
                      <a:r>
                        <a:rPr lang="en-US" dirty="0"/>
                        <a:t>7</a:t>
                      </a:r>
                    </a:p>
                  </a:txBody>
                  <a:tcPr marL="71639" marR="71639"/>
                </a:tc>
                <a:tc>
                  <a:txBody>
                    <a:bodyPr/>
                    <a:lstStyle/>
                    <a:p>
                      <a:pPr algn="ctr"/>
                      <a:r>
                        <a:rPr lang="en-US" dirty="0"/>
                        <a:t>ATL</a:t>
                      </a:r>
                    </a:p>
                  </a:txBody>
                  <a:tcPr marL="71639" marR="71639"/>
                </a:tc>
                <a:tc>
                  <a:txBody>
                    <a:bodyPr/>
                    <a:lstStyle/>
                    <a:p>
                      <a:pPr algn="ctr"/>
                      <a:r>
                        <a:rPr lang="en-US" dirty="0" err="1"/>
                        <a:t>EarlyAft</a:t>
                      </a:r>
                      <a:endParaRPr lang="en-US" dirty="0"/>
                    </a:p>
                  </a:txBody>
                  <a:tcPr marL="71639" marR="71639"/>
                </a:tc>
                <a:tc>
                  <a:txBody>
                    <a:bodyPr/>
                    <a:lstStyle/>
                    <a:p>
                      <a:pPr algn="ctr"/>
                      <a:r>
                        <a:rPr lang="en-US" dirty="0"/>
                        <a:t>Cloudy</a:t>
                      </a:r>
                    </a:p>
                  </a:txBody>
                  <a:tcPr marL="71639" marR="71639"/>
                </a:tc>
                <a:tc>
                  <a:txBody>
                    <a:bodyPr/>
                    <a:lstStyle/>
                    <a:p>
                      <a:pPr algn="ctr"/>
                      <a:r>
                        <a:rPr lang="en-US" dirty="0"/>
                        <a:t>100</a:t>
                      </a:r>
                    </a:p>
                  </a:txBody>
                  <a:tcPr marL="71639" marR="71639"/>
                </a:tc>
                <a:tc>
                  <a:txBody>
                    <a:bodyPr/>
                    <a:lstStyle/>
                    <a:p>
                      <a:pPr algn="ctr"/>
                      <a:r>
                        <a:rPr lang="en-US" dirty="0"/>
                        <a:t>12:05</a:t>
                      </a:r>
                    </a:p>
                  </a:txBody>
                  <a:tcPr marL="71639" marR="71639"/>
                </a:tc>
                <a:tc>
                  <a:txBody>
                    <a:bodyPr/>
                    <a:lstStyle/>
                    <a:p>
                      <a:pPr algn="ctr"/>
                      <a:r>
                        <a:rPr lang="en-US" dirty="0"/>
                        <a:t>12:05</a:t>
                      </a:r>
                    </a:p>
                  </a:txBody>
                  <a:tcPr marL="71639" marR="71639"/>
                </a:tc>
                <a:extLst>
                  <a:ext uri="{0D108BD9-81ED-4DB2-BD59-A6C34878D82A}">
                    <a16:rowId xmlns:a16="http://schemas.microsoft.com/office/drawing/2014/main" val="3951247549"/>
                  </a:ext>
                </a:extLst>
              </a:tr>
              <a:tr h="370840">
                <a:tc>
                  <a:txBody>
                    <a:bodyPr/>
                    <a:lstStyle/>
                    <a:p>
                      <a:pPr algn="ctr"/>
                      <a:r>
                        <a:rPr lang="en-US" dirty="0"/>
                        <a:t>D</a:t>
                      </a:r>
                    </a:p>
                  </a:txBody>
                  <a:tcPr marL="71639" marR="71639"/>
                </a:tc>
                <a:tc>
                  <a:txBody>
                    <a:bodyPr/>
                    <a:lstStyle/>
                    <a:p>
                      <a:pPr algn="ctr"/>
                      <a:r>
                        <a:rPr lang="en-US" dirty="0"/>
                        <a:t>D</a:t>
                      </a:r>
                    </a:p>
                  </a:txBody>
                  <a:tcPr marL="71639" marR="71639"/>
                </a:tc>
                <a:tc>
                  <a:txBody>
                    <a:bodyPr/>
                    <a:lstStyle/>
                    <a:p>
                      <a:pPr algn="ctr"/>
                      <a:r>
                        <a:rPr lang="en-US" dirty="0"/>
                        <a:t>14</a:t>
                      </a:r>
                    </a:p>
                  </a:txBody>
                  <a:tcPr marL="71639" marR="71639"/>
                </a:tc>
                <a:tc>
                  <a:txBody>
                    <a:bodyPr/>
                    <a:lstStyle/>
                    <a:p>
                      <a:pPr algn="ctr"/>
                      <a:r>
                        <a:rPr lang="en-US" dirty="0"/>
                        <a:t>ORD</a:t>
                      </a:r>
                    </a:p>
                  </a:txBody>
                  <a:tcPr marL="71639" marR="71639"/>
                </a:tc>
                <a:tc>
                  <a:txBody>
                    <a:bodyPr/>
                    <a:lstStyle/>
                    <a:p>
                      <a:pPr algn="ctr"/>
                      <a:r>
                        <a:rPr lang="en-US" dirty="0"/>
                        <a:t>Aft</a:t>
                      </a:r>
                    </a:p>
                  </a:txBody>
                  <a:tcPr marL="71639" marR="71639"/>
                </a:tc>
                <a:tc>
                  <a:txBody>
                    <a:bodyPr/>
                    <a:lstStyle/>
                    <a:p>
                      <a:pPr algn="ctr"/>
                      <a:r>
                        <a:rPr lang="en-US" dirty="0"/>
                        <a:t>Rain</a:t>
                      </a:r>
                    </a:p>
                  </a:txBody>
                  <a:tcPr marL="71639" marR="71639"/>
                </a:tc>
                <a:tc>
                  <a:txBody>
                    <a:bodyPr/>
                    <a:lstStyle/>
                    <a:p>
                      <a:pPr algn="ctr"/>
                      <a:r>
                        <a:rPr lang="en-US" dirty="0"/>
                        <a:t>100</a:t>
                      </a:r>
                    </a:p>
                  </a:txBody>
                  <a:tcPr marL="71639" marR="71639"/>
                </a:tc>
                <a:tc>
                  <a:txBody>
                    <a:bodyPr/>
                    <a:lstStyle/>
                    <a:p>
                      <a:pPr algn="ctr"/>
                      <a:r>
                        <a:rPr lang="en-US" dirty="0"/>
                        <a:t>15:21</a:t>
                      </a:r>
                    </a:p>
                  </a:txBody>
                  <a:tcPr marL="71639" marR="71639"/>
                </a:tc>
                <a:tc>
                  <a:txBody>
                    <a:bodyPr/>
                    <a:lstStyle/>
                    <a:p>
                      <a:pPr algn="ctr"/>
                      <a:r>
                        <a:rPr lang="en-US" dirty="0"/>
                        <a:t>15:45</a:t>
                      </a:r>
                    </a:p>
                  </a:txBody>
                  <a:tcPr marL="71639" marR="71639"/>
                </a:tc>
                <a:extLst>
                  <a:ext uri="{0D108BD9-81ED-4DB2-BD59-A6C34878D82A}">
                    <a16:rowId xmlns:a16="http://schemas.microsoft.com/office/drawing/2014/main" val="666174994"/>
                  </a:ext>
                </a:extLst>
              </a:tr>
              <a:tr h="370840">
                <a:tc>
                  <a:txBody>
                    <a:bodyPr/>
                    <a:lstStyle/>
                    <a:p>
                      <a:pPr algn="ctr"/>
                      <a:r>
                        <a:rPr lang="en-US" dirty="0"/>
                        <a:t>B</a:t>
                      </a:r>
                    </a:p>
                  </a:txBody>
                  <a:tcPr marL="71639" marR="71639"/>
                </a:tc>
                <a:tc>
                  <a:txBody>
                    <a:bodyPr/>
                    <a:lstStyle/>
                    <a:p>
                      <a:pPr algn="ctr"/>
                      <a:r>
                        <a:rPr lang="en-US" dirty="0"/>
                        <a:t>A</a:t>
                      </a:r>
                    </a:p>
                  </a:txBody>
                  <a:tcPr marL="71639" marR="71639"/>
                </a:tc>
                <a:tc>
                  <a:txBody>
                    <a:bodyPr/>
                    <a:lstStyle/>
                    <a:p>
                      <a:pPr algn="ctr"/>
                      <a:r>
                        <a:rPr lang="en-US" dirty="0"/>
                        <a:t>4</a:t>
                      </a:r>
                    </a:p>
                  </a:txBody>
                  <a:tcPr marL="71639" marR="71639"/>
                </a:tc>
                <a:tc>
                  <a:txBody>
                    <a:bodyPr/>
                    <a:lstStyle/>
                    <a:p>
                      <a:pPr algn="ctr"/>
                      <a:r>
                        <a:rPr lang="en-US" dirty="0"/>
                        <a:t>JFK</a:t>
                      </a:r>
                    </a:p>
                  </a:txBody>
                  <a:tcPr marL="71639" marR="71639"/>
                </a:tc>
                <a:tc>
                  <a:txBody>
                    <a:bodyPr/>
                    <a:lstStyle/>
                    <a:p>
                      <a:pPr algn="ctr"/>
                      <a:r>
                        <a:rPr lang="en-US" dirty="0" err="1"/>
                        <a:t>EarlyEve</a:t>
                      </a:r>
                      <a:endParaRPr lang="en-US" dirty="0"/>
                    </a:p>
                  </a:txBody>
                  <a:tcPr marL="71639" marR="71639"/>
                </a:tc>
                <a:tc>
                  <a:txBody>
                    <a:bodyPr/>
                    <a:lstStyle/>
                    <a:p>
                      <a:pPr algn="ctr"/>
                      <a:r>
                        <a:rPr lang="en-US" dirty="0"/>
                        <a:t>Stormy</a:t>
                      </a:r>
                    </a:p>
                  </a:txBody>
                  <a:tcPr marL="71639" marR="71639"/>
                </a:tc>
                <a:tc>
                  <a:txBody>
                    <a:bodyPr/>
                    <a:lstStyle/>
                    <a:p>
                      <a:pPr algn="ctr"/>
                      <a:r>
                        <a:rPr lang="en-US" dirty="0"/>
                        <a:t>94</a:t>
                      </a:r>
                    </a:p>
                  </a:txBody>
                  <a:tcPr marL="71639" marR="71639"/>
                </a:tc>
                <a:tc>
                  <a:txBody>
                    <a:bodyPr/>
                    <a:lstStyle/>
                    <a:p>
                      <a:pPr algn="ctr"/>
                      <a:r>
                        <a:rPr lang="en-US" dirty="0"/>
                        <a:t>17:00</a:t>
                      </a:r>
                    </a:p>
                  </a:txBody>
                  <a:tcPr marL="71639" marR="71639"/>
                </a:tc>
                <a:tc>
                  <a:txBody>
                    <a:bodyPr/>
                    <a:lstStyle/>
                    <a:p>
                      <a:pPr algn="ctr"/>
                      <a:r>
                        <a:rPr lang="en-US" dirty="0"/>
                        <a:t>19:20</a:t>
                      </a:r>
                    </a:p>
                  </a:txBody>
                  <a:tcPr marL="71639" marR="71639"/>
                </a:tc>
                <a:extLst>
                  <a:ext uri="{0D108BD9-81ED-4DB2-BD59-A6C34878D82A}">
                    <a16:rowId xmlns:a16="http://schemas.microsoft.com/office/drawing/2014/main" val="1897990006"/>
                  </a:ext>
                </a:extLst>
              </a:tr>
              <a:tr h="370840">
                <a:tc>
                  <a:txBody>
                    <a:bodyPr/>
                    <a:lstStyle/>
                    <a:p>
                      <a:pPr algn="ctr"/>
                      <a:r>
                        <a:rPr lang="en-US" dirty="0"/>
                        <a:t>C</a:t>
                      </a:r>
                    </a:p>
                  </a:txBody>
                  <a:tcPr marL="71639" marR="71639"/>
                </a:tc>
                <a:tc>
                  <a:txBody>
                    <a:bodyPr/>
                    <a:lstStyle/>
                    <a:p>
                      <a:pPr algn="ctr"/>
                      <a:r>
                        <a:rPr lang="en-US" dirty="0"/>
                        <a:t>B</a:t>
                      </a:r>
                    </a:p>
                  </a:txBody>
                  <a:tcPr marL="71639" marR="71639"/>
                </a:tc>
                <a:tc>
                  <a:txBody>
                    <a:bodyPr/>
                    <a:lstStyle/>
                    <a:p>
                      <a:pPr algn="ctr"/>
                      <a:r>
                        <a:rPr lang="en-US" dirty="0"/>
                        <a:t>6</a:t>
                      </a:r>
                    </a:p>
                  </a:txBody>
                  <a:tcPr marL="71639" marR="71639"/>
                </a:tc>
                <a:tc>
                  <a:txBody>
                    <a:bodyPr/>
                    <a:lstStyle/>
                    <a:p>
                      <a:pPr algn="ctr"/>
                      <a:r>
                        <a:rPr lang="en-US" dirty="0"/>
                        <a:t>BWI</a:t>
                      </a:r>
                    </a:p>
                  </a:txBody>
                  <a:tcPr marL="71639" marR="71639"/>
                </a:tc>
                <a:tc>
                  <a:txBody>
                    <a:bodyPr/>
                    <a:lstStyle/>
                    <a:p>
                      <a:pPr algn="ctr"/>
                      <a:r>
                        <a:rPr lang="en-US" dirty="0"/>
                        <a:t>Eve</a:t>
                      </a:r>
                    </a:p>
                  </a:txBody>
                  <a:tcPr marL="71639" marR="71639"/>
                </a:tc>
                <a:tc>
                  <a:txBody>
                    <a:bodyPr/>
                    <a:lstStyle/>
                    <a:p>
                      <a:pPr algn="ctr"/>
                      <a:r>
                        <a:rPr lang="en-US" dirty="0"/>
                        <a:t>Warnings</a:t>
                      </a:r>
                    </a:p>
                  </a:txBody>
                  <a:tcPr marL="71639" marR="71639"/>
                </a:tc>
                <a:tc>
                  <a:txBody>
                    <a:bodyPr/>
                    <a:lstStyle/>
                    <a:p>
                      <a:pPr algn="ctr"/>
                      <a:r>
                        <a:rPr lang="en-US" dirty="0"/>
                        <a:t>80</a:t>
                      </a:r>
                    </a:p>
                  </a:txBody>
                  <a:tcPr marL="71639" marR="71639"/>
                </a:tc>
                <a:tc>
                  <a:txBody>
                    <a:bodyPr/>
                    <a:lstStyle/>
                    <a:p>
                      <a:pPr algn="ctr"/>
                      <a:r>
                        <a:rPr lang="en-US" dirty="0"/>
                        <a:t>20:42</a:t>
                      </a:r>
                    </a:p>
                  </a:txBody>
                  <a:tcPr marL="71639" marR="71639"/>
                </a:tc>
                <a:tc>
                  <a:txBody>
                    <a:bodyPr/>
                    <a:lstStyle/>
                    <a:p>
                      <a:pPr algn="ctr"/>
                      <a:r>
                        <a:rPr lang="en-US" dirty="0"/>
                        <a:t>CANCEL</a:t>
                      </a:r>
                    </a:p>
                  </a:txBody>
                  <a:tcPr marL="71639" marR="71639"/>
                </a:tc>
                <a:extLst>
                  <a:ext uri="{0D108BD9-81ED-4DB2-BD59-A6C34878D82A}">
                    <a16:rowId xmlns:a16="http://schemas.microsoft.com/office/drawing/2014/main" val="1782116346"/>
                  </a:ext>
                </a:extLst>
              </a:tr>
              <a:tr h="370840">
                <a:tc>
                  <a:txBody>
                    <a:bodyPr/>
                    <a:lstStyle/>
                    <a:p>
                      <a:pPr algn="ctr"/>
                      <a:r>
                        <a:rPr lang="en-US" dirty="0"/>
                        <a:t>A</a:t>
                      </a:r>
                    </a:p>
                  </a:txBody>
                  <a:tcPr marL="71639" marR="71639"/>
                </a:tc>
                <a:tc>
                  <a:txBody>
                    <a:bodyPr/>
                    <a:lstStyle/>
                    <a:p>
                      <a:pPr algn="ctr"/>
                      <a:r>
                        <a:rPr lang="en-US" dirty="0"/>
                        <a:t>D</a:t>
                      </a:r>
                    </a:p>
                  </a:txBody>
                  <a:tcPr marL="71639" marR="71639"/>
                </a:tc>
                <a:tc>
                  <a:txBody>
                    <a:bodyPr/>
                    <a:lstStyle/>
                    <a:p>
                      <a:pPr algn="ctr"/>
                      <a:r>
                        <a:rPr lang="en-US" dirty="0"/>
                        <a:t>2</a:t>
                      </a:r>
                    </a:p>
                  </a:txBody>
                  <a:tcPr marL="71639" marR="71639"/>
                </a:tc>
                <a:tc>
                  <a:txBody>
                    <a:bodyPr/>
                    <a:lstStyle/>
                    <a:p>
                      <a:pPr algn="ctr"/>
                      <a:r>
                        <a:rPr lang="en-US" dirty="0"/>
                        <a:t>HDP</a:t>
                      </a:r>
                    </a:p>
                  </a:txBody>
                  <a:tcPr marL="71639" marR="71639"/>
                </a:tc>
                <a:tc>
                  <a:txBody>
                    <a:bodyPr/>
                    <a:lstStyle/>
                    <a:p>
                      <a:pPr algn="ctr"/>
                      <a:r>
                        <a:rPr lang="en-US" dirty="0" err="1"/>
                        <a:t>LateEve</a:t>
                      </a:r>
                      <a:endParaRPr lang="en-US" dirty="0"/>
                    </a:p>
                  </a:txBody>
                  <a:tcPr marL="71639" marR="71639"/>
                </a:tc>
                <a:tc>
                  <a:txBody>
                    <a:bodyPr/>
                    <a:lstStyle/>
                    <a:p>
                      <a:pPr algn="ctr"/>
                      <a:r>
                        <a:rPr lang="en-US" dirty="0"/>
                        <a:t>Clear</a:t>
                      </a:r>
                    </a:p>
                  </a:txBody>
                  <a:tcPr marL="71639" marR="71639"/>
                </a:tc>
                <a:tc>
                  <a:txBody>
                    <a:bodyPr/>
                    <a:lstStyle/>
                    <a:p>
                      <a:pPr algn="ctr"/>
                      <a:r>
                        <a:rPr lang="en-US" dirty="0"/>
                        <a:t>100</a:t>
                      </a:r>
                    </a:p>
                  </a:txBody>
                  <a:tcPr marL="71639" marR="71639"/>
                </a:tc>
                <a:tc>
                  <a:txBody>
                    <a:bodyPr/>
                    <a:lstStyle/>
                    <a:p>
                      <a:pPr algn="ctr"/>
                      <a:r>
                        <a:rPr lang="en-US" dirty="0"/>
                        <a:t>22:00</a:t>
                      </a:r>
                    </a:p>
                  </a:txBody>
                  <a:tcPr marL="71639" marR="71639"/>
                </a:tc>
                <a:tc>
                  <a:txBody>
                    <a:bodyPr/>
                    <a:lstStyle/>
                    <a:p>
                      <a:pPr algn="ctr"/>
                      <a:r>
                        <a:rPr lang="en-US" dirty="0"/>
                        <a:t>22:00</a:t>
                      </a:r>
                    </a:p>
                  </a:txBody>
                  <a:tcPr marL="71639" marR="71639"/>
                </a:tc>
                <a:extLst>
                  <a:ext uri="{0D108BD9-81ED-4DB2-BD59-A6C34878D82A}">
                    <a16:rowId xmlns:a16="http://schemas.microsoft.com/office/drawing/2014/main" val="1729376743"/>
                  </a:ext>
                </a:extLst>
              </a:tr>
              <a:tr h="370840">
                <a:tc>
                  <a:txBody>
                    <a:bodyPr/>
                    <a:lstStyle/>
                    <a:p>
                      <a:pPr algn="ctr"/>
                      <a:r>
                        <a:rPr lang="en-US" dirty="0"/>
                        <a:t>E</a:t>
                      </a:r>
                    </a:p>
                  </a:txBody>
                  <a:tcPr marL="71639" marR="71639"/>
                </a:tc>
                <a:tc>
                  <a:txBody>
                    <a:bodyPr/>
                    <a:lstStyle/>
                    <a:p>
                      <a:pPr algn="ctr"/>
                      <a:r>
                        <a:rPr lang="en-US" dirty="0"/>
                        <a:t>D</a:t>
                      </a:r>
                    </a:p>
                  </a:txBody>
                  <a:tcPr marL="71639" marR="71639"/>
                </a:tc>
                <a:tc>
                  <a:txBody>
                    <a:bodyPr/>
                    <a:lstStyle/>
                    <a:p>
                      <a:pPr algn="ctr"/>
                      <a:r>
                        <a:rPr lang="en-US" dirty="0"/>
                        <a:t>10</a:t>
                      </a:r>
                    </a:p>
                  </a:txBody>
                  <a:tcPr marL="71639" marR="71639"/>
                </a:tc>
                <a:tc>
                  <a:txBody>
                    <a:bodyPr/>
                    <a:lstStyle/>
                    <a:p>
                      <a:pPr algn="ctr"/>
                      <a:r>
                        <a:rPr lang="en-US" dirty="0"/>
                        <a:t>STL</a:t>
                      </a:r>
                    </a:p>
                  </a:txBody>
                  <a:tcPr marL="71639" marR="71639"/>
                </a:tc>
                <a:tc>
                  <a:txBody>
                    <a:bodyPr/>
                    <a:lstStyle/>
                    <a:p>
                      <a:pPr algn="ctr"/>
                      <a:r>
                        <a:rPr lang="en-US" dirty="0" err="1"/>
                        <a:t>RedEye</a:t>
                      </a:r>
                      <a:endParaRPr lang="en-US" dirty="0"/>
                    </a:p>
                  </a:txBody>
                  <a:tcPr marL="71639" marR="71639"/>
                </a:tc>
                <a:tc>
                  <a:txBody>
                    <a:bodyPr/>
                    <a:lstStyle/>
                    <a:p>
                      <a:pPr algn="ctr"/>
                      <a:r>
                        <a:rPr lang="en-US" dirty="0"/>
                        <a:t>Stormy</a:t>
                      </a:r>
                    </a:p>
                  </a:txBody>
                  <a:tcPr marL="71639" marR="71639"/>
                </a:tc>
                <a:tc>
                  <a:txBody>
                    <a:bodyPr/>
                    <a:lstStyle/>
                    <a:p>
                      <a:pPr algn="ctr"/>
                      <a:r>
                        <a:rPr lang="en-US" dirty="0"/>
                        <a:t>93</a:t>
                      </a:r>
                    </a:p>
                  </a:txBody>
                  <a:tcPr marL="71639" marR="71639"/>
                </a:tc>
                <a:tc>
                  <a:txBody>
                    <a:bodyPr/>
                    <a:lstStyle/>
                    <a:p>
                      <a:pPr algn="ctr"/>
                      <a:r>
                        <a:rPr lang="en-US" dirty="0"/>
                        <a:t>23:45</a:t>
                      </a:r>
                    </a:p>
                  </a:txBody>
                  <a:tcPr marL="71639" marR="71639"/>
                </a:tc>
                <a:tc>
                  <a:txBody>
                    <a:bodyPr/>
                    <a:lstStyle/>
                    <a:p>
                      <a:pPr algn="ctr"/>
                      <a:r>
                        <a:rPr lang="en-US" dirty="0"/>
                        <a:t>CANCEL</a:t>
                      </a:r>
                    </a:p>
                  </a:txBody>
                  <a:tcPr marL="71639" marR="71639"/>
                </a:tc>
                <a:extLst>
                  <a:ext uri="{0D108BD9-81ED-4DB2-BD59-A6C34878D82A}">
                    <a16:rowId xmlns:a16="http://schemas.microsoft.com/office/drawing/2014/main" val="3468136480"/>
                  </a:ext>
                </a:extLst>
              </a:tr>
              <a:tr h="370840">
                <a:tc>
                  <a:txBody>
                    <a:bodyPr/>
                    <a:lstStyle/>
                    <a:p>
                      <a:pPr algn="ctr"/>
                      <a:r>
                        <a:rPr lang="en-US" dirty="0"/>
                        <a:t>C</a:t>
                      </a:r>
                    </a:p>
                  </a:txBody>
                  <a:tcPr marL="71639" marR="71639"/>
                </a:tc>
                <a:tc>
                  <a:txBody>
                    <a:bodyPr/>
                    <a:lstStyle/>
                    <a:p>
                      <a:pPr algn="ctr"/>
                      <a:r>
                        <a:rPr lang="en-US" dirty="0"/>
                        <a:t>B</a:t>
                      </a:r>
                    </a:p>
                  </a:txBody>
                  <a:tcPr marL="71639" marR="71639"/>
                </a:tc>
                <a:tc>
                  <a:txBody>
                    <a:bodyPr/>
                    <a:lstStyle/>
                    <a:p>
                      <a:pPr algn="ctr"/>
                      <a:r>
                        <a:rPr lang="en-US" dirty="0"/>
                        <a:t>8</a:t>
                      </a:r>
                    </a:p>
                  </a:txBody>
                  <a:tcPr marL="71639" marR="71639"/>
                </a:tc>
                <a:tc>
                  <a:txBody>
                    <a:bodyPr/>
                    <a:lstStyle/>
                    <a:p>
                      <a:pPr algn="ctr"/>
                      <a:r>
                        <a:rPr lang="en-US" dirty="0"/>
                        <a:t>DAL</a:t>
                      </a:r>
                    </a:p>
                  </a:txBody>
                  <a:tcPr marL="71639" marR="71639"/>
                </a:tc>
                <a:tc>
                  <a:txBody>
                    <a:bodyPr/>
                    <a:lstStyle/>
                    <a:p>
                      <a:pPr algn="ctr"/>
                      <a:r>
                        <a:rPr lang="en-US" dirty="0"/>
                        <a:t>Aft</a:t>
                      </a:r>
                    </a:p>
                  </a:txBody>
                  <a:tcPr marL="71639" marR="71639"/>
                </a:tc>
                <a:tc>
                  <a:txBody>
                    <a:bodyPr/>
                    <a:lstStyle/>
                    <a:p>
                      <a:pPr algn="ctr"/>
                      <a:r>
                        <a:rPr lang="en-US" dirty="0"/>
                        <a:t>Rain</a:t>
                      </a:r>
                    </a:p>
                  </a:txBody>
                  <a:tcPr marL="71639" marR="71639"/>
                </a:tc>
                <a:tc>
                  <a:txBody>
                    <a:bodyPr/>
                    <a:lstStyle/>
                    <a:p>
                      <a:pPr algn="ctr"/>
                      <a:r>
                        <a:rPr lang="en-US" dirty="0"/>
                        <a:t>99</a:t>
                      </a:r>
                    </a:p>
                  </a:txBody>
                  <a:tcPr marL="71639" marR="71639"/>
                </a:tc>
                <a:tc>
                  <a:txBody>
                    <a:bodyPr/>
                    <a:lstStyle/>
                    <a:p>
                      <a:pPr algn="ctr"/>
                      <a:r>
                        <a:rPr lang="en-US" dirty="0"/>
                        <a:t>14:10</a:t>
                      </a:r>
                    </a:p>
                  </a:txBody>
                  <a:tcPr marL="71639" marR="71639"/>
                </a:tc>
                <a:tc>
                  <a:txBody>
                    <a:bodyPr/>
                    <a:lstStyle/>
                    <a:p>
                      <a:pPr algn="ctr"/>
                      <a:r>
                        <a:rPr lang="en-US" dirty="0"/>
                        <a:t>14:10</a:t>
                      </a:r>
                    </a:p>
                  </a:txBody>
                  <a:tcPr marL="71639" marR="71639"/>
                </a:tc>
                <a:extLst>
                  <a:ext uri="{0D108BD9-81ED-4DB2-BD59-A6C34878D82A}">
                    <a16:rowId xmlns:a16="http://schemas.microsoft.com/office/drawing/2014/main" val="3544352331"/>
                  </a:ext>
                </a:extLst>
              </a:tr>
              <a:tr h="370840">
                <a:tc>
                  <a:txBody>
                    <a:bodyPr/>
                    <a:lstStyle/>
                    <a:p>
                      <a:pPr algn="ctr"/>
                      <a:r>
                        <a:rPr lang="en-US" dirty="0"/>
                        <a:t>C</a:t>
                      </a:r>
                    </a:p>
                  </a:txBody>
                  <a:tcPr marL="71639" marR="71639"/>
                </a:tc>
                <a:tc>
                  <a:txBody>
                    <a:bodyPr/>
                    <a:lstStyle/>
                    <a:p>
                      <a:pPr algn="ctr"/>
                      <a:r>
                        <a:rPr lang="en-US" dirty="0"/>
                        <a:t>E</a:t>
                      </a:r>
                    </a:p>
                  </a:txBody>
                  <a:tcPr marL="71639" marR="71639"/>
                </a:tc>
                <a:tc>
                  <a:txBody>
                    <a:bodyPr/>
                    <a:lstStyle/>
                    <a:p>
                      <a:pPr algn="ctr"/>
                      <a:r>
                        <a:rPr lang="en-US" dirty="0"/>
                        <a:t>8</a:t>
                      </a:r>
                    </a:p>
                  </a:txBody>
                  <a:tcPr marL="71639" marR="71639"/>
                </a:tc>
                <a:tc>
                  <a:txBody>
                    <a:bodyPr/>
                    <a:lstStyle/>
                    <a:p>
                      <a:pPr algn="ctr"/>
                      <a:r>
                        <a:rPr lang="en-US" dirty="0"/>
                        <a:t>SJC</a:t>
                      </a:r>
                    </a:p>
                  </a:txBody>
                  <a:tcPr marL="71639" marR="71639"/>
                </a:tc>
                <a:tc>
                  <a:txBody>
                    <a:bodyPr/>
                    <a:lstStyle/>
                    <a:p>
                      <a:pPr algn="ctr"/>
                      <a:r>
                        <a:rPr lang="en-US" dirty="0"/>
                        <a:t>Morn</a:t>
                      </a:r>
                    </a:p>
                  </a:txBody>
                  <a:tcPr marL="71639" marR="71639"/>
                </a:tc>
                <a:tc>
                  <a:txBody>
                    <a:bodyPr/>
                    <a:lstStyle/>
                    <a:p>
                      <a:pPr algn="ctr"/>
                      <a:r>
                        <a:rPr lang="en-US" dirty="0"/>
                        <a:t>Clear</a:t>
                      </a:r>
                    </a:p>
                  </a:txBody>
                  <a:tcPr marL="71639" marR="71639"/>
                </a:tc>
                <a:tc>
                  <a:txBody>
                    <a:bodyPr/>
                    <a:lstStyle/>
                    <a:p>
                      <a:pPr algn="ctr"/>
                      <a:r>
                        <a:rPr lang="en-US" dirty="0"/>
                        <a:t>98</a:t>
                      </a:r>
                    </a:p>
                  </a:txBody>
                  <a:tcPr marL="71639" marR="71639"/>
                </a:tc>
                <a:tc>
                  <a:txBody>
                    <a:bodyPr/>
                    <a:lstStyle/>
                    <a:p>
                      <a:pPr algn="ctr"/>
                      <a:r>
                        <a:rPr lang="en-US" dirty="0"/>
                        <a:t>09:34</a:t>
                      </a:r>
                    </a:p>
                  </a:txBody>
                  <a:tcPr marL="71639" marR="71639"/>
                </a:tc>
                <a:tc>
                  <a:txBody>
                    <a:bodyPr/>
                    <a:lstStyle/>
                    <a:p>
                      <a:pPr algn="ctr"/>
                      <a:r>
                        <a:rPr lang="en-US" dirty="0"/>
                        <a:t>10:15</a:t>
                      </a:r>
                    </a:p>
                  </a:txBody>
                  <a:tcPr marL="71639" marR="71639"/>
                </a:tc>
                <a:extLst>
                  <a:ext uri="{0D108BD9-81ED-4DB2-BD59-A6C34878D82A}">
                    <a16:rowId xmlns:a16="http://schemas.microsoft.com/office/drawing/2014/main" val="2485297047"/>
                  </a:ext>
                </a:extLst>
              </a:tr>
            </a:tbl>
          </a:graphicData>
        </a:graphic>
      </p:graphicFrame>
      <p:sp>
        <p:nvSpPr>
          <p:cNvPr id="5" name="Rectangle 4"/>
          <p:cNvSpPr/>
          <p:nvPr/>
        </p:nvSpPr>
        <p:spPr>
          <a:xfrm>
            <a:off x="3833815" y="6610350"/>
            <a:ext cx="6757985" cy="133350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b="1" dirty="0">
                <a:solidFill>
                  <a:schemeClr val="tx2"/>
                </a:solidFill>
              </a:rPr>
              <a:t>Thousands upon thousands of data points collected and available every day - </a:t>
            </a:r>
            <a:br>
              <a:rPr lang="en-US" sz="2800" b="1" dirty="0">
                <a:solidFill>
                  <a:schemeClr val="tx2"/>
                </a:solidFill>
              </a:rPr>
            </a:br>
            <a:r>
              <a:rPr lang="en-US" sz="2800" b="1" dirty="0">
                <a:solidFill>
                  <a:schemeClr val="tx2"/>
                </a:solidFill>
              </a:rPr>
              <a:t>massive historical data to work from</a:t>
            </a:r>
          </a:p>
        </p:txBody>
      </p:sp>
    </p:spTree>
    <p:extLst>
      <p:ext uri="{BB962C8B-B14F-4D97-AF65-F5344CB8AC3E}">
        <p14:creationId xmlns:p14="http://schemas.microsoft.com/office/powerpoint/2010/main" val="3046602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a:xfrm>
            <a:off x="841494" y="1752600"/>
            <a:ext cx="13167360" cy="2862322"/>
          </a:xfrm>
        </p:spPr>
        <p:txBody>
          <a:bodyPr>
            <a:normAutofit lnSpcReduction="10000"/>
          </a:bodyPr>
          <a:lstStyle/>
          <a:p>
            <a:r>
              <a:rPr lang="en-US" dirty="0"/>
              <a:t>Each row in the dataset is called an "observation"</a:t>
            </a:r>
          </a:p>
          <a:p>
            <a:endParaRPr lang="en-US" dirty="0"/>
          </a:p>
          <a:p>
            <a:r>
              <a:rPr lang="en-US" dirty="0"/>
              <a:t>Each column in the dataset is called a "feature"</a:t>
            </a:r>
          </a:p>
          <a:p>
            <a:endParaRPr lang="en-US" dirty="0"/>
          </a:p>
          <a:p>
            <a:r>
              <a:rPr lang="en-US" dirty="0"/>
              <a:t>Columns selected for inclusion in the model are called "target variables"</a:t>
            </a:r>
          </a:p>
        </p:txBody>
      </p:sp>
    </p:spTree>
    <p:extLst>
      <p:ext uri="{BB962C8B-B14F-4D97-AF65-F5344CB8AC3E}">
        <p14:creationId xmlns:p14="http://schemas.microsoft.com/office/powerpoint/2010/main" val="3623328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Example Workflow</a:t>
            </a:r>
          </a:p>
        </p:txBody>
      </p:sp>
      <p:sp>
        <p:nvSpPr>
          <p:cNvPr id="3" name="Content Placeholder 2"/>
          <p:cNvSpPr>
            <a:spLocks noGrp="1"/>
          </p:cNvSpPr>
          <p:nvPr>
            <p:ph idx="1"/>
          </p:nvPr>
        </p:nvSpPr>
        <p:spPr>
          <a:xfrm>
            <a:off x="841494" y="1752600"/>
            <a:ext cx="13167360" cy="5727722"/>
          </a:xfrm>
        </p:spPr>
        <p:txBody>
          <a:bodyPr>
            <a:normAutofit fontScale="92500" lnSpcReduction="10000"/>
          </a:bodyPr>
          <a:lstStyle/>
          <a:p>
            <a:r>
              <a:rPr lang="en-US" dirty="0"/>
              <a:t>Randomly break data into two parts for training vs. test data</a:t>
            </a:r>
          </a:p>
          <a:p>
            <a:pPr lvl="1"/>
            <a:r>
              <a:rPr lang="en-US" dirty="0"/>
              <a:t>In Spark, extremely large datasets can be used due to availability of cluster resources</a:t>
            </a:r>
          </a:p>
          <a:p>
            <a:pPr lvl="1"/>
            <a:endParaRPr lang="en-US" dirty="0"/>
          </a:p>
          <a:p>
            <a:r>
              <a:rPr lang="en-US" dirty="0"/>
              <a:t>Pick one or more variables to use to build model</a:t>
            </a:r>
          </a:p>
          <a:p>
            <a:pPr lvl="1"/>
            <a:r>
              <a:rPr lang="en-US" dirty="0"/>
              <a:t>For example: airplane age, weather, and airport</a:t>
            </a:r>
          </a:p>
          <a:p>
            <a:pPr lvl="1"/>
            <a:r>
              <a:rPr lang="en-US" dirty="0"/>
              <a:t>Pick too few and the model may not be accurate enough</a:t>
            </a:r>
          </a:p>
          <a:p>
            <a:pPr lvl="1"/>
            <a:r>
              <a:rPr lang="en-US" dirty="0"/>
              <a:t>Pick too many and the model is only accurate for the training data</a:t>
            </a:r>
          </a:p>
          <a:p>
            <a:pPr lvl="1"/>
            <a:endParaRPr lang="en-US" dirty="0"/>
          </a:p>
          <a:p>
            <a:r>
              <a:rPr lang="en-US" dirty="0"/>
              <a:t>Run machine learning algorithm to build model based on those variables</a:t>
            </a:r>
          </a:p>
          <a:p>
            <a:pPr lvl="1"/>
            <a:endParaRPr lang="en-US" dirty="0"/>
          </a:p>
          <a:p>
            <a:r>
              <a:rPr lang="en-US" dirty="0"/>
              <a:t>Run the model against the test data and see how accurately it predicts results</a:t>
            </a:r>
          </a:p>
          <a:p>
            <a:pPr lvl="1"/>
            <a:r>
              <a:rPr lang="en-US" dirty="0"/>
              <a:t>Then go back and alter variables, build new model, and test again until satisfied</a:t>
            </a:r>
          </a:p>
        </p:txBody>
      </p:sp>
    </p:spTree>
    <p:extLst>
      <p:ext uri="{BB962C8B-B14F-4D97-AF65-F5344CB8AC3E}">
        <p14:creationId xmlns:p14="http://schemas.microsoft.com/office/powerpoint/2010/main" val="799320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idx="1"/>
          </p:nvPr>
        </p:nvSpPr>
        <p:spPr>
          <a:xfrm>
            <a:off x="841494" y="1752600"/>
            <a:ext cx="13167360" cy="3253198"/>
          </a:xfrm>
        </p:spPr>
        <p:txBody>
          <a:bodyPr>
            <a:normAutofit fontScale="92500" lnSpcReduction="10000"/>
          </a:bodyPr>
          <a:lstStyle/>
          <a:p>
            <a:r>
              <a:rPr lang="en-US" dirty="0"/>
              <a:t>Several built-in ways to interactively view / visualize data</a:t>
            </a:r>
          </a:p>
          <a:p>
            <a:pPr lvl="1"/>
            <a:r>
              <a:rPr lang="en-US" dirty="0"/>
              <a:t>Table</a:t>
            </a:r>
          </a:p>
          <a:p>
            <a:pPr lvl="1"/>
            <a:r>
              <a:rPr lang="en-US" dirty="0"/>
              <a:t>Column</a:t>
            </a:r>
          </a:p>
          <a:p>
            <a:pPr lvl="1"/>
            <a:r>
              <a:rPr lang="en-US" dirty="0"/>
              <a:t>Pie </a:t>
            </a:r>
          </a:p>
          <a:p>
            <a:pPr lvl="1"/>
            <a:r>
              <a:rPr lang="en-US" dirty="0"/>
              <a:t>Area</a:t>
            </a:r>
          </a:p>
          <a:p>
            <a:pPr lvl="1"/>
            <a:r>
              <a:rPr lang="en-US" dirty="0"/>
              <a:t>Line</a:t>
            </a:r>
          </a:p>
          <a:p>
            <a:pPr lvl="1"/>
            <a:r>
              <a:rPr lang="en-US" dirty="0"/>
              <a:t>Scatter</a:t>
            </a:r>
          </a:p>
          <a:p>
            <a:pPr lvl="1"/>
            <a:endParaRPr lang="en-US" dirty="0"/>
          </a:p>
        </p:txBody>
      </p:sp>
      <p:pic>
        <p:nvPicPr>
          <p:cNvPr id="5" name="Picture 4" descr="Macintosh HD:Users:akundhavaram:Desktop:Screen Shot 2016-04-22 at 8.54.01 AM.png"/>
          <p:cNvPicPr/>
          <p:nvPr/>
        </p:nvPicPr>
        <p:blipFill>
          <a:blip r:embed="rId3">
            <a:extLst>
              <a:ext uri="{28A0092B-C50C-407E-A947-70E740481C1C}">
                <a14:useLocalDpi xmlns:a14="http://schemas.microsoft.com/office/drawing/2010/main" val="0"/>
              </a:ext>
            </a:extLst>
          </a:blip>
          <a:srcRect/>
          <a:stretch>
            <a:fillRect/>
          </a:stretch>
        </p:blipFill>
        <p:spPr bwMode="auto">
          <a:xfrm>
            <a:off x="2896186" y="2312911"/>
            <a:ext cx="10627445" cy="2567970"/>
          </a:xfrm>
          <a:prstGeom prst="rect">
            <a:avLst/>
          </a:prstGeom>
          <a:noFill/>
          <a:ln w="12700" cmpd="sng">
            <a:solidFill>
              <a:schemeClr val="tx1"/>
            </a:solidFill>
          </a:ln>
        </p:spPr>
      </p:pic>
      <p:pic>
        <p:nvPicPr>
          <p:cNvPr id="6" name="Picture 5" descr="Macintosh HD:Users:akundhavaram:Desktop:Screen Shot 2016-04-22 at 8.57.25 AM.png"/>
          <p:cNvPicPr/>
          <p:nvPr/>
        </p:nvPicPr>
        <p:blipFill>
          <a:blip r:embed="rId4">
            <a:extLst>
              <a:ext uri="{28A0092B-C50C-407E-A947-70E740481C1C}">
                <a14:useLocalDpi xmlns:a14="http://schemas.microsoft.com/office/drawing/2010/main" val="0"/>
              </a:ext>
            </a:extLst>
          </a:blip>
          <a:srcRect/>
          <a:stretch>
            <a:fillRect/>
          </a:stretch>
        </p:blipFill>
        <p:spPr bwMode="auto">
          <a:xfrm>
            <a:off x="3104931" y="2704757"/>
            <a:ext cx="10535134" cy="2653293"/>
          </a:xfrm>
          <a:prstGeom prst="rect">
            <a:avLst/>
          </a:prstGeom>
          <a:noFill/>
          <a:ln w="12700" cmpd="sng">
            <a:solidFill>
              <a:schemeClr val="tx1"/>
            </a:solidFill>
          </a:ln>
        </p:spPr>
      </p:pic>
      <p:pic>
        <p:nvPicPr>
          <p:cNvPr id="7" name="Picture 6" descr="Macintosh HD:Users:akundhavaram:Desktop:Screen Shot 2016-04-22 at 9.00.31 AM.png"/>
          <p:cNvPicPr/>
          <p:nvPr/>
        </p:nvPicPr>
        <p:blipFill>
          <a:blip r:embed="rId5">
            <a:extLst>
              <a:ext uri="{28A0092B-C50C-407E-A947-70E740481C1C}">
                <a14:useLocalDpi xmlns:a14="http://schemas.microsoft.com/office/drawing/2010/main" val="0"/>
              </a:ext>
            </a:extLst>
          </a:blip>
          <a:srcRect/>
          <a:stretch>
            <a:fillRect/>
          </a:stretch>
        </p:blipFill>
        <p:spPr bwMode="auto">
          <a:xfrm>
            <a:off x="3440743" y="2964557"/>
            <a:ext cx="10414242" cy="3509985"/>
          </a:xfrm>
          <a:prstGeom prst="rect">
            <a:avLst/>
          </a:prstGeom>
          <a:noFill/>
          <a:ln w="12700" cmpd="sng">
            <a:solidFill>
              <a:schemeClr val="tx1"/>
            </a:solidFill>
          </a:ln>
        </p:spPr>
      </p:pic>
      <p:pic>
        <p:nvPicPr>
          <p:cNvPr id="8" name="Picture 7" descr="Macintosh HD:Users:akundhavaram:Desktop:Screen Shot 2016-04-22 at 9.01.22 AM.png"/>
          <p:cNvPicPr/>
          <p:nvPr/>
        </p:nvPicPr>
        <p:blipFill>
          <a:blip r:embed="rId6">
            <a:extLst>
              <a:ext uri="{28A0092B-C50C-407E-A947-70E740481C1C}">
                <a14:useLocalDpi xmlns:a14="http://schemas.microsoft.com/office/drawing/2010/main" val="0"/>
              </a:ext>
            </a:extLst>
          </a:blip>
          <a:srcRect/>
          <a:stretch>
            <a:fillRect/>
          </a:stretch>
        </p:blipFill>
        <p:spPr bwMode="auto">
          <a:xfrm>
            <a:off x="3698766" y="3249204"/>
            <a:ext cx="10324836" cy="2952968"/>
          </a:xfrm>
          <a:prstGeom prst="rect">
            <a:avLst/>
          </a:prstGeom>
          <a:noFill/>
          <a:ln w="12700" cmpd="sng">
            <a:solidFill>
              <a:schemeClr val="tx1"/>
            </a:solidFill>
          </a:ln>
        </p:spPr>
      </p:pic>
      <p:pic>
        <p:nvPicPr>
          <p:cNvPr id="9" name="Picture 8" descr="Macintosh HD:Users:akundhavaram:Desktop:Screen Shot 2016-04-22 at 9.02.11 AM.png"/>
          <p:cNvPicPr/>
          <p:nvPr/>
        </p:nvPicPr>
        <p:blipFill>
          <a:blip r:embed="rId7">
            <a:extLst>
              <a:ext uri="{28A0092B-C50C-407E-A947-70E740481C1C}">
                <a14:useLocalDpi xmlns:a14="http://schemas.microsoft.com/office/drawing/2010/main" val="0"/>
              </a:ext>
            </a:extLst>
          </a:blip>
          <a:srcRect/>
          <a:stretch>
            <a:fillRect/>
          </a:stretch>
        </p:blipFill>
        <p:spPr bwMode="auto">
          <a:xfrm>
            <a:off x="4021591" y="3545940"/>
            <a:ext cx="10323075" cy="2916032"/>
          </a:xfrm>
          <a:prstGeom prst="rect">
            <a:avLst/>
          </a:prstGeom>
          <a:noFill/>
          <a:ln w="12700" cmpd="sng">
            <a:solidFill>
              <a:schemeClr val="tx1"/>
            </a:solidFill>
          </a:ln>
        </p:spPr>
      </p:pic>
      <p:pic>
        <p:nvPicPr>
          <p:cNvPr id="10" name="Picture 9" descr="Macintosh HD:Users:akundhavaram:Desktop:Screen Shot 2016-04-22 at 9.03.02 AM.png"/>
          <p:cNvPicPr/>
          <p:nvPr/>
        </p:nvPicPr>
        <p:blipFill>
          <a:blip r:embed="rId8">
            <a:extLst>
              <a:ext uri="{28A0092B-C50C-407E-A947-70E740481C1C}">
                <a14:useLocalDpi xmlns:a14="http://schemas.microsoft.com/office/drawing/2010/main" val="0"/>
              </a:ext>
            </a:extLst>
          </a:blip>
          <a:srcRect/>
          <a:stretch>
            <a:fillRect/>
          </a:stretch>
        </p:blipFill>
        <p:spPr bwMode="auto">
          <a:xfrm>
            <a:off x="4361133" y="3835905"/>
            <a:ext cx="10074700" cy="2859385"/>
          </a:xfrm>
          <a:prstGeom prst="rect">
            <a:avLst/>
          </a:prstGeom>
          <a:noFill/>
          <a:ln w="12700" cmpd="sng">
            <a:solidFill>
              <a:srgbClr val="000000"/>
            </a:solidFill>
          </a:ln>
        </p:spPr>
      </p:pic>
    </p:spTree>
    <p:extLst>
      <p:ext uri="{BB962C8B-B14F-4D97-AF65-F5344CB8AC3E}">
        <p14:creationId xmlns:p14="http://schemas.microsoft.com/office/powerpoint/2010/main" val="3254951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 Examining Results</a:t>
            </a:r>
          </a:p>
        </p:txBody>
      </p:sp>
      <p:sp>
        <p:nvSpPr>
          <p:cNvPr id="3" name="Content Placeholder 2"/>
          <p:cNvSpPr>
            <a:spLocks noGrp="1"/>
          </p:cNvSpPr>
          <p:nvPr>
            <p:ph idx="1"/>
          </p:nvPr>
        </p:nvSpPr>
        <p:spPr>
          <a:xfrm>
            <a:off x="841494" y="1752600"/>
            <a:ext cx="13167360" cy="3440942"/>
          </a:xfrm>
        </p:spPr>
        <p:txBody>
          <a:bodyPr>
            <a:normAutofit fontScale="92500" lnSpcReduction="20000"/>
          </a:bodyPr>
          <a:lstStyle/>
          <a:p>
            <a:r>
              <a:rPr lang="en-US" dirty="0"/>
              <a:t>For classification results, prediction is either correct or incorrect</a:t>
            </a:r>
          </a:p>
          <a:p>
            <a:pPr lvl="1"/>
            <a:r>
              <a:rPr lang="en-US" dirty="0"/>
              <a:t>Will the flight depart on time? </a:t>
            </a:r>
          </a:p>
          <a:p>
            <a:pPr lvl="1"/>
            <a:r>
              <a:rPr lang="en-US" dirty="0"/>
              <a:t>Percentage accuracy against testing data determines strength of the model</a:t>
            </a:r>
          </a:p>
          <a:p>
            <a:pPr lvl="1"/>
            <a:endParaRPr lang="en-US" dirty="0"/>
          </a:p>
          <a:p>
            <a:r>
              <a:rPr lang="en-US" dirty="0"/>
              <a:t>For regression results, prediction will often be inexact, but better models produce closer predictions when compared to actual results on test data</a:t>
            </a:r>
          </a:p>
          <a:p>
            <a:pPr lvl="1"/>
            <a:r>
              <a:rPr lang="en-US" dirty="0"/>
              <a:t>What time will the flight leave? How far off is the prediction?</a:t>
            </a:r>
          </a:p>
          <a:p>
            <a:pPr lvl="1"/>
            <a:r>
              <a:rPr lang="en-US" dirty="0"/>
              <a:t>Minimal "sum of means squared error" determines strength of the model</a:t>
            </a:r>
          </a:p>
        </p:txBody>
      </p:sp>
    </p:spTree>
    <p:extLst>
      <p:ext uri="{BB962C8B-B14F-4D97-AF65-F5344CB8AC3E}">
        <p14:creationId xmlns:p14="http://schemas.microsoft.com/office/powerpoint/2010/main" val="216431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 of Mean Squared Error</a:t>
            </a:r>
          </a:p>
        </p:txBody>
      </p:sp>
      <p:sp>
        <p:nvSpPr>
          <p:cNvPr id="3" name="Content Placeholder 2"/>
          <p:cNvSpPr>
            <a:spLocks noGrp="1"/>
          </p:cNvSpPr>
          <p:nvPr>
            <p:ph idx="1"/>
          </p:nvPr>
        </p:nvSpPr>
        <p:spPr>
          <a:xfrm>
            <a:off x="841494" y="1752600"/>
            <a:ext cx="13167360" cy="6115520"/>
          </a:xfrm>
        </p:spPr>
        <p:txBody>
          <a:bodyPr>
            <a:normAutofit fontScale="92500" lnSpcReduction="20000"/>
          </a:bodyPr>
          <a:lstStyle/>
          <a:p>
            <a:r>
              <a:rPr lang="en-US" dirty="0"/>
              <a:t>Simple example: four observations, two models with an average (mean) variance of 2</a:t>
            </a:r>
          </a:p>
          <a:p>
            <a:pPr lvl="1"/>
            <a:r>
              <a:rPr lang="en-US" dirty="0"/>
              <a:t>Model A variance by observation: 0, 4, 0, 4</a:t>
            </a:r>
          </a:p>
          <a:p>
            <a:pPr lvl="1"/>
            <a:r>
              <a:rPr lang="en-US" dirty="0"/>
              <a:t>Model B variance by observation: 1, 3, 2, 2</a:t>
            </a:r>
          </a:p>
          <a:p>
            <a:pPr lvl="1"/>
            <a:endParaRPr lang="en-US" dirty="0"/>
          </a:p>
          <a:p>
            <a:r>
              <a:rPr lang="en-US" dirty="0"/>
              <a:t>Intuitively, even though Model A gets it exactly right more often, it also gets it more wrong consistently as well</a:t>
            </a:r>
          </a:p>
          <a:p>
            <a:pPr lvl="1"/>
            <a:endParaRPr lang="en-US" dirty="0"/>
          </a:p>
          <a:p>
            <a:r>
              <a:rPr lang="en-US" dirty="0"/>
              <a:t>Sum of mean squared takes each value and squares it, then adds them together</a:t>
            </a:r>
          </a:p>
          <a:p>
            <a:pPr lvl="1"/>
            <a:r>
              <a:rPr lang="en-US" dirty="0"/>
              <a:t>Larger variance values get an exponential penalty</a:t>
            </a:r>
          </a:p>
          <a:p>
            <a:pPr lvl="1"/>
            <a:r>
              <a:rPr lang="en-US" dirty="0"/>
              <a:t>Model A sum of mean squared = 0 + 16 + 0 + 16 = 32</a:t>
            </a:r>
          </a:p>
          <a:p>
            <a:pPr lvl="1"/>
            <a:r>
              <a:rPr lang="en-US" dirty="0"/>
              <a:t>Model B sum of mean squared = 1 + 9 + 4 + 4 = 18</a:t>
            </a:r>
          </a:p>
          <a:p>
            <a:pPr lvl="1"/>
            <a:endParaRPr lang="en-US" dirty="0"/>
          </a:p>
          <a:p>
            <a:r>
              <a:rPr lang="en-US" dirty="0"/>
              <a:t>Thus, Model B is determined to be a better fit</a:t>
            </a:r>
          </a:p>
        </p:txBody>
      </p:sp>
    </p:spTree>
    <p:extLst>
      <p:ext uri="{BB962C8B-B14F-4D97-AF65-F5344CB8AC3E}">
        <p14:creationId xmlns:p14="http://schemas.microsoft.com/office/powerpoint/2010/main" val="1296078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Algorithm</a:t>
            </a:r>
          </a:p>
        </p:txBody>
      </p:sp>
      <p:sp>
        <p:nvSpPr>
          <p:cNvPr id="3" name="Content Placeholder 2"/>
          <p:cNvSpPr>
            <a:spLocks noGrp="1"/>
          </p:cNvSpPr>
          <p:nvPr>
            <p:ph idx="1"/>
          </p:nvPr>
        </p:nvSpPr>
        <p:spPr>
          <a:xfrm>
            <a:off x="841494" y="1752600"/>
            <a:ext cx="13167360" cy="775597"/>
          </a:xfrm>
        </p:spPr>
        <p:txBody>
          <a:bodyPr>
            <a:normAutofit fontScale="85000" lnSpcReduction="10000"/>
          </a:bodyPr>
          <a:lstStyle/>
          <a:p>
            <a:r>
              <a:rPr lang="en-US" dirty="0"/>
              <a:t>Popular, multi-stage classification algorithm that classifies based on one variable, then drills deeper by adding another variable, and repeats process for additional variables</a:t>
            </a:r>
          </a:p>
        </p:txBody>
      </p:sp>
      <p:graphicFrame>
        <p:nvGraphicFramePr>
          <p:cNvPr id="4" name="Diagram 3"/>
          <p:cNvGraphicFramePr/>
          <p:nvPr>
            <p:extLst>
              <p:ext uri="{D42A27DB-BD31-4B8C-83A1-F6EECF244321}">
                <p14:modId xmlns:p14="http://schemas.microsoft.com/office/powerpoint/2010/main" val="3259598377"/>
              </p:ext>
            </p:extLst>
          </p:nvPr>
        </p:nvGraphicFramePr>
        <p:xfrm>
          <a:off x="1847850" y="1752600"/>
          <a:ext cx="10668000" cy="645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9022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Algorithms</a:t>
            </a:r>
          </a:p>
        </p:txBody>
      </p:sp>
      <p:sp>
        <p:nvSpPr>
          <p:cNvPr id="3" name="Content Placeholder 2"/>
          <p:cNvSpPr>
            <a:spLocks noGrp="1"/>
          </p:cNvSpPr>
          <p:nvPr>
            <p:ph idx="1"/>
          </p:nvPr>
        </p:nvSpPr>
        <p:spPr>
          <a:xfrm>
            <a:off x="841494" y="1752600"/>
            <a:ext cx="13167360" cy="387798"/>
          </a:xfrm>
        </p:spPr>
        <p:txBody>
          <a:bodyPr>
            <a:normAutofit fontScale="85000" lnSpcReduction="20000"/>
          </a:bodyPr>
          <a:lstStyle/>
          <a:p>
            <a:r>
              <a:rPr lang="en-US" dirty="0"/>
              <a:t>Draw a line attempting to define the boundary between the two possible options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394" y="2740465"/>
            <a:ext cx="7393343" cy="5089085"/>
          </a:xfrm>
          <a:prstGeom prst="rect">
            <a:avLst/>
          </a:prstGeom>
        </p:spPr>
      </p:pic>
    </p:spTree>
    <p:extLst>
      <p:ext uri="{BB962C8B-B14F-4D97-AF65-F5344CB8AC3E}">
        <p14:creationId xmlns:p14="http://schemas.microsoft.com/office/powerpoint/2010/main" val="3005493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Algorithm</a:t>
            </a:r>
          </a:p>
        </p:txBody>
      </p:sp>
      <p:sp>
        <p:nvSpPr>
          <p:cNvPr id="3" name="Content Placeholder 2"/>
          <p:cNvSpPr>
            <a:spLocks noGrp="1"/>
          </p:cNvSpPr>
          <p:nvPr>
            <p:ph idx="1"/>
          </p:nvPr>
        </p:nvSpPr>
        <p:spPr>
          <a:xfrm>
            <a:off x="841494" y="1752600"/>
            <a:ext cx="13167360" cy="387798"/>
          </a:xfrm>
        </p:spPr>
        <p:txBody>
          <a:bodyPr>
            <a:normAutofit fontScale="85000" lnSpcReduction="20000"/>
          </a:bodyPr>
          <a:lstStyle/>
          <a:p>
            <a:r>
              <a:rPr lang="en-US" dirty="0"/>
              <a:t>Draw a line that has the best fit to the data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2947192"/>
            <a:ext cx="5717311" cy="39354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444" y="2947192"/>
            <a:ext cx="5717311" cy="3935416"/>
          </a:xfrm>
          <a:prstGeom prst="rect">
            <a:avLst/>
          </a:prstGeom>
        </p:spPr>
      </p:pic>
    </p:spTree>
    <p:extLst>
      <p:ext uri="{BB962C8B-B14F-4D97-AF65-F5344CB8AC3E}">
        <p14:creationId xmlns:p14="http://schemas.microsoft.com/office/powerpoint/2010/main" val="31805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Content Placeholder 2"/>
          <p:cNvSpPr>
            <a:spLocks noGrp="1"/>
          </p:cNvSpPr>
          <p:nvPr>
            <p:ph idx="1"/>
          </p:nvPr>
        </p:nvSpPr>
        <p:spPr>
          <a:xfrm>
            <a:off x="841494" y="1752600"/>
            <a:ext cx="13167360" cy="5419945"/>
          </a:xfrm>
        </p:spPr>
        <p:txBody>
          <a:bodyPr>
            <a:normAutofit fontScale="92500" lnSpcReduction="20000"/>
          </a:bodyPr>
          <a:lstStyle/>
          <a:p>
            <a:r>
              <a:rPr lang="en-US" dirty="0"/>
              <a:t>Supervised learning is great as long as data is labeled, but what about data where the label is unknown?</a:t>
            </a:r>
          </a:p>
          <a:p>
            <a:pPr lvl="1"/>
            <a:endParaRPr lang="en-US" dirty="0"/>
          </a:p>
          <a:p>
            <a:r>
              <a:rPr lang="en-US" dirty="0"/>
              <a:t>Example: Product reviews on social media and web sites</a:t>
            </a:r>
          </a:p>
          <a:p>
            <a:pPr lvl="1"/>
            <a:r>
              <a:rPr lang="en-US" dirty="0"/>
              <a:t>No explicit positive or negative label</a:t>
            </a:r>
          </a:p>
          <a:p>
            <a:pPr lvl="1"/>
            <a:r>
              <a:rPr lang="en-US" dirty="0"/>
              <a:t>How can we group them to determine whether general consensus is positive or negative?</a:t>
            </a:r>
          </a:p>
          <a:p>
            <a:pPr lvl="1"/>
            <a:endParaRPr lang="en-US" dirty="0"/>
          </a:p>
          <a:p>
            <a:r>
              <a:rPr lang="en-US" dirty="0"/>
              <a:t>Goal is to find patterns in data that allow it to be labeled</a:t>
            </a:r>
          </a:p>
          <a:p>
            <a:pPr lvl="1"/>
            <a:r>
              <a:rPr lang="en-US" dirty="0"/>
              <a:t>Example: Group 1 = when review contains phrase X, it will also usually contain phrase Y</a:t>
            </a:r>
          </a:p>
          <a:p>
            <a:pPr lvl="1"/>
            <a:r>
              <a:rPr lang="en-US" dirty="0"/>
              <a:t>Upon evaluation, group that contains phrase Y are positive reviews</a:t>
            </a:r>
            <a:br>
              <a:rPr lang="en-US" dirty="0"/>
            </a:br>
            <a:endParaRPr lang="en-US" dirty="0"/>
          </a:p>
          <a:p>
            <a:r>
              <a:rPr lang="en-US" dirty="0"/>
              <a:t>Most common type is clustering</a:t>
            </a:r>
          </a:p>
        </p:txBody>
      </p:sp>
    </p:spTree>
    <p:extLst>
      <p:ext uri="{BB962C8B-B14F-4D97-AF65-F5344CB8AC3E}">
        <p14:creationId xmlns:p14="http://schemas.microsoft.com/office/powerpoint/2010/main" val="366604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 Example Dataset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6558465"/>
              </p:ext>
            </p:extLst>
          </p:nvPr>
        </p:nvGraphicFramePr>
        <p:xfrm>
          <a:off x="841373" y="1752600"/>
          <a:ext cx="12722226" cy="4626864"/>
        </p:xfrm>
        <a:graphic>
          <a:graphicData uri="http://schemas.openxmlformats.org/drawingml/2006/table">
            <a:tbl>
              <a:tblPr firstRow="1" bandRow="1">
                <a:tableStyleId>{5C22544A-7EE6-4342-B048-85BDC9FD1C3A}</a:tableStyleId>
              </a:tblPr>
              <a:tblGrid>
                <a:gridCol w="4240742">
                  <a:extLst>
                    <a:ext uri="{9D8B030D-6E8A-4147-A177-3AD203B41FA5}">
                      <a16:colId xmlns:a16="http://schemas.microsoft.com/office/drawing/2014/main" val="383120524"/>
                    </a:ext>
                  </a:extLst>
                </a:gridCol>
                <a:gridCol w="4240742">
                  <a:extLst>
                    <a:ext uri="{9D8B030D-6E8A-4147-A177-3AD203B41FA5}">
                      <a16:colId xmlns:a16="http://schemas.microsoft.com/office/drawing/2014/main" val="4202313114"/>
                    </a:ext>
                  </a:extLst>
                </a:gridCol>
                <a:gridCol w="4240742">
                  <a:extLst>
                    <a:ext uri="{9D8B030D-6E8A-4147-A177-3AD203B41FA5}">
                      <a16:colId xmlns:a16="http://schemas.microsoft.com/office/drawing/2014/main" val="1704467132"/>
                    </a:ext>
                  </a:extLst>
                </a:gridCol>
              </a:tblGrid>
              <a:tr h="370840">
                <a:tc>
                  <a:txBody>
                    <a:bodyPr/>
                    <a:lstStyle/>
                    <a:p>
                      <a:pPr algn="ctr"/>
                      <a:r>
                        <a:rPr lang="en-US" dirty="0"/>
                        <a:t>Phrase1</a:t>
                      </a:r>
                    </a:p>
                  </a:txBody>
                  <a:tcPr/>
                </a:tc>
                <a:tc>
                  <a:txBody>
                    <a:bodyPr/>
                    <a:lstStyle/>
                    <a:p>
                      <a:pPr algn="ctr"/>
                      <a:r>
                        <a:rPr lang="en-US" dirty="0"/>
                        <a:t>Phrase2</a:t>
                      </a:r>
                    </a:p>
                  </a:txBody>
                  <a:tcPr/>
                </a:tc>
                <a:tc>
                  <a:txBody>
                    <a:bodyPr/>
                    <a:lstStyle/>
                    <a:p>
                      <a:pPr algn="ctr"/>
                      <a:r>
                        <a:rPr lang="en-US" dirty="0"/>
                        <a:t>Phrase3</a:t>
                      </a:r>
                    </a:p>
                  </a:txBody>
                  <a:tcPr/>
                </a:tc>
                <a:extLst>
                  <a:ext uri="{0D108BD9-81ED-4DB2-BD59-A6C34878D82A}">
                    <a16:rowId xmlns:a16="http://schemas.microsoft.com/office/drawing/2014/main" val="3171931168"/>
                  </a:ext>
                </a:extLst>
              </a:tr>
              <a:tr h="370840">
                <a:tc>
                  <a:txBody>
                    <a:bodyPr/>
                    <a:lstStyle/>
                    <a:p>
                      <a:pPr algn="ctr"/>
                      <a:r>
                        <a:rPr lang="en-US" dirty="0"/>
                        <a:t>did not like</a:t>
                      </a:r>
                    </a:p>
                  </a:txBody>
                  <a:tcPr/>
                </a:tc>
                <a:tc>
                  <a:txBody>
                    <a:bodyPr/>
                    <a:lstStyle/>
                    <a:p>
                      <a:pPr algn="ctr"/>
                      <a:r>
                        <a:rPr lang="en-US" dirty="0"/>
                        <a:t>had a nice</a:t>
                      </a:r>
                    </a:p>
                  </a:txBody>
                  <a:tcPr/>
                </a:tc>
                <a:tc>
                  <a:txBody>
                    <a:bodyPr/>
                    <a:lstStyle/>
                    <a:p>
                      <a:pPr algn="ctr"/>
                      <a:r>
                        <a:rPr lang="en-US" dirty="0"/>
                        <a:t>it was ok</a:t>
                      </a:r>
                    </a:p>
                  </a:txBody>
                  <a:tcPr/>
                </a:tc>
                <a:extLst>
                  <a:ext uri="{0D108BD9-81ED-4DB2-BD59-A6C34878D82A}">
                    <a16:rowId xmlns:a16="http://schemas.microsoft.com/office/drawing/2014/main" val="3783704408"/>
                  </a:ext>
                </a:extLst>
              </a:tr>
              <a:tr h="370840">
                <a:tc>
                  <a:txBody>
                    <a:bodyPr/>
                    <a:lstStyle/>
                    <a:p>
                      <a:pPr algn="ctr"/>
                      <a:r>
                        <a:rPr lang="en-US" dirty="0" err="1"/>
                        <a:t>i</a:t>
                      </a:r>
                      <a:r>
                        <a:rPr lang="en-US" baseline="0" dirty="0"/>
                        <a:t> loved this</a:t>
                      </a:r>
                      <a:endParaRPr lang="en-US" dirty="0"/>
                    </a:p>
                  </a:txBody>
                  <a:tcPr/>
                </a:tc>
                <a:tc>
                  <a:txBody>
                    <a:bodyPr/>
                    <a:lstStyle/>
                    <a:p>
                      <a:pPr algn="ctr"/>
                      <a:r>
                        <a:rPr lang="en-US" dirty="0"/>
                        <a:t>awesome</a:t>
                      </a:r>
                      <a:r>
                        <a:rPr lang="en-US" baseline="0" dirty="0"/>
                        <a:t> place to</a:t>
                      </a:r>
                      <a:endParaRPr lang="en-US" dirty="0"/>
                    </a:p>
                  </a:txBody>
                  <a:tcPr/>
                </a:tc>
                <a:tc>
                  <a:txBody>
                    <a:bodyPr/>
                    <a:lstStyle/>
                    <a:p>
                      <a:pPr algn="ctr"/>
                      <a:r>
                        <a:rPr lang="en-US" dirty="0"/>
                        <a:t>will be back</a:t>
                      </a:r>
                    </a:p>
                  </a:txBody>
                  <a:tcPr/>
                </a:tc>
                <a:extLst>
                  <a:ext uri="{0D108BD9-81ED-4DB2-BD59-A6C34878D82A}">
                    <a16:rowId xmlns:a16="http://schemas.microsoft.com/office/drawing/2014/main" val="1590078042"/>
                  </a:ext>
                </a:extLst>
              </a:tr>
              <a:tr h="370840">
                <a:tc>
                  <a:txBody>
                    <a:bodyPr/>
                    <a:lstStyle/>
                    <a:p>
                      <a:pPr algn="ctr"/>
                      <a:r>
                        <a:rPr lang="en-US" dirty="0"/>
                        <a:t>would</a:t>
                      </a:r>
                      <a:r>
                        <a:rPr lang="en-US" baseline="0" dirty="0"/>
                        <a:t> not recommend</a:t>
                      </a:r>
                      <a:endParaRPr lang="en-US" dirty="0"/>
                    </a:p>
                  </a:txBody>
                  <a:tcPr/>
                </a:tc>
                <a:tc>
                  <a:txBody>
                    <a:bodyPr/>
                    <a:lstStyle/>
                    <a:p>
                      <a:pPr algn="ctr"/>
                      <a:r>
                        <a:rPr lang="en-US" dirty="0"/>
                        <a:t>will not return</a:t>
                      </a:r>
                    </a:p>
                  </a:txBody>
                  <a:tcPr/>
                </a:tc>
                <a:tc>
                  <a:txBody>
                    <a:bodyPr/>
                    <a:lstStyle/>
                    <a:p>
                      <a:pPr algn="ctr"/>
                      <a:r>
                        <a:rPr lang="en-US" dirty="0"/>
                        <a:t>did</a:t>
                      </a:r>
                      <a:r>
                        <a:rPr lang="en-US" baseline="0" dirty="0"/>
                        <a:t> not like</a:t>
                      </a:r>
                      <a:endParaRPr lang="en-US" dirty="0"/>
                    </a:p>
                  </a:txBody>
                  <a:tcPr/>
                </a:tc>
                <a:extLst>
                  <a:ext uri="{0D108BD9-81ED-4DB2-BD59-A6C34878D82A}">
                    <a16:rowId xmlns:a16="http://schemas.microsoft.com/office/drawing/2014/main" val="3951247549"/>
                  </a:ext>
                </a:extLst>
              </a:tr>
              <a:tr h="370840">
                <a:tc>
                  <a:txBody>
                    <a:bodyPr/>
                    <a:lstStyle/>
                    <a:p>
                      <a:pPr algn="ctr"/>
                      <a:r>
                        <a:rPr lang="en-US" dirty="0"/>
                        <a:t>would</a:t>
                      </a:r>
                      <a:r>
                        <a:rPr lang="en-US" baseline="0" dirty="0"/>
                        <a:t> definitely recommend</a:t>
                      </a:r>
                      <a:endParaRPr lang="en-US" dirty="0"/>
                    </a:p>
                  </a:txBody>
                  <a:tcPr/>
                </a:tc>
                <a:tc>
                  <a:txBody>
                    <a:bodyPr/>
                    <a:lstStyle/>
                    <a:p>
                      <a:pPr algn="ctr"/>
                      <a:r>
                        <a:rPr lang="en-US" dirty="0" err="1"/>
                        <a:t>i</a:t>
                      </a:r>
                      <a:r>
                        <a:rPr lang="en-US" dirty="0"/>
                        <a:t> loved this</a:t>
                      </a:r>
                    </a:p>
                  </a:txBody>
                  <a:tcPr/>
                </a:tc>
                <a:tc>
                  <a:txBody>
                    <a:bodyPr/>
                    <a:lstStyle/>
                    <a:p>
                      <a:pPr algn="ctr"/>
                      <a:r>
                        <a:rPr lang="en-US" dirty="0"/>
                        <a:t>service was good</a:t>
                      </a:r>
                    </a:p>
                  </a:txBody>
                  <a:tcPr/>
                </a:tc>
                <a:extLst>
                  <a:ext uri="{0D108BD9-81ED-4DB2-BD59-A6C34878D82A}">
                    <a16:rowId xmlns:a16="http://schemas.microsoft.com/office/drawing/2014/main" val="666174994"/>
                  </a:ext>
                </a:extLst>
              </a:tr>
              <a:tr h="370840">
                <a:tc>
                  <a:txBody>
                    <a:bodyPr/>
                    <a:lstStyle/>
                    <a:p>
                      <a:pPr algn="ctr"/>
                      <a:r>
                        <a:rPr lang="en-US" dirty="0"/>
                        <a:t>could not stand</a:t>
                      </a:r>
                    </a:p>
                  </a:txBody>
                  <a:tcPr/>
                </a:tc>
                <a:tc>
                  <a:txBody>
                    <a:bodyPr/>
                    <a:lstStyle/>
                    <a:p>
                      <a:pPr algn="ctr"/>
                      <a:r>
                        <a:rPr lang="en-US" dirty="0"/>
                        <a:t>would not recommend</a:t>
                      </a:r>
                    </a:p>
                  </a:txBody>
                  <a:tcPr/>
                </a:tc>
                <a:tc>
                  <a:txBody>
                    <a:bodyPr/>
                    <a:lstStyle/>
                    <a:p>
                      <a:pPr algn="ctr"/>
                      <a:r>
                        <a:rPr lang="en-US" dirty="0"/>
                        <a:t>had a</a:t>
                      </a:r>
                      <a:r>
                        <a:rPr lang="en-US" baseline="0" dirty="0"/>
                        <a:t> nice</a:t>
                      </a:r>
                      <a:endParaRPr lang="en-US" dirty="0"/>
                    </a:p>
                  </a:txBody>
                  <a:tcPr/>
                </a:tc>
                <a:extLst>
                  <a:ext uri="{0D108BD9-81ED-4DB2-BD59-A6C34878D82A}">
                    <a16:rowId xmlns:a16="http://schemas.microsoft.com/office/drawing/2014/main" val="1897990006"/>
                  </a:ext>
                </a:extLst>
              </a:tr>
              <a:tr h="370840">
                <a:tc>
                  <a:txBody>
                    <a:bodyPr/>
                    <a:lstStyle/>
                    <a:p>
                      <a:pPr algn="ctr"/>
                      <a:r>
                        <a:rPr lang="en-US" dirty="0"/>
                        <a:t>service was excellent</a:t>
                      </a:r>
                    </a:p>
                  </a:txBody>
                  <a:tcPr/>
                </a:tc>
                <a:tc>
                  <a:txBody>
                    <a:bodyPr/>
                    <a:lstStyle/>
                    <a:p>
                      <a:pPr algn="ctr"/>
                      <a:r>
                        <a:rPr lang="en-US" dirty="0"/>
                        <a:t>food was cold</a:t>
                      </a:r>
                    </a:p>
                  </a:txBody>
                  <a:tcPr/>
                </a:tc>
                <a:tc>
                  <a:txBody>
                    <a:bodyPr/>
                    <a:lstStyle/>
                    <a:p>
                      <a:pPr marL="0" marR="0" indent="0" algn="ctr" defTabSz="548640" rtl="0" eaLnBrk="1" fontAlgn="auto" latinLnBrk="0" hangingPunct="1">
                        <a:lnSpc>
                          <a:spcPct val="100000"/>
                        </a:lnSpc>
                        <a:spcBef>
                          <a:spcPts val="0"/>
                        </a:spcBef>
                        <a:spcAft>
                          <a:spcPts val="0"/>
                        </a:spcAft>
                        <a:buClrTx/>
                        <a:buSzTx/>
                        <a:buFontTx/>
                        <a:buNone/>
                        <a:tabLst/>
                        <a:defRPr/>
                      </a:pPr>
                      <a:r>
                        <a:rPr lang="en-US" dirty="0"/>
                        <a:t>not sure if</a:t>
                      </a:r>
                    </a:p>
                  </a:txBody>
                  <a:tcPr/>
                </a:tc>
                <a:extLst>
                  <a:ext uri="{0D108BD9-81ED-4DB2-BD59-A6C34878D82A}">
                    <a16:rowId xmlns:a16="http://schemas.microsoft.com/office/drawing/2014/main" val="1782116346"/>
                  </a:ext>
                </a:extLst>
              </a:tr>
              <a:tr h="370840">
                <a:tc>
                  <a:txBody>
                    <a:bodyPr/>
                    <a:lstStyle/>
                    <a:p>
                      <a:pPr algn="ctr"/>
                      <a:r>
                        <a:rPr lang="en-US" dirty="0"/>
                        <a:t>service was good</a:t>
                      </a:r>
                    </a:p>
                  </a:txBody>
                  <a:tcPr/>
                </a:tc>
                <a:tc>
                  <a:txBody>
                    <a:bodyPr/>
                    <a:lstStyle/>
                    <a:p>
                      <a:pPr algn="ctr"/>
                      <a:r>
                        <a:rPr lang="en-US" dirty="0"/>
                        <a:t>will be back</a:t>
                      </a:r>
                    </a:p>
                  </a:txBody>
                  <a:tcPr/>
                </a:tc>
                <a:tc>
                  <a:txBody>
                    <a:bodyPr/>
                    <a:lstStyle/>
                    <a:p>
                      <a:pPr algn="ctr"/>
                      <a:r>
                        <a:rPr lang="en-US" dirty="0"/>
                        <a:t>hard</a:t>
                      </a:r>
                      <a:r>
                        <a:rPr lang="en-US" baseline="0" dirty="0"/>
                        <a:t> to find</a:t>
                      </a:r>
                      <a:endParaRPr lang="en-US" dirty="0"/>
                    </a:p>
                  </a:txBody>
                  <a:tcPr/>
                </a:tc>
                <a:extLst>
                  <a:ext uri="{0D108BD9-81ED-4DB2-BD59-A6C34878D82A}">
                    <a16:rowId xmlns:a16="http://schemas.microsoft.com/office/drawing/2014/main" val="1729376743"/>
                  </a:ext>
                </a:extLst>
              </a:tr>
              <a:tr h="370840">
                <a:tc>
                  <a:txBody>
                    <a:bodyPr/>
                    <a:lstStyle/>
                    <a:p>
                      <a:pPr algn="ctr"/>
                      <a:r>
                        <a:rPr lang="en-US" dirty="0"/>
                        <a:t>was</a:t>
                      </a:r>
                      <a:r>
                        <a:rPr lang="en-US" baseline="0" dirty="0"/>
                        <a:t> a dump</a:t>
                      </a:r>
                      <a:endParaRPr lang="en-US" dirty="0"/>
                    </a:p>
                  </a:txBody>
                  <a:tcPr/>
                </a:tc>
                <a:tc>
                  <a:txBody>
                    <a:bodyPr/>
                    <a:lstStyle/>
                    <a:p>
                      <a:pPr algn="ctr"/>
                      <a:r>
                        <a:rPr lang="en-US" dirty="0"/>
                        <a:t>food was outstanding</a:t>
                      </a:r>
                    </a:p>
                  </a:txBody>
                  <a:tcPr/>
                </a:tc>
                <a:tc>
                  <a:txBody>
                    <a:bodyPr/>
                    <a:lstStyle/>
                    <a:p>
                      <a:pPr algn="ctr"/>
                      <a:r>
                        <a:rPr lang="en-US" dirty="0"/>
                        <a:t>might try again</a:t>
                      </a:r>
                    </a:p>
                  </a:txBody>
                  <a:tcPr/>
                </a:tc>
                <a:extLst>
                  <a:ext uri="{0D108BD9-81ED-4DB2-BD59-A6C34878D82A}">
                    <a16:rowId xmlns:a16="http://schemas.microsoft.com/office/drawing/2014/main" val="3468136480"/>
                  </a:ext>
                </a:extLst>
              </a:tr>
              <a:tr h="370840">
                <a:tc>
                  <a:txBody>
                    <a:bodyPr/>
                    <a:lstStyle/>
                    <a:p>
                      <a:pPr algn="ctr"/>
                      <a:r>
                        <a:rPr lang="en-US" dirty="0"/>
                        <a:t>food</a:t>
                      </a:r>
                      <a:r>
                        <a:rPr lang="en-US" baseline="0" dirty="0"/>
                        <a:t> was cold</a:t>
                      </a:r>
                      <a:endParaRPr lang="en-US" dirty="0"/>
                    </a:p>
                  </a:txBody>
                  <a:tcPr/>
                </a:tc>
                <a:tc>
                  <a:txBody>
                    <a:bodyPr/>
                    <a:lstStyle/>
                    <a:p>
                      <a:pPr algn="ctr"/>
                      <a:r>
                        <a:rPr lang="en-US" dirty="0"/>
                        <a:t>did not like</a:t>
                      </a:r>
                    </a:p>
                  </a:txBody>
                  <a:tcPr/>
                </a:tc>
                <a:tc>
                  <a:txBody>
                    <a:bodyPr/>
                    <a:lstStyle/>
                    <a:p>
                      <a:pPr algn="ctr"/>
                      <a:r>
                        <a:rPr lang="en-US" dirty="0"/>
                        <a:t>will not return</a:t>
                      </a:r>
                    </a:p>
                  </a:txBody>
                  <a:tcPr/>
                </a:tc>
                <a:extLst>
                  <a:ext uri="{0D108BD9-81ED-4DB2-BD59-A6C34878D82A}">
                    <a16:rowId xmlns:a16="http://schemas.microsoft.com/office/drawing/2014/main" val="3544352331"/>
                  </a:ext>
                </a:extLst>
              </a:tr>
              <a:tr h="370840">
                <a:tc>
                  <a:txBody>
                    <a:bodyPr/>
                    <a:lstStyle/>
                    <a:p>
                      <a:pPr algn="ctr"/>
                      <a:r>
                        <a:rPr lang="en-US" dirty="0"/>
                        <a:t>server</a:t>
                      </a:r>
                      <a:r>
                        <a:rPr lang="en-US" baseline="0" dirty="0"/>
                        <a:t> was friendly</a:t>
                      </a:r>
                      <a:endParaRPr lang="en-US" dirty="0"/>
                    </a:p>
                  </a:txBody>
                  <a:tcPr/>
                </a:tc>
                <a:tc>
                  <a:txBody>
                    <a:bodyPr/>
                    <a:lstStyle/>
                    <a:p>
                      <a:pPr algn="ctr"/>
                      <a:r>
                        <a:rPr lang="en-US" dirty="0"/>
                        <a:t>was</a:t>
                      </a:r>
                      <a:r>
                        <a:rPr lang="en-US" baseline="0" dirty="0"/>
                        <a:t> not able</a:t>
                      </a:r>
                      <a:endParaRPr lang="en-US" dirty="0"/>
                    </a:p>
                  </a:txBody>
                  <a:tcPr/>
                </a:tc>
                <a:tc>
                  <a:txBody>
                    <a:bodyPr/>
                    <a:lstStyle/>
                    <a:p>
                      <a:pPr algn="ctr"/>
                      <a:r>
                        <a:rPr lang="en-US" dirty="0"/>
                        <a:t>hard to find</a:t>
                      </a:r>
                    </a:p>
                  </a:txBody>
                  <a:tcPr/>
                </a:tc>
                <a:extLst>
                  <a:ext uri="{0D108BD9-81ED-4DB2-BD59-A6C34878D82A}">
                    <a16:rowId xmlns:a16="http://schemas.microsoft.com/office/drawing/2014/main" val="2485297047"/>
                  </a:ext>
                </a:extLst>
              </a:tr>
            </a:tbl>
          </a:graphicData>
        </a:graphic>
      </p:graphicFrame>
      <p:sp>
        <p:nvSpPr>
          <p:cNvPr id="5" name="Rectangle 4"/>
          <p:cNvSpPr/>
          <p:nvPr/>
        </p:nvSpPr>
        <p:spPr>
          <a:xfrm>
            <a:off x="3833815" y="6610350"/>
            <a:ext cx="6757985" cy="1333500"/>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b="1" dirty="0">
                <a:solidFill>
                  <a:schemeClr val="tx2"/>
                </a:solidFill>
              </a:rPr>
              <a:t>Data is cleaned of extraneous phrases - </a:t>
            </a:r>
            <a:br>
              <a:rPr lang="en-US" sz="2800" b="1" dirty="0">
                <a:solidFill>
                  <a:schemeClr val="tx2"/>
                </a:solidFill>
              </a:rPr>
            </a:br>
            <a:r>
              <a:rPr lang="en-US" sz="2800" b="1" dirty="0">
                <a:solidFill>
                  <a:schemeClr val="tx2"/>
                </a:solidFill>
              </a:rPr>
              <a:t>search for patterns so that reviews can be grouped without knowing outcome</a:t>
            </a:r>
          </a:p>
        </p:txBody>
      </p:sp>
    </p:spTree>
    <p:extLst>
      <p:ext uri="{BB962C8B-B14F-4D97-AF65-F5344CB8AC3E}">
        <p14:creationId xmlns:p14="http://schemas.microsoft.com/office/powerpoint/2010/main" val="603377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Algorithm</a:t>
            </a:r>
          </a:p>
        </p:txBody>
      </p:sp>
      <p:sp>
        <p:nvSpPr>
          <p:cNvPr id="3" name="Content Placeholder 2"/>
          <p:cNvSpPr>
            <a:spLocks noGrp="1"/>
          </p:cNvSpPr>
          <p:nvPr>
            <p:ph idx="1"/>
          </p:nvPr>
        </p:nvSpPr>
        <p:spPr>
          <a:xfrm>
            <a:off x="841494" y="1752600"/>
            <a:ext cx="13167360" cy="387798"/>
          </a:xfrm>
        </p:spPr>
        <p:txBody>
          <a:bodyPr>
            <a:normAutofit fontScale="85000" lnSpcReduction="20000"/>
          </a:bodyPr>
          <a:lstStyle/>
          <a:p>
            <a:r>
              <a:rPr lang="en-US" dirty="0"/>
              <a:t>Identify groupings that likely share the same label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94" y="2337591"/>
            <a:ext cx="8059306" cy="5547489"/>
          </a:xfrm>
          <a:prstGeom prst="rect">
            <a:avLst/>
          </a:prstGeom>
        </p:spPr>
      </p:pic>
    </p:spTree>
    <p:extLst>
      <p:ext uri="{BB962C8B-B14F-4D97-AF65-F5344CB8AC3E}">
        <p14:creationId xmlns:p14="http://schemas.microsoft.com/office/powerpoint/2010/main" val="263572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Popular Algorithms</a:t>
            </a:r>
          </a:p>
        </p:txBody>
      </p:sp>
      <p:sp>
        <p:nvSpPr>
          <p:cNvPr id="3" name="Content Placeholder 2"/>
          <p:cNvSpPr>
            <a:spLocks noGrp="1"/>
          </p:cNvSpPr>
          <p:nvPr>
            <p:ph idx="1"/>
          </p:nvPr>
        </p:nvSpPr>
        <p:spPr>
          <a:xfrm>
            <a:off x="841494" y="1752600"/>
            <a:ext cx="13167360" cy="5927777"/>
          </a:xfrm>
        </p:spPr>
        <p:txBody>
          <a:bodyPr>
            <a:normAutofit fontScale="92500" lnSpcReduction="20000"/>
          </a:bodyPr>
          <a:lstStyle/>
          <a:p>
            <a:r>
              <a:rPr lang="en-US" dirty="0"/>
              <a:t>Classification</a:t>
            </a:r>
          </a:p>
          <a:p>
            <a:pPr lvl="1"/>
            <a:r>
              <a:rPr lang="en-US" dirty="0"/>
              <a:t>Support Vector Machine (SVM)</a:t>
            </a:r>
          </a:p>
          <a:p>
            <a:pPr lvl="1"/>
            <a:r>
              <a:rPr lang="en-US" dirty="0"/>
              <a:t>Logistic Regression</a:t>
            </a:r>
          </a:p>
          <a:p>
            <a:pPr lvl="1"/>
            <a:r>
              <a:rPr lang="en-US" dirty="0"/>
              <a:t>Naïve Bayes </a:t>
            </a:r>
          </a:p>
          <a:p>
            <a:r>
              <a:rPr lang="en-US" dirty="0"/>
              <a:t>Clustering</a:t>
            </a:r>
          </a:p>
          <a:p>
            <a:pPr lvl="1"/>
            <a:r>
              <a:rPr lang="en-US" dirty="0"/>
              <a:t>K-Nearest Neighbors</a:t>
            </a:r>
          </a:p>
          <a:p>
            <a:r>
              <a:rPr lang="en-US" dirty="0"/>
              <a:t>Dimensionality Reduction  / Decomposition</a:t>
            </a:r>
          </a:p>
          <a:p>
            <a:pPr lvl="1"/>
            <a:r>
              <a:rPr lang="en-US" dirty="0"/>
              <a:t>Help determine target variables when dataset contains large number of features</a:t>
            </a:r>
          </a:p>
          <a:p>
            <a:pPr lvl="1"/>
            <a:r>
              <a:rPr lang="en-US" dirty="0"/>
              <a:t>Principal Component Analysis (PCA)</a:t>
            </a:r>
          </a:p>
          <a:p>
            <a:pPr lvl="1"/>
            <a:r>
              <a:rPr lang="en-US" dirty="0"/>
              <a:t>Singular Value Decomposition (SVD)</a:t>
            </a:r>
          </a:p>
          <a:p>
            <a:r>
              <a:rPr lang="en-US" dirty="0"/>
              <a:t>Collaborative Filtering / Recommendation</a:t>
            </a:r>
          </a:p>
          <a:p>
            <a:pPr lvl="1"/>
            <a:r>
              <a:rPr lang="en-US" dirty="0"/>
              <a:t>Used to predict results based on collaborative data</a:t>
            </a:r>
          </a:p>
          <a:p>
            <a:pPr lvl="1"/>
            <a:r>
              <a:rPr lang="en-US" dirty="0"/>
              <a:t>Alternating Least Squares</a:t>
            </a:r>
          </a:p>
        </p:txBody>
      </p:sp>
    </p:spTree>
    <p:extLst>
      <p:ext uri="{BB962C8B-B14F-4D97-AF65-F5344CB8AC3E}">
        <p14:creationId xmlns:p14="http://schemas.microsoft.com/office/powerpoint/2010/main" val="3345051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8690490" cy="1592744"/>
          </a:xfrm>
        </p:spPr>
        <p:txBody>
          <a:bodyPr/>
          <a:lstStyle/>
          <a:p>
            <a:r>
              <a:rPr lang="en-US" dirty="0"/>
              <a:t>Spark Machine Learning Libraries</a:t>
            </a:r>
          </a:p>
        </p:txBody>
      </p:sp>
    </p:spTree>
    <p:extLst>
      <p:ext uri="{BB962C8B-B14F-4D97-AF65-F5344CB8AC3E}">
        <p14:creationId xmlns:p14="http://schemas.microsoft.com/office/powerpoint/2010/main" val="42433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"Tech Preview" Mean?</a:t>
            </a:r>
          </a:p>
        </p:txBody>
      </p:sp>
      <p:sp>
        <p:nvSpPr>
          <p:cNvPr id="3" name="Content Placeholder 2"/>
          <p:cNvSpPr>
            <a:spLocks noGrp="1"/>
          </p:cNvSpPr>
          <p:nvPr>
            <p:ph idx="1"/>
          </p:nvPr>
        </p:nvSpPr>
        <p:spPr>
          <a:xfrm>
            <a:off x="841494" y="1752600"/>
            <a:ext cx="13167360" cy="4028795"/>
          </a:xfrm>
        </p:spPr>
        <p:txBody>
          <a:bodyPr>
            <a:normAutofit fontScale="92500" lnSpcReduction="20000"/>
          </a:bodyPr>
          <a:lstStyle/>
          <a:p>
            <a:r>
              <a:rPr lang="en-US" dirty="0"/>
              <a:t>Tech Preview status means a technology is not yet fully recommended for use in production environments</a:t>
            </a:r>
          </a:p>
          <a:p>
            <a:pPr lvl="1"/>
            <a:endParaRPr lang="en-US" dirty="0"/>
          </a:p>
          <a:p>
            <a:r>
              <a:rPr lang="en-US" dirty="0"/>
              <a:t>Why Zeppelin is used in this course:</a:t>
            </a:r>
          </a:p>
          <a:p>
            <a:pPr lvl="1"/>
            <a:r>
              <a:rPr lang="en-US" dirty="0"/>
              <a:t>The issues that keep it in tech preview do not affect learning - *nearly* all labs could be run in either command line or Zeppelin with identical steps</a:t>
            </a:r>
          </a:p>
          <a:p>
            <a:pPr lvl="1"/>
            <a:r>
              <a:rPr lang="en-US" dirty="0"/>
              <a:t>Zeppelin for data visualization and collaboration is currently the best solution in HDP - even in tech preview - for multi-language support (Python, Scala, etc.)</a:t>
            </a:r>
          </a:p>
          <a:p>
            <a:pPr lvl="1"/>
            <a:r>
              <a:rPr lang="en-US" dirty="0"/>
              <a:t>When Zeppelin comes out of tech preview (may already be true by the time you take this course), you will already have significant hands-on experience</a:t>
            </a:r>
          </a:p>
        </p:txBody>
      </p:sp>
    </p:spTree>
    <p:extLst>
      <p:ext uri="{BB962C8B-B14F-4D97-AF65-F5344CB8AC3E}">
        <p14:creationId xmlns:p14="http://schemas.microsoft.com/office/powerpoint/2010/main" val="3533331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Machine Learning Overview</a:t>
            </a:r>
          </a:p>
        </p:txBody>
      </p:sp>
      <p:sp>
        <p:nvSpPr>
          <p:cNvPr id="3" name="Content Placeholder 2"/>
          <p:cNvSpPr>
            <a:spLocks noGrp="1"/>
          </p:cNvSpPr>
          <p:nvPr>
            <p:ph idx="1"/>
          </p:nvPr>
        </p:nvSpPr>
        <p:spPr>
          <a:xfrm>
            <a:off x="841494" y="1752600"/>
            <a:ext cx="13167360" cy="4268861"/>
          </a:xfrm>
        </p:spPr>
        <p:txBody>
          <a:bodyPr>
            <a:normAutofit fontScale="92500" lnSpcReduction="10000"/>
          </a:bodyPr>
          <a:lstStyle/>
          <a:p>
            <a:r>
              <a:rPr lang="en-US" dirty="0"/>
              <a:t>Spark implementations of common learning algorithms and utilities</a:t>
            </a:r>
          </a:p>
          <a:p>
            <a:pPr lvl="1"/>
            <a:r>
              <a:rPr lang="en-US" dirty="0"/>
              <a:t>Allows traditional data science work to be performed on cluster-scale data</a:t>
            </a:r>
          </a:p>
          <a:p>
            <a:endParaRPr lang="en-US" dirty="0"/>
          </a:p>
          <a:p>
            <a:r>
              <a:rPr lang="en-US" dirty="0"/>
              <a:t>Two packages available</a:t>
            </a:r>
          </a:p>
          <a:p>
            <a:pPr lvl="1"/>
            <a:r>
              <a:rPr lang="en-US" dirty="0" err="1">
                <a:latin typeface="Courier New" panose="02070309020205020404" pitchFamily="49" charset="0"/>
                <a:cs typeface="Courier New" panose="02070309020205020404" pitchFamily="49" charset="0"/>
              </a:rPr>
              <a:t>spark.mllib</a:t>
            </a:r>
            <a:r>
              <a:rPr lang="en-US" dirty="0"/>
              <a:t>: operates on RDDs</a:t>
            </a:r>
          </a:p>
          <a:p>
            <a:pPr lvl="1"/>
            <a:r>
              <a:rPr lang="en-US" dirty="0">
                <a:latin typeface="Courier New" panose="02070309020205020404" pitchFamily="49" charset="0"/>
                <a:cs typeface="Courier New" panose="02070309020205020404" pitchFamily="49" charset="0"/>
              </a:rPr>
              <a:t>spark.ml</a:t>
            </a:r>
            <a:r>
              <a:rPr lang="en-US" dirty="0"/>
              <a:t>: operates on DataFrames</a:t>
            </a:r>
          </a:p>
          <a:p>
            <a:pPr lvl="1"/>
            <a:endParaRPr lang="en-US" dirty="0"/>
          </a:p>
          <a:p>
            <a:r>
              <a:rPr lang="en-US" dirty="0"/>
              <a:t>Both contain modules with various functions and sub-functions which provide powerful machine learning capabilities</a:t>
            </a:r>
          </a:p>
        </p:txBody>
      </p:sp>
    </p:spTree>
    <p:extLst>
      <p:ext uri="{BB962C8B-B14F-4D97-AF65-F5344CB8AC3E}">
        <p14:creationId xmlns:p14="http://schemas.microsoft.com/office/powerpoint/2010/main" val="99448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latin typeface="Courier New" panose="02070309020205020404" pitchFamily="49" charset="0"/>
                <a:cs typeface="Courier New" panose="02070309020205020404" pitchFamily="49" charset="0"/>
              </a:rPr>
              <a:t>mllib</a:t>
            </a:r>
            <a:r>
              <a:rPr lang="en-US" dirty="0"/>
              <a:t> Modules</a:t>
            </a:r>
          </a:p>
        </p:txBody>
      </p:sp>
      <p:sp>
        <p:nvSpPr>
          <p:cNvPr id="3" name="Content Placeholder 2"/>
          <p:cNvSpPr>
            <a:spLocks noGrp="1"/>
          </p:cNvSpPr>
          <p:nvPr>
            <p:ph sz="quarter" idx="10"/>
          </p:nvPr>
        </p:nvSpPr>
        <p:spPr>
          <a:xfrm>
            <a:off x="841493" y="2305050"/>
            <a:ext cx="6400800" cy="4099584"/>
          </a:xfrm>
        </p:spPr>
        <p:txBody>
          <a:bodyPr/>
          <a:lstStyle/>
          <a:p>
            <a:r>
              <a:rPr lang="en-US" dirty="0"/>
              <a:t>classification</a:t>
            </a:r>
          </a:p>
          <a:p>
            <a:r>
              <a:rPr lang="en-US" dirty="0"/>
              <a:t>clustering</a:t>
            </a:r>
          </a:p>
          <a:p>
            <a:r>
              <a:rPr lang="en-US" dirty="0"/>
              <a:t>evaluation</a:t>
            </a:r>
          </a:p>
          <a:p>
            <a:r>
              <a:rPr lang="en-US" dirty="0"/>
              <a:t>feature</a:t>
            </a:r>
          </a:p>
          <a:p>
            <a:r>
              <a:rPr lang="en-US" dirty="0"/>
              <a:t>fpm</a:t>
            </a:r>
          </a:p>
          <a:p>
            <a:r>
              <a:rPr lang="en-US" dirty="0" err="1"/>
              <a:t>linalg</a:t>
            </a:r>
            <a:r>
              <a:rPr lang="en-US" dirty="0"/>
              <a:t>*</a:t>
            </a:r>
          </a:p>
          <a:p>
            <a:r>
              <a:rPr lang="en-US" dirty="0"/>
              <a:t>optimization</a:t>
            </a:r>
          </a:p>
        </p:txBody>
      </p:sp>
      <p:sp>
        <p:nvSpPr>
          <p:cNvPr id="4" name="Content Placeholder 3"/>
          <p:cNvSpPr>
            <a:spLocks noGrp="1"/>
          </p:cNvSpPr>
          <p:nvPr>
            <p:ph sz="quarter" idx="11"/>
          </p:nvPr>
        </p:nvSpPr>
        <p:spPr>
          <a:xfrm>
            <a:off x="7608054" y="2305050"/>
            <a:ext cx="6400800" cy="4099584"/>
          </a:xfrm>
        </p:spPr>
        <p:txBody>
          <a:bodyPr/>
          <a:lstStyle/>
          <a:p>
            <a:r>
              <a:rPr lang="en-US" dirty="0" err="1"/>
              <a:t>pmml</a:t>
            </a:r>
            <a:endParaRPr lang="en-US" dirty="0"/>
          </a:p>
          <a:p>
            <a:r>
              <a:rPr lang="en-US" dirty="0"/>
              <a:t>random</a:t>
            </a:r>
          </a:p>
          <a:p>
            <a:r>
              <a:rPr lang="en-US" dirty="0"/>
              <a:t>recommendation</a:t>
            </a:r>
          </a:p>
          <a:p>
            <a:r>
              <a:rPr lang="en-US" dirty="0"/>
              <a:t>regression</a:t>
            </a:r>
          </a:p>
          <a:p>
            <a:r>
              <a:rPr lang="en-US" dirty="0"/>
              <a:t>stat*</a:t>
            </a:r>
          </a:p>
          <a:p>
            <a:r>
              <a:rPr lang="en-US" dirty="0"/>
              <a:t>tree*</a:t>
            </a:r>
          </a:p>
          <a:p>
            <a:r>
              <a:rPr lang="en-US" dirty="0" err="1"/>
              <a:t>util</a:t>
            </a:r>
            <a:endParaRPr lang="en-US" dirty="0"/>
          </a:p>
        </p:txBody>
      </p:sp>
    </p:spTree>
    <p:extLst>
      <p:ext uri="{BB962C8B-B14F-4D97-AF65-F5344CB8AC3E}">
        <p14:creationId xmlns:p14="http://schemas.microsoft.com/office/powerpoint/2010/main" val="3835334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ourier New" panose="02070309020205020404" pitchFamily="49" charset="0"/>
                <a:cs typeface="Courier New" panose="02070309020205020404" pitchFamily="49" charset="0"/>
              </a:rPr>
              <a:t>ml</a:t>
            </a:r>
            <a:r>
              <a:rPr lang="en-US" dirty="0"/>
              <a:t> Modules</a:t>
            </a:r>
          </a:p>
        </p:txBody>
      </p:sp>
      <p:sp>
        <p:nvSpPr>
          <p:cNvPr id="3" name="Content Placeholder 2"/>
          <p:cNvSpPr>
            <a:spLocks noGrp="1"/>
          </p:cNvSpPr>
          <p:nvPr>
            <p:ph sz="quarter" idx="10"/>
          </p:nvPr>
        </p:nvSpPr>
        <p:spPr>
          <a:xfrm>
            <a:off x="841493" y="2305050"/>
            <a:ext cx="6400800" cy="3480953"/>
          </a:xfrm>
        </p:spPr>
        <p:txBody>
          <a:bodyPr/>
          <a:lstStyle/>
          <a:p>
            <a:r>
              <a:rPr lang="en-US" dirty="0"/>
              <a:t>attribute</a:t>
            </a:r>
          </a:p>
          <a:p>
            <a:r>
              <a:rPr lang="en-US" dirty="0"/>
              <a:t>classification</a:t>
            </a:r>
          </a:p>
          <a:p>
            <a:r>
              <a:rPr lang="en-US" dirty="0"/>
              <a:t>clustering</a:t>
            </a:r>
          </a:p>
          <a:p>
            <a:r>
              <a:rPr lang="en-US" dirty="0"/>
              <a:t>evaluation</a:t>
            </a:r>
          </a:p>
          <a:p>
            <a:r>
              <a:rPr lang="en-US" dirty="0"/>
              <a:t>feature</a:t>
            </a:r>
          </a:p>
          <a:p>
            <a:r>
              <a:rPr lang="en-US" dirty="0" err="1"/>
              <a:t>param</a:t>
            </a:r>
            <a:endParaRPr lang="en-US" dirty="0"/>
          </a:p>
        </p:txBody>
      </p:sp>
      <p:sp>
        <p:nvSpPr>
          <p:cNvPr id="4" name="Content Placeholder 3"/>
          <p:cNvSpPr>
            <a:spLocks noGrp="1"/>
          </p:cNvSpPr>
          <p:nvPr>
            <p:ph sz="quarter" idx="11"/>
          </p:nvPr>
        </p:nvSpPr>
        <p:spPr>
          <a:xfrm>
            <a:off x="7608054" y="2305050"/>
            <a:ext cx="6400800" cy="3480953"/>
          </a:xfrm>
        </p:spPr>
        <p:txBody>
          <a:bodyPr/>
          <a:lstStyle/>
          <a:p>
            <a:r>
              <a:rPr lang="en-US" dirty="0"/>
              <a:t>recommendation</a:t>
            </a:r>
          </a:p>
          <a:p>
            <a:r>
              <a:rPr lang="en-US" dirty="0"/>
              <a:t>regression</a:t>
            </a:r>
          </a:p>
          <a:p>
            <a:r>
              <a:rPr lang="en-US" dirty="0" err="1"/>
              <a:t>source.libsvm</a:t>
            </a:r>
            <a:endParaRPr lang="en-US" dirty="0"/>
          </a:p>
          <a:p>
            <a:r>
              <a:rPr lang="en-US" dirty="0"/>
              <a:t>tree*</a:t>
            </a:r>
          </a:p>
          <a:p>
            <a:r>
              <a:rPr lang="en-US" dirty="0"/>
              <a:t>tuning</a:t>
            </a:r>
          </a:p>
          <a:p>
            <a:r>
              <a:rPr lang="en-US" dirty="0" err="1"/>
              <a:t>util</a:t>
            </a:r>
            <a:endParaRPr lang="en-US" dirty="0"/>
          </a:p>
        </p:txBody>
      </p:sp>
    </p:spTree>
    <p:extLst>
      <p:ext uri="{BB962C8B-B14F-4D97-AF65-F5344CB8AC3E}">
        <p14:creationId xmlns:p14="http://schemas.microsoft.com/office/powerpoint/2010/main" val="121541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Machine Learning Advantages</a:t>
            </a:r>
          </a:p>
        </p:txBody>
      </p:sp>
      <p:sp>
        <p:nvSpPr>
          <p:cNvPr id="3" name="Content Placeholder 2"/>
          <p:cNvSpPr>
            <a:spLocks noGrp="1"/>
          </p:cNvSpPr>
          <p:nvPr>
            <p:ph idx="1"/>
          </p:nvPr>
        </p:nvSpPr>
        <p:spPr>
          <a:xfrm>
            <a:off x="841494" y="1752600"/>
            <a:ext cx="13167360" cy="5309146"/>
          </a:xfrm>
        </p:spPr>
        <p:txBody>
          <a:bodyPr>
            <a:normAutofit fontScale="92500" lnSpcReduction="20000"/>
          </a:bodyPr>
          <a:lstStyle/>
          <a:p>
            <a:r>
              <a:rPr lang="en-US" dirty="0"/>
              <a:t>Cluster-level data processing capabilities</a:t>
            </a:r>
          </a:p>
          <a:p>
            <a:pPr lvl="1"/>
            <a:r>
              <a:rPr lang="en-US" dirty="0"/>
              <a:t>Datasets not limited to what can fit into local memory</a:t>
            </a:r>
          </a:p>
          <a:p>
            <a:pPr lvl="1"/>
            <a:r>
              <a:rPr lang="en-US" dirty="0"/>
              <a:t>Built-in parallel processing over many machines at one time</a:t>
            </a:r>
          </a:p>
          <a:p>
            <a:pPr lvl="1"/>
            <a:endParaRPr lang="en-US" dirty="0"/>
          </a:p>
          <a:p>
            <a:r>
              <a:rPr lang="en-US" dirty="0"/>
              <a:t>In-memory processing</a:t>
            </a:r>
          </a:p>
          <a:p>
            <a:pPr lvl="1"/>
            <a:r>
              <a:rPr lang="en-US" dirty="0"/>
              <a:t>Improved performance vs. older Hadoop machine learning libraries</a:t>
            </a:r>
          </a:p>
          <a:p>
            <a:pPr lvl="1"/>
            <a:endParaRPr lang="en-US" dirty="0"/>
          </a:p>
          <a:p>
            <a:r>
              <a:rPr lang="en-US" dirty="0">
                <a:latin typeface="Courier New" panose="02070309020205020404" pitchFamily="49" charset="0"/>
                <a:cs typeface="Courier New" panose="02070309020205020404" pitchFamily="49" charset="0"/>
              </a:rPr>
              <a:t>ml</a:t>
            </a:r>
            <a:r>
              <a:rPr lang="en-US" dirty="0">
                <a:cs typeface="Courier New" panose="02070309020205020404" pitchFamily="49" charset="0"/>
              </a:rPr>
              <a:t> advantages over </a:t>
            </a:r>
            <a:r>
              <a:rPr lang="en-US" dirty="0" err="1">
                <a:latin typeface="Courier New" panose="02070309020205020404" pitchFamily="49" charset="0"/>
                <a:cs typeface="Courier New" panose="02070309020205020404" pitchFamily="49" charset="0"/>
              </a:rPr>
              <a:t>mllib</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ml</a:t>
            </a:r>
            <a:r>
              <a:rPr lang="en-US" dirty="0"/>
              <a:t> operates on DataFrames</a:t>
            </a:r>
          </a:p>
          <a:p>
            <a:pPr lvl="1"/>
            <a:r>
              <a:rPr lang="en-US" dirty="0"/>
              <a:t>Greater flexibility</a:t>
            </a:r>
          </a:p>
          <a:p>
            <a:pPr lvl="1"/>
            <a:r>
              <a:rPr lang="en-US" dirty="0"/>
              <a:t>Automatic performance enhancements via Catalyst</a:t>
            </a:r>
          </a:p>
          <a:p>
            <a:pPr lvl="1"/>
            <a:r>
              <a:rPr lang="en-US" dirty="0"/>
              <a:t>Create reusable machine learning pipelines</a:t>
            </a:r>
          </a:p>
        </p:txBody>
      </p:sp>
    </p:spTree>
    <p:extLst>
      <p:ext uri="{BB962C8B-B14F-4D97-AF65-F5344CB8AC3E}">
        <p14:creationId xmlns:p14="http://schemas.microsoft.com/office/powerpoint/2010/main" val="2775752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8690490" cy="1592744"/>
          </a:xfrm>
        </p:spPr>
        <p:txBody>
          <a:bodyPr/>
          <a:lstStyle/>
          <a:p>
            <a:r>
              <a:rPr lang="en-US" dirty="0"/>
              <a:t>Sample Machine Learning Applications</a:t>
            </a:r>
          </a:p>
        </p:txBody>
      </p:sp>
    </p:spTree>
    <p:extLst>
      <p:ext uri="{BB962C8B-B14F-4D97-AF65-F5344CB8AC3E}">
        <p14:creationId xmlns:p14="http://schemas.microsoft.com/office/powerpoint/2010/main" val="42433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Sample Applications</a:t>
            </a:r>
          </a:p>
        </p:txBody>
      </p:sp>
      <p:sp>
        <p:nvSpPr>
          <p:cNvPr id="3" name="Content Placeholder 2"/>
          <p:cNvSpPr>
            <a:spLocks noGrp="1"/>
          </p:cNvSpPr>
          <p:nvPr>
            <p:ph idx="1"/>
          </p:nvPr>
        </p:nvSpPr>
        <p:spPr>
          <a:xfrm>
            <a:off x="841494" y="1752600"/>
            <a:ext cx="13167360" cy="1769715"/>
          </a:xfrm>
        </p:spPr>
        <p:txBody>
          <a:bodyPr/>
          <a:lstStyle/>
          <a:p>
            <a:r>
              <a:rPr lang="en-US" dirty="0"/>
              <a:t>Installed automatically when Spark is installed</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usr</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hdp</a:t>
            </a:r>
            <a:r>
              <a:rPr lang="en-US" sz="2000" dirty="0">
                <a:latin typeface="Courier New" panose="02070309020205020404" pitchFamily="49" charset="0"/>
                <a:cs typeface="Courier New" panose="02070309020205020404" pitchFamily="49" charset="0"/>
              </a:rPr>
              <a:t>/current/spark-client/examples/</a:t>
            </a:r>
            <a:r>
              <a:rPr lang="en-US" sz="2000" dirty="0" err="1">
                <a:latin typeface="Courier New" panose="02070309020205020404" pitchFamily="49" charset="0"/>
                <a:cs typeface="Courier New" panose="02070309020205020404" pitchFamily="49" charset="0"/>
              </a:rPr>
              <a:t>src</a:t>
            </a:r>
            <a:r>
              <a:rPr lang="en-US" sz="2000" dirty="0">
                <a:latin typeface="Courier New" panose="02070309020205020404" pitchFamily="49" charset="0"/>
                <a:cs typeface="Courier New" panose="02070309020205020404" pitchFamily="49" charset="0"/>
              </a:rPr>
              <a:t>/main/&lt;language&gt;/&lt;</a:t>
            </a:r>
            <a:r>
              <a:rPr lang="en-US" sz="2000" dirty="0" err="1">
                <a:latin typeface="Courier New" panose="02070309020205020404" pitchFamily="49" charset="0"/>
                <a:cs typeface="Courier New" panose="02070309020205020404" pitchFamily="49" charset="0"/>
              </a:rPr>
              <a:t>mllib</a:t>
            </a:r>
            <a:r>
              <a:rPr lang="en-US" sz="2000" dirty="0">
                <a:latin typeface="Courier New" panose="02070309020205020404" pitchFamily="49" charset="0"/>
                <a:cs typeface="Courier New" panose="02070309020205020404" pitchFamily="49" charset="0"/>
              </a:rPr>
              <a:t> | ml&gt;/</a:t>
            </a:r>
          </a:p>
          <a:p>
            <a:pPr lvl="1"/>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510" y="2741235"/>
            <a:ext cx="8751640" cy="15621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428" y="3291750"/>
            <a:ext cx="9471760" cy="4290150"/>
          </a:xfrm>
          <a:prstGeom prst="rect">
            <a:avLst/>
          </a:prstGeom>
          <a:ln>
            <a:solidFill>
              <a:schemeClr val="tx2"/>
            </a:solidFill>
          </a:ln>
        </p:spPr>
      </p:pic>
    </p:spTree>
    <p:extLst>
      <p:ext uri="{BB962C8B-B14F-4D97-AF65-F5344CB8AC3E}">
        <p14:creationId xmlns:p14="http://schemas.microsoft.com/office/powerpoint/2010/main" val="386245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Sample Application Files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474" y="1476105"/>
            <a:ext cx="5621328" cy="58581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94" y="1476104"/>
            <a:ext cx="5445006" cy="6592608"/>
          </a:xfrm>
          <a:prstGeom prst="rect">
            <a:avLst/>
          </a:prstGeom>
        </p:spPr>
      </p:pic>
    </p:spTree>
    <p:extLst>
      <p:ext uri="{BB962C8B-B14F-4D97-AF65-F5344CB8AC3E}">
        <p14:creationId xmlns:p14="http://schemas.microsoft.com/office/powerpoint/2010/main" val="3606856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panose="02070309020205020404" pitchFamily="49" charset="0"/>
                <a:cs typeface="Courier New" panose="02070309020205020404" pitchFamily="49" charset="0"/>
              </a:rPr>
              <a:t>mllib</a:t>
            </a:r>
            <a:r>
              <a:rPr lang="en-US" dirty="0"/>
              <a:t> Decision Tree Classification Example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484" y="1152533"/>
            <a:ext cx="9187379" cy="6751600"/>
          </a:xfrm>
          <a:prstGeom prst="rect">
            <a:avLst/>
          </a:prstGeom>
        </p:spPr>
      </p:pic>
    </p:spTree>
    <p:extLst>
      <p:ext uri="{BB962C8B-B14F-4D97-AF65-F5344CB8AC3E}">
        <p14:creationId xmlns:p14="http://schemas.microsoft.com/office/powerpoint/2010/main" val="2587825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ml</a:t>
            </a:r>
            <a:r>
              <a:rPr lang="en-US" dirty="0"/>
              <a:t> Logistic Regression Example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671" y="1152533"/>
            <a:ext cx="11541006" cy="6840779"/>
          </a:xfrm>
          <a:prstGeom prst="rect">
            <a:avLst/>
          </a:prstGeom>
        </p:spPr>
      </p:pic>
    </p:spTree>
    <p:extLst>
      <p:ext uri="{BB962C8B-B14F-4D97-AF65-F5344CB8AC3E}">
        <p14:creationId xmlns:p14="http://schemas.microsoft.com/office/powerpoint/2010/main" val="238331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Examples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1152533"/>
            <a:ext cx="8091891" cy="646551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3873" y="861326"/>
            <a:ext cx="9625527" cy="7047927"/>
          </a:xfrm>
          <a:prstGeom prst="rect">
            <a:avLst/>
          </a:prstGeom>
          <a:ln>
            <a:solidFill>
              <a:schemeClr val="tx2"/>
            </a:solidFill>
          </a:ln>
        </p:spPr>
      </p:pic>
    </p:spTree>
    <p:extLst>
      <p:ext uri="{BB962C8B-B14F-4D97-AF65-F5344CB8AC3E}">
        <p14:creationId xmlns:p14="http://schemas.microsoft.com/office/powerpoint/2010/main" val="1554857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Spark Overview</a:t>
            </a:r>
          </a:p>
        </p:txBody>
      </p:sp>
    </p:spTree>
    <p:extLst>
      <p:ext uri="{BB962C8B-B14F-4D97-AF65-F5344CB8AC3E}">
        <p14:creationId xmlns:p14="http://schemas.microsoft.com/office/powerpoint/2010/main" val="306751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Zeppelin Machine Learning Lab Note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1214551"/>
            <a:ext cx="7877528" cy="6881690"/>
          </a:xfrm>
          <a:prstGeom prst="rect">
            <a:avLst/>
          </a:prstGeom>
          <a:ln>
            <a:solidFill>
              <a:schemeClr val="bg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511" y="1214551"/>
            <a:ext cx="11246343" cy="6881690"/>
          </a:xfrm>
          <a:prstGeom prst="rect">
            <a:avLst/>
          </a:prstGeom>
          <a:ln>
            <a:solidFill>
              <a:schemeClr val="bg1"/>
            </a:solidFill>
          </a:ln>
        </p:spPr>
      </p:pic>
    </p:spTree>
    <p:extLst>
      <p:ext uri="{BB962C8B-B14F-4D97-AF65-F5344CB8AC3E}">
        <p14:creationId xmlns:p14="http://schemas.microsoft.com/office/powerpoint/2010/main" val="4075913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2" y="2325344"/>
            <a:ext cx="10416621" cy="1576585"/>
          </a:xfrm>
        </p:spPr>
        <p:txBody>
          <a:bodyPr/>
          <a:lstStyle/>
          <a:p>
            <a:r>
              <a:rPr lang="en-US" dirty="0"/>
              <a:t>Lab: Machine Learning Walkthrough</a:t>
            </a:r>
          </a:p>
        </p:txBody>
      </p:sp>
    </p:spTree>
    <p:extLst>
      <p:ext uri="{BB962C8B-B14F-4D97-AF65-F5344CB8AC3E}">
        <p14:creationId xmlns:p14="http://schemas.microsoft.com/office/powerpoint/2010/main" val="46701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2296682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Questions</a:t>
            </a:r>
          </a:p>
        </p:txBody>
      </p:sp>
      <p:sp>
        <p:nvSpPr>
          <p:cNvPr id="3" name="Content Placeholder 2"/>
          <p:cNvSpPr txBox="1">
            <a:spLocks/>
          </p:cNvSpPr>
          <p:nvPr/>
        </p:nvSpPr>
        <p:spPr>
          <a:xfrm>
            <a:off x="1793761" y="1840648"/>
            <a:ext cx="10969625" cy="3030997"/>
          </a:xfrm>
          <a:prstGeom prst="rect">
            <a:avLst/>
          </a:prstGeom>
        </p:spPr>
        <p:txBody>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457200" indent="-457200">
              <a:buFont typeface="+mj-lt"/>
              <a:buAutoNum type="arabicPeriod"/>
            </a:pPr>
            <a:r>
              <a:rPr lang="en-US" dirty="0">
                <a:solidFill>
                  <a:srgbClr val="000000"/>
                </a:solidFill>
                <a:latin typeface="Arial"/>
                <a:ea typeface="Calibri"/>
                <a:cs typeface="Arial"/>
              </a:rPr>
              <a:t>What are two types of machine learning?</a:t>
            </a:r>
          </a:p>
          <a:p>
            <a:pPr marL="457200" indent="-457200">
              <a:buFont typeface="+mj-lt"/>
              <a:buAutoNum type="arabicPeriod"/>
            </a:pPr>
            <a:r>
              <a:rPr lang="en-US" dirty="0">
                <a:solidFill>
                  <a:srgbClr val="000000"/>
                </a:solidFill>
                <a:latin typeface="Arial"/>
                <a:ea typeface="Calibri"/>
                <a:cs typeface="Arial"/>
              </a:rPr>
              <a:t>What are two types of supervised learning?</a:t>
            </a:r>
          </a:p>
          <a:p>
            <a:pPr marL="457200" indent="-457200">
              <a:buFont typeface="+mj-lt"/>
              <a:buAutoNum type="arabicPeriod"/>
            </a:pPr>
            <a:r>
              <a:rPr lang="en-US" dirty="0">
                <a:solidFill>
                  <a:srgbClr val="000000"/>
                </a:solidFill>
                <a:latin typeface="Arial"/>
                <a:ea typeface="Calibri"/>
                <a:cs typeface="Arial"/>
              </a:rPr>
              <a:t>What do you call columns that are selected as variables to build a machine learning model?</a:t>
            </a:r>
          </a:p>
          <a:p>
            <a:pPr marL="457200" indent="-457200">
              <a:buFont typeface="+mj-lt"/>
              <a:buAutoNum type="arabicPeriod"/>
            </a:pPr>
            <a:r>
              <a:rPr lang="en-US" dirty="0">
                <a:solidFill>
                  <a:srgbClr val="000000"/>
                </a:solidFill>
                <a:latin typeface="Arial"/>
                <a:ea typeface="Calibri"/>
                <a:cs typeface="Arial"/>
              </a:rPr>
              <a:t>What is a row of data called in machine learning?</a:t>
            </a:r>
          </a:p>
          <a:p>
            <a:pPr marL="457200" indent="-457200">
              <a:buFont typeface="+mj-lt"/>
              <a:buAutoNum type="arabicPeriod"/>
            </a:pPr>
            <a:r>
              <a:rPr lang="en-US" dirty="0">
                <a:solidFill>
                  <a:srgbClr val="000000"/>
                </a:solidFill>
                <a:latin typeface="Arial"/>
                <a:ea typeface="Calibri"/>
                <a:cs typeface="Arial"/>
              </a:rPr>
              <a:t>What is the goal of unsupervised learning?</a:t>
            </a:r>
          </a:p>
          <a:p>
            <a:pPr marL="457200" indent="-457200">
              <a:buFont typeface="+mj-lt"/>
              <a:buAutoNum type="arabicPeriod"/>
            </a:pPr>
            <a:r>
              <a:rPr lang="en-US" dirty="0">
                <a:solidFill>
                  <a:srgbClr val="000000"/>
                </a:solidFill>
                <a:latin typeface="Arial"/>
                <a:ea typeface="Calibri"/>
                <a:cs typeface="Arial"/>
              </a:rPr>
              <a:t>Name the two Spark machine learning packages.</a:t>
            </a:r>
          </a:p>
          <a:p>
            <a:pPr marL="457200" indent="-457200">
              <a:buFont typeface="+mj-lt"/>
              <a:buAutoNum type="arabicPeriod"/>
            </a:pPr>
            <a:r>
              <a:rPr lang="en-US" dirty="0">
                <a:solidFill>
                  <a:srgbClr val="000000"/>
                </a:solidFill>
                <a:latin typeface="Arial"/>
                <a:ea typeface="Calibri"/>
                <a:cs typeface="Arial"/>
              </a:rPr>
              <a:t>Which machine learning package is designed to take advantage of flexibility and performance benefits of DataFrames?</a:t>
            </a:r>
          </a:p>
          <a:p>
            <a:pPr marL="457200" indent="-457200">
              <a:buFont typeface="+mj-lt"/>
              <a:buAutoNum type="arabicPeriod"/>
            </a:pPr>
            <a:r>
              <a:rPr lang="en-US" dirty="0">
                <a:solidFill>
                  <a:srgbClr val="000000"/>
                </a:solidFill>
                <a:latin typeface="Arial"/>
                <a:ea typeface="Calibri"/>
                <a:cs typeface="Arial"/>
              </a:rPr>
              <a:t>Name two reasons to prefer Spark machine learning over other alternatives</a:t>
            </a:r>
          </a:p>
        </p:txBody>
      </p:sp>
    </p:spTree>
    <p:extLst>
      <p:ext uri="{BB962C8B-B14F-4D97-AF65-F5344CB8AC3E}">
        <p14:creationId xmlns:p14="http://schemas.microsoft.com/office/powerpoint/2010/main" val="905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80933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752600"/>
            <a:ext cx="13167360" cy="4456605"/>
          </a:xfrm>
        </p:spPr>
        <p:txBody>
          <a:bodyPr>
            <a:normAutofit fontScale="92500" lnSpcReduction="20000"/>
          </a:bodyPr>
          <a:lstStyle/>
          <a:p>
            <a:pPr lvl="0"/>
            <a:r>
              <a:rPr lang="en-US" dirty="0"/>
              <a:t>Spark supports machine learning algorithms running in a highly parallelized fashion using cluster-level resources and performing in-memory processing</a:t>
            </a:r>
          </a:p>
          <a:p>
            <a:pPr lvl="0"/>
            <a:r>
              <a:rPr lang="en-US" dirty="0"/>
              <a:t>Supervised machine learning builds a model based on known data and uses it to predict outcomes for unknown data</a:t>
            </a:r>
          </a:p>
          <a:p>
            <a:pPr lvl="0"/>
            <a:r>
              <a:rPr lang="en-US" dirty="0"/>
              <a:t>Unsupervised machine learning attempts to find grouping patterns within datasets</a:t>
            </a:r>
          </a:p>
          <a:p>
            <a:pPr lvl="0"/>
            <a:r>
              <a:rPr lang="en-US" dirty="0"/>
              <a:t>Spark has two machine learning packages available</a:t>
            </a:r>
          </a:p>
          <a:p>
            <a:pPr lvl="1"/>
            <a:r>
              <a:rPr lang="en-US" dirty="0" err="1">
                <a:latin typeface="Courier New" panose="02070309020205020404" pitchFamily="49" charset="0"/>
                <a:cs typeface="Courier New" panose="02070309020205020404" pitchFamily="49" charset="0"/>
              </a:rPr>
              <a:t>mllib</a:t>
            </a:r>
            <a:r>
              <a:rPr lang="en-US" dirty="0"/>
              <a:t> operates on RDDs</a:t>
            </a:r>
          </a:p>
          <a:p>
            <a:pPr lvl="1"/>
            <a:r>
              <a:rPr lang="en-US" dirty="0">
                <a:latin typeface="Courier New" panose="02070309020205020404" pitchFamily="49" charset="0"/>
                <a:cs typeface="Courier New" panose="02070309020205020404" pitchFamily="49" charset="0"/>
              </a:rPr>
              <a:t>ml</a:t>
            </a:r>
            <a:r>
              <a:rPr lang="en-US" dirty="0"/>
              <a:t> operates on DataFrames</a:t>
            </a:r>
          </a:p>
          <a:p>
            <a:r>
              <a:rPr lang="en-US" dirty="0"/>
              <a:t>Spark installs with a collection of sample machine learning applications</a:t>
            </a:r>
          </a:p>
        </p:txBody>
      </p:sp>
    </p:spTree>
    <p:extLst>
      <p:ext uri="{BB962C8B-B14F-4D97-AF65-F5344CB8AC3E}">
        <p14:creationId xmlns:p14="http://schemas.microsoft.com/office/powerpoint/2010/main" val="1893107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657328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Spark Introduction</a:t>
            </a:r>
          </a:p>
        </p:txBody>
      </p:sp>
      <p:sp>
        <p:nvSpPr>
          <p:cNvPr id="3" name="Text Placeholder 2"/>
          <p:cNvSpPr>
            <a:spLocks noGrp="1"/>
          </p:cNvSpPr>
          <p:nvPr>
            <p:ph idx="1"/>
          </p:nvPr>
        </p:nvSpPr>
        <p:spPr>
          <a:xfrm>
            <a:off x="841494" y="1752600"/>
            <a:ext cx="13167360" cy="3496342"/>
          </a:xfrm>
        </p:spPr>
        <p:txBody>
          <a:bodyPr/>
          <a:lstStyle/>
          <a:p>
            <a:r>
              <a:rPr lang="en-US" dirty="0"/>
              <a:t>Large-scale, cluster-based, in-memory data processing platform</a:t>
            </a:r>
          </a:p>
          <a:p>
            <a:r>
              <a:rPr lang="en-US" dirty="0"/>
              <a:t>Development APIs for Scala, Java, Python, and R</a:t>
            </a:r>
          </a:p>
          <a:p>
            <a:r>
              <a:rPr lang="en-US" dirty="0"/>
              <a:t>Supports SQL-like operations, streaming, and machine learning</a:t>
            </a:r>
          </a:p>
          <a:p>
            <a:r>
              <a:rPr lang="en-US" dirty="0"/>
              <a:t>Runs on YARN, providing access to shared datasets across various HDP applications</a:t>
            </a:r>
          </a:p>
          <a:p>
            <a:endParaRPr lang="en-US" sz="1300" dirty="0">
              <a:latin typeface="Courier"/>
              <a:cs typeface="Courier"/>
            </a:endParaRPr>
          </a:p>
          <a:p>
            <a:pPr lvl="1"/>
            <a:endParaRPr lang="en-US" sz="1300" dirty="0"/>
          </a:p>
          <a:p>
            <a:pPr marL="0" indent="0">
              <a:buNone/>
            </a:pPr>
            <a:endParaRPr lang="en-US" sz="700" dirty="0">
              <a:latin typeface="Courier"/>
              <a:cs typeface="Courier"/>
            </a:endParaRPr>
          </a:p>
          <a:p>
            <a:pPr lvl="1"/>
            <a:endParaRPr lang="en-US" sz="1300" dirty="0">
              <a:latin typeface="Courier"/>
              <a:cs typeface="Courier"/>
            </a:endParaRPr>
          </a:p>
        </p:txBody>
      </p:sp>
    </p:spTree>
    <p:extLst>
      <p:ext uri="{BB962C8B-B14F-4D97-AF65-F5344CB8AC3E}">
        <p14:creationId xmlns:p14="http://schemas.microsoft.com/office/powerpoint/2010/main" val="3496537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Defining Big Data</a:t>
            </a:r>
          </a:p>
        </p:txBody>
      </p:sp>
    </p:spTree>
    <p:extLst>
      <p:ext uri="{BB962C8B-B14F-4D97-AF65-F5344CB8AC3E}">
        <p14:creationId xmlns:p14="http://schemas.microsoft.com/office/powerpoint/2010/main" val="12125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RDDs – Scalability and Performance</a:t>
            </a:r>
          </a:p>
        </p:txBody>
      </p:sp>
      <p:sp>
        <p:nvSpPr>
          <p:cNvPr id="3" name="Content Placeholder 2"/>
          <p:cNvSpPr>
            <a:spLocks noGrp="1"/>
          </p:cNvSpPr>
          <p:nvPr>
            <p:ph idx="1"/>
          </p:nvPr>
        </p:nvSpPr>
        <p:spPr>
          <a:xfrm>
            <a:off x="841494" y="2049168"/>
            <a:ext cx="13167360" cy="1735878"/>
          </a:xfrm>
          <a:prstGeom prst="rect">
            <a:avLst/>
          </a:prstGeom>
        </p:spPr>
        <p:txBody>
          <a:bodyPr lIns="109746" tIns="54873" rIns="109746" bIns="54873"/>
          <a:lstStyle/>
          <a:p>
            <a:r>
              <a:rPr lang="en-US" dirty="0"/>
              <a:t>Leverages HDP's horizontal scalability</a:t>
            </a:r>
          </a:p>
          <a:p>
            <a:r>
              <a:rPr lang="en-US" dirty="0"/>
              <a:t>Fault-tolerant collection of data elements.</a:t>
            </a:r>
          </a:p>
          <a:p>
            <a:r>
              <a:rPr lang="en-US" dirty="0"/>
              <a:t>Enables parallel processing across the cluster</a:t>
            </a:r>
          </a:p>
        </p:txBody>
      </p:sp>
      <p:grpSp>
        <p:nvGrpSpPr>
          <p:cNvPr id="343" name="Group 342"/>
          <p:cNvGrpSpPr/>
          <p:nvPr/>
        </p:nvGrpSpPr>
        <p:grpSpPr>
          <a:xfrm>
            <a:off x="3386923" y="4040649"/>
            <a:ext cx="4038251" cy="3933674"/>
            <a:chOff x="8014059" y="1490109"/>
            <a:chExt cx="3364333" cy="3278062"/>
          </a:xfrm>
        </p:grpSpPr>
        <p:grpSp>
          <p:nvGrpSpPr>
            <p:cNvPr id="334" name="Group 333"/>
            <p:cNvGrpSpPr/>
            <p:nvPr/>
          </p:nvGrpSpPr>
          <p:grpSpPr>
            <a:xfrm>
              <a:off x="8014059" y="2149201"/>
              <a:ext cx="3264489" cy="2618970"/>
              <a:chOff x="7468019" y="1943997"/>
              <a:chExt cx="2655745" cy="3124159"/>
            </a:xfrm>
          </p:grpSpPr>
          <p:grpSp>
            <p:nvGrpSpPr>
              <p:cNvPr id="215" name="Group 214"/>
              <p:cNvGrpSpPr/>
              <p:nvPr/>
            </p:nvGrpSpPr>
            <p:grpSpPr>
              <a:xfrm>
                <a:off x="7468019" y="2737749"/>
                <a:ext cx="2655745" cy="742903"/>
                <a:chOff x="5665735" y="3052064"/>
                <a:chExt cx="2655745" cy="742903"/>
              </a:xfrm>
            </p:grpSpPr>
            <p:grpSp>
              <p:nvGrpSpPr>
                <p:cNvPr id="216" name="Group 215"/>
                <p:cNvGrpSpPr/>
                <p:nvPr/>
              </p:nvGrpSpPr>
              <p:grpSpPr>
                <a:xfrm>
                  <a:off x="5665735" y="3052064"/>
                  <a:ext cx="2655745" cy="742903"/>
                  <a:chOff x="3514002" y="2397474"/>
                  <a:chExt cx="2546311" cy="530872"/>
                </a:xfrm>
              </p:grpSpPr>
              <p:sp>
                <p:nvSpPr>
                  <p:cNvPr id="220" name="Rectangle 219"/>
                  <p:cNvSpPr/>
                  <p:nvPr/>
                </p:nvSpPr>
                <p:spPr>
                  <a:xfrm>
                    <a:off x="3606373" y="2397474"/>
                    <a:ext cx="2355595" cy="530872"/>
                  </a:xfrm>
                  <a:prstGeom prst="rect">
                    <a:avLst/>
                  </a:prstGeom>
                  <a:gradFill flip="none" rotWithShape="1">
                    <a:gsLst>
                      <a:gs pos="0">
                        <a:schemeClr val="bg1">
                          <a:lumMod val="50000"/>
                          <a:lumOff val="50000"/>
                        </a:schemeClr>
                      </a:gs>
                      <a:gs pos="100000">
                        <a:srgbClr val="FFFFFF"/>
                      </a:gs>
                    </a:gsLst>
                    <a:lin ang="3900000" scaled="0"/>
                    <a:tileRect/>
                  </a:gra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21" name="Oval 220"/>
                  <p:cNvSpPr/>
                  <p:nvPr/>
                </p:nvSpPr>
                <p:spPr>
                  <a:xfrm>
                    <a:off x="5787655" y="2472190"/>
                    <a:ext cx="117780" cy="95152"/>
                  </a:xfrm>
                  <a:prstGeom prst="ellips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22" name="Group 221"/>
                  <p:cNvGrpSpPr/>
                  <p:nvPr/>
                </p:nvGrpSpPr>
                <p:grpSpPr>
                  <a:xfrm>
                    <a:off x="3687741" y="2453755"/>
                    <a:ext cx="213815" cy="81133"/>
                    <a:chOff x="504742" y="3956734"/>
                    <a:chExt cx="373871" cy="169963"/>
                  </a:xfrm>
                </p:grpSpPr>
                <p:sp>
                  <p:nvSpPr>
                    <p:cNvPr id="242" name="Rectangle 241"/>
                    <p:cNvSpPr/>
                    <p:nvPr/>
                  </p:nvSpPr>
                  <p:spPr>
                    <a:xfrm>
                      <a:off x="504742" y="3956734"/>
                      <a:ext cx="78183" cy="169963"/>
                    </a:xfrm>
                    <a:prstGeom prst="rect">
                      <a:avLst/>
                    </a:prstGeom>
                    <a:solidFill>
                      <a:srgbClr val="FF0000"/>
                    </a:solidFill>
                    <a:ln>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43" name="Rectangle 242"/>
                    <p:cNvSpPr/>
                    <p:nvPr/>
                  </p:nvSpPr>
                  <p:spPr>
                    <a:xfrm>
                      <a:off x="652586" y="3956734"/>
                      <a:ext cx="78183" cy="169963"/>
                    </a:xfrm>
                    <a:prstGeom prst="rect">
                      <a:avLst/>
                    </a:prstGeom>
                    <a:solidFill>
                      <a:srgbClr val="FFFF00"/>
                    </a:solidFill>
                    <a:ln>
                      <a:solidFill>
                        <a:srgbClr val="FFFF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44" name="Rectangle 243"/>
                    <p:cNvSpPr/>
                    <p:nvPr/>
                  </p:nvSpPr>
                  <p:spPr>
                    <a:xfrm>
                      <a:off x="800430" y="3956734"/>
                      <a:ext cx="78183" cy="169963"/>
                    </a:xfrm>
                    <a:prstGeom prst="rect">
                      <a:avLst/>
                    </a:prstGeom>
                    <a:solidFill>
                      <a:schemeClr val="accent1">
                        <a:lumMod val="60000"/>
                        <a:lumOff val="40000"/>
                      </a:schemeClr>
                    </a:solidFill>
                    <a:ln>
                      <a:solidFill>
                        <a:schemeClr val="accent1">
                          <a:lumMod val="60000"/>
                          <a:lumOff val="40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223" name="Rectangle 222"/>
                  <p:cNvSpPr/>
                  <p:nvPr/>
                </p:nvSpPr>
                <p:spPr>
                  <a:xfrm>
                    <a:off x="3653194" y="2828588"/>
                    <a:ext cx="407301" cy="68151"/>
                  </a:xfrm>
                  <a:prstGeom prst="rect">
                    <a:avLst/>
                  </a:prstGeom>
                  <a:solidFill>
                    <a:schemeClr val="bg1">
                      <a:lumMod val="10000"/>
                      <a:lumOff val="90000"/>
                    </a:schemeClr>
                  </a:solid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nvGrpSpPr>
                  <p:cNvPr id="224" name="Group 223"/>
                  <p:cNvGrpSpPr/>
                  <p:nvPr/>
                </p:nvGrpSpPr>
                <p:grpSpPr>
                  <a:xfrm>
                    <a:off x="4603539" y="2480005"/>
                    <a:ext cx="467214" cy="368343"/>
                    <a:chOff x="4603539" y="2480005"/>
                    <a:chExt cx="467214" cy="368343"/>
                  </a:xfrm>
                </p:grpSpPr>
                <p:sp>
                  <p:nvSpPr>
                    <p:cNvPr id="233" name="Rectangle 232"/>
                    <p:cNvSpPr/>
                    <p:nvPr/>
                  </p:nvSpPr>
                  <p:spPr>
                    <a:xfrm rot="16200000">
                      <a:off x="4598096"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4" name="Rectangle 233"/>
                    <p:cNvSpPr/>
                    <p:nvPr/>
                  </p:nvSpPr>
                  <p:spPr>
                    <a:xfrm rot="16200000">
                      <a:off x="4652974"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5" name="Rectangle 234"/>
                    <p:cNvSpPr/>
                    <p:nvPr/>
                  </p:nvSpPr>
                  <p:spPr>
                    <a:xfrm rot="16200000">
                      <a:off x="470785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6" name="Rectangle 235"/>
                    <p:cNvSpPr/>
                    <p:nvPr/>
                  </p:nvSpPr>
                  <p:spPr>
                    <a:xfrm rot="16200000">
                      <a:off x="476273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7" name="Rectangle 236"/>
                    <p:cNvSpPr/>
                    <p:nvPr/>
                  </p:nvSpPr>
                  <p:spPr>
                    <a:xfrm rot="16200000">
                      <a:off x="481760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8" name="Rectangle 237"/>
                    <p:cNvSpPr/>
                    <p:nvPr/>
                  </p:nvSpPr>
                  <p:spPr>
                    <a:xfrm rot="16200000">
                      <a:off x="454321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9" name="Rectangle 238"/>
                    <p:cNvSpPr/>
                    <p:nvPr/>
                  </p:nvSpPr>
                  <p:spPr>
                    <a:xfrm rot="16200000">
                      <a:off x="448834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0" name="Rectangle 239"/>
                    <p:cNvSpPr/>
                    <p:nvPr/>
                  </p:nvSpPr>
                  <p:spPr>
                    <a:xfrm rot="16200000">
                      <a:off x="443346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1" name="Rectangle 240"/>
                    <p:cNvSpPr/>
                    <p:nvPr/>
                  </p:nvSpPr>
                  <p:spPr>
                    <a:xfrm rot="16200000">
                      <a:off x="4872487"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5" name="Group 224"/>
                  <p:cNvGrpSpPr/>
                  <p:nvPr/>
                </p:nvGrpSpPr>
                <p:grpSpPr>
                  <a:xfrm>
                    <a:off x="3514002" y="2480005"/>
                    <a:ext cx="92370" cy="382659"/>
                    <a:chOff x="1609829" y="3310414"/>
                    <a:chExt cx="214683" cy="1178558"/>
                  </a:xfrm>
                </p:grpSpPr>
                <p:sp>
                  <p:nvSpPr>
                    <p:cNvPr id="230" name="Rectangle 229"/>
                    <p:cNvSpPr/>
                    <p:nvPr/>
                  </p:nvSpPr>
                  <p:spPr>
                    <a:xfrm>
                      <a:off x="1609829" y="3310414"/>
                      <a:ext cx="214683" cy="1178558"/>
                    </a:xfrm>
                    <a:prstGeom prst="rect">
                      <a:avLst/>
                    </a:prstGeom>
                    <a:solidFill>
                      <a:schemeClr val="bg1">
                        <a:lumMod val="25000"/>
                        <a:lumOff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1" name="Oval 230"/>
                    <p:cNvSpPr/>
                    <p:nvPr/>
                  </p:nvSpPr>
                  <p:spPr>
                    <a:xfrm>
                      <a:off x="1645610" y="4245972"/>
                      <a:ext cx="143122"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2" name="Oval 231"/>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6" name="Group 225"/>
                  <p:cNvGrpSpPr/>
                  <p:nvPr/>
                </p:nvGrpSpPr>
                <p:grpSpPr>
                  <a:xfrm>
                    <a:off x="5967942" y="2467976"/>
                    <a:ext cx="92371" cy="382659"/>
                    <a:chOff x="1623712" y="3295411"/>
                    <a:chExt cx="214686" cy="1178558"/>
                  </a:xfrm>
                </p:grpSpPr>
                <p:sp>
                  <p:nvSpPr>
                    <p:cNvPr id="227" name="Rectangle 226"/>
                    <p:cNvSpPr/>
                    <p:nvPr/>
                  </p:nvSpPr>
                  <p:spPr>
                    <a:xfrm>
                      <a:off x="1623712" y="3295411"/>
                      <a:ext cx="214686" cy="1178558"/>
                    </a:xfrm>
                    <a:prstGeom prst="rect">
                      <a:avLst/>
                    </a:prstGeom>
                    <a:solidFill>
                      <a:srgbClr val="C7C7C7"/>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28" name="Oval 227"/>
                    <p:cNvSpPr/>
                    <p:nvPr/>
                  </p:nvSpPr>
                  <p:spPr>
                    <a:xfrm>
                      <a:off x="1645609" y="4232551"/>
                      <a:ext cx="143124"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9" name="Oval 228"/>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17" name="Can 216"/>
                <p:cNvSpPr/>
                <p:nvPr/>
              </p:nvSpPr>
              <p:spPr>
                <a:xfrm>
                  <a:off x="6202362" y="3138310"/>
                  <a:ext cx="482185" cy="512861"/>
                </a:xfrm>
                <a:prstGeom prst="can">
                  <a:avLst/>
                </a:prstGeom>
                <a:solidFill>
                  <a:srgbClr val="FF6600"/>
                </a:solidFill>
                <a:ln>
                  <a:solidFill>
                    <a:srgbClr val="FF6600"/>
                  </a:solidFill>
                </a:ln>
                <a:effectLst/>
              </p:spPr>
              <p:style>
                <a:lnRef idx="1">
                  <a:schemeClr val="accent3"/>
                </a:lnRef>
                <a:fillRef idx="3">
                  <a:schemeClr val="accent3"/>
                </a:fillRef>
                <a:effectRef idx="2">
                  <a:schemeClr val="accent3"/>
                </a:effectRef>
                <a:fontRef idx="minor">
                  <a:schemeClr val="lt1"/>
                </a:fontRef>
              </p:style>
              <p:txBody>
                <a:bodyPr tIns="91440" bIns="91440" rtlCol="0" anchor="t" anchorCtr="0"/>
                <a:lstStyle/>
                <a:p>
                  <a:pPr algn="l"/>
                  <a:endParaRPr lang="en-US" dirty="0">
                    <a:solidFill>
                      <a:schemeClr val="bg2"/>
                    </a:solidFill>
                  </a:endParaRPr>
                </a:p>
              </p:txBody>
            </p:sp>
            <p:sp>
              <p:nvSpPr>
                <p:cNvPr id="218" name="Rectangle 217"/>
                <p:cNvSpPr/>
                <p:nvPr/>
              </p:nvSpPr>
              <p:spPr>
                <a:xfrm>
                  <a:off x="7358153" y="3185817"/>
                  <a:ext cx="665766" cy="4653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bIns="91440" rtlCol="0" anchor="t" anchorCtr="0"/>
                <a:lstStyle/>
                <a:p>
                  <a:pPr algn="l"/>
                  <a:r>
                    <a:rPr lang="en-US" sz="1700" b="1" dirty="0">
                      <a:solidFill>
                        <a:srgbClr val="FFFFFF"/>
                      </a:solidFill>
                    </a:rPr>
                    <a:t> RAM</a:t>
                  </a:r>
                </a:p>
              </p:txBody>
            </p:sp>
          </p:grpSp>
          <p:grpSp>
            <p:nvGrpSpPr>
              <p:cNvPr id="245" name="Group 244"/>
              <p:cNvGrpSpPr/>
              <p:nvPr/>
            </p:nvGrpSpPr>
            <p:grpSpPr>
              <a:xfrm>
                <a:off x="7468019" y="1943997"/>
                <a:ext cx="2655745" cy="742903"/>
                <a:chOff x="5665735" y="3052064"/>
                <a:chExt cx="2655745" cy="742903"/>
              </a:xfrm>
            </p:grpSpPr>
            <p:grpSp>
              <p:nvGrpSpPr>
                <p:cNvPr id="246" name="Group 245"/>
                <p:cNvGrpSpPr/>
                <p:nvPr/>
              </p:nvGrpSpPr>
              <p:grpSpPr>
                <a:xfrm>
                  <a:off x="5665735" y="3052064"/>
                  <a:ext cx="2655745" cy="742903"/>
                  <a:chOff x="3514002" y="2397474"/>
                  <a:chExt cx="2546311" cy="530872"/>
                </a:xfrm>
              </p:grpSpPr>
              <p:sp>
                <p:nvSpPr>
                  <p:cNvPr id="250" name="Rectangle 249"/>
                  <p:cNvSpPr/>
                  <p:nvPr/>
                </p:nvSpPr>
                <p:spPr>
                  <a:xfrm>
                    <a:off x="3606373" y="2397474"/>
                    <a:ext cx="2355595" cy="530872"/>
                  </a:xfrm>
                  <a:prstGeom prst="rect">
                    <a:avLst/>
                  </a:prstGeom>
                  <a:gradFill flip="none" rotWithShape="1">
                    <a:gsLst>
                      <a:gs pos="0">
                        <a:schemeClr val="bg1">
                          <a:lumMod val="50000"/>
                          <a:lumOff val="50000"/>
                        </a:schemeClr>
                      </a:gs>
                      <a:gs pos="100000">
                        <a:srgbClr val="FFFFFF"/>
                      </a:gs>
                    </a:gsLst>
                    <a:lin ang="3900000" scaled="0"/>
                    <a:tileRect/>
                  </a:gra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51" name="Oval 250"/>
                  <p:cNvSpPr/>
                  <p:nvPr/>
                </p:nvSpPr>
                <p:spPr>
                  <a:xfrm>
                    <a:off x="5787655" y="2472190"/>
                    <a:ext cx="117780" cy="95152"/>
                  </a:xfrm>
                  <a:prstGeom prst="ellips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52" name="Group 251"/>
                  <p:cNvGrpSpPr/>
                  <p:nvPr/>
                </p:nvGrpSpPr>
                <p:grpSpPr>
                  <a:xfrm>
                    <a:off x="3687741" y="2453755"/>
                    <a:ext cx="213815" cy="81133"/>
                    <a:chOff x="504742" y="3956734"/>
                    <a:chExt cx="373871" cy="169963"/>
                  </a:xfrm>
                </p:grpSpPr>
                <p:sp>
                  <p:nvSpPr>
                    <p:cNvPr id="272" name="Rectangle 271"/>
                    <p:cNvSpPr/>
                    <p:nvPr/>
                  </p:nvSpPr>
                  <p:spPr>
                    <a:xfrm>
                      <a:off x="504742" y="3956734"/>
                      <a:ext cx="78183" cy="169963"/>
                    </a:xfrm>
                    <a:prstGeom prst="rect">
                      <a:avLst/>
                    </a:prstGeom>
                    <a:solidFill>
                      <a:srgbClr val="FF0000"/>
                    </a:solidFill>
                    <a:ln>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73" name="Rectangle 272"/>
                    <p:cNvSpPr/>
                    <p:nvPr/>
                  </p:nvSpPr>
                  <p:spPr>
                    <a:xfrm>
                      <a:off x="652586" y="3956734"/>
                      <a:ext cx="78183" cy="169963"/>
                    </a:xfrm>
                    <a:prstGeom prst="rect">
                      <a:avLst/>
                    </a:prstGeom>
                    <a:solidFill>
                      <a:srgbClr val="FFFF00"/>
                    </a:solidFill>
                    <a:ln>
                      <a:solidFill>
                        <a:srgbClr val="FFFF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274" name="Rectangle 273"/>
                    <p:cNvSpPr/>
                    <p:nvPr/>
                  </p:nvSpPr>
                  <p:spPr>
                    <a:xfrm>
                      <a:off x="800430" y="3956734"/>
                      <a:ext cx="78183" cy="169963"/>
                    </a:xfrm>
                    <a:prstGeom prst="rect">
                      <a:avLst/>
                    </a:prstGeom>
                    <a:solidFill>
                      <a:schemeClr val="accent1">
                        <a:lumMod val="60000"/>
                        <a:lumOff val="40000"/>
                      </a:schemeClr>
                    </a:solidFill>
                    <a:ln>
                      <a:solidFill>
                        <a:schemeClr val="accent1">
                          <a:lumMod val="60000"/>
                          <a:lumOff val="40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253" name="Rectangle 252"/>
                  <p:cNvSpPr/>
                  <p:nvPr/>
                </p:nvSpPr>
                <p:spPr>
                  <a:xfrm>
                    <a:off x="3653194" y="2828588"/>
                    <a:ext cx="407301" cy="68151"/>
                  </a:xfrm>
                  <a:prstGeom prst="rect">
                    <a:avLst/>
                  </a:prstGeom>
                  <a:solidFill>
                    <a:schemeClr val="bg1">
                      <a:lumMod val="10000"/>
                      <a:lumOff val="90000"/>
                    </a:schemeClr>
                  </a:solid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nvGrpSpPr>
                  <p:cNvPr id="254" name="Group 253"/>
                  <p:cNvGrpSpPr/>
                  <p:nvPr/>
                </p:nvGrpSpPr>
                <p:grpSpPr>
                  <a:xfrm>
                    <a:off x="4603539" y="2480005"/>
                    <a:ext cx="467214" cy="368343"/>
                    <a:chOff x="4603539" y="2480005"/>
                    <a:chExt cx="467214" cy="368343"/>
                  </a:xfrm>
                </p:grpSpPr>
                <p:sp>
                  <p:nvSpPr>
                    <p:cNvPr id="263" name="Rectangle 262"/>
                    <p:cNvSpPr/>
                    <p:nvPr/>
                  </p:nvSpPr>
                  <p:spPr>
                    <a:xfrm rot="16200000">
                      <a:off x="4598096"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4" name="Rectangle 263"/>
                    <p:cNvSpPr/>
                    <p:nvPr/>
                  </p:nvSpPr>
                  <p:spPr>
                    <a:xfrm rot="16200000">
                      <a:off x="4652974"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5" name="Rectangle 264"/>
                    <p:cNvSpPr/>
                    <p:nvPr/>
                  </p:nvSpPr>
                  <p:spPr>
                    <a:xfrm rot="16200000">
                      <a:off x="470785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Rectangle 265"/>
                    <p:cNvSpPr/>
                    <p:nvPr/>
                  </p:nvSpPr>
                  <p:spPr>
                    <a:xfrm rot="16200000">
                      <a:off x="476273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7" name="Rectangle 266"/>
                    <p:cNvSpPr/>
                    <p:nvPr/>
                  </p:nvSpPr>
                  <p:spPr>
                    <a:xfrm rot="16200000">
                      <a:off x="481760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8" name="Rectangle 267"/>
                    <p:cNvSpPr/>
                    <p:nvPr/>
                  </p:nvSpPr>
                  <p:spPr>
                    <a:xfrm rot="16200000">
                      <a:off x="454321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9" name="Rectangle 268"/>
                    <p:cNvSpPr/>
                    <p:nvPr/>
                  </p:nvSpPr>
                  <p:spPr>
                    <a:xfrm rot="16200000">
                      <a:off x="448834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0" name="Rectangle 269"/>
                    <p:cNvSpPr/>
                    <p:nvPr/>
                  </p:nvSpPr>
                  <p:spPr>
                    <a:xfrm rot="16200000">
                      <a:off x="443346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1" name="Rectangle 270"/>
                    <p:cNvSpPr/>
                    <p:nvPr/>
                  </p:nvSpPr>
                  <p:spPr>
                    <a:xfrm rot="16200000">
                      <a:off x="4872487"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5" name="Group 254"/>
                  <p:cNvGrpSpPr/>
                  <p:nvPr/>
                </p:nvGrpSpPr>
                <p:grpSpPr>
                  <a:xfrm>
                    <a:off x="3514002" y="2480005"/>
                    <a:ext cx="92370" cy="382659"/>
                    <a:chOff x="1609829" y="3310414"/>
                    <a:chExt cx="214683" cy="1178558"/>
                  </a:xfrm>
                </p:grpSpPr>
                <p:sp>
                  <p:nvSpPr>
                    <p:cNvPr id="260" name="Rectangle 259"/>
                    <p:cNvSpPr/>
                    <p:nvPr/>
                  </p:nvSpPr>
                  <p:spPr>
                    <a:xfrm>
                      <a:off x="1609829" y="3310414"/>
                      <a:ext cx="214683" cy="1178558"/>
                    </a:xfrm>
                    <a:prstGeom prst="rect">
                      <a:avLst/>
                    </a:prstGeom>
                    <a:solidFill>
                      <a:schemeClr val="bg1">
                        <a:lumMod val="25000"/>
                        <a:lumOff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61" name="Oval 260"/>
                    <p:cNvSpPr/>
                    <p:nvPr/>
                  </p:nvSpPr>
                  <p:spPr>
                    <a:xfrm>
                      <a:off x="1645610" y="4245972"/>
                      <a:ext cx="143122"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2" name="Oval 261"/>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56" name="Group 255"/>
                  <p:cNvGrpSpPr/>
                  <p:nvPr/>
                </p:nvGrpSpPr>
                <p:grpSpPr>
                  <a:xfrm>
                    <a:off x="5967942" y="2467976"/>
                    <a:ext cx="92371" cy="382659"/>
                    <a:chOff x="1623712" y="3295411"/>
                    <a:chExt cx="214686" cy="1178558"/>
                  </a:xfrm>
                </p:grpSpPr>
                <p:sp>
                  <p:nvSpPr>
                    <p:cNvPr id="257" name="Rectangle 256"/>
                    <p:cNvSpPr/>
                    <p:nvPr/>
                  </p:nvSpPr>
                  <p:spPr>
                    <a:xfrm>
                      <a:off x="1623712" y="3295411"/>
                      <a:ext cx="214686" cy="1178558"/>
                    </a:xfrm>
                    <a:prstGeom prst="rect">
                      <a:avLst/>
                    </a:prstGeom>
                    <a:solidFill>
                      <a:srgbClr val="C7C7C7"/>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58" name="Oval 257"/>
                    <p:cNvSpPr/>
                    <p:nvPr/>
                  </p:nvSpPr>
                  <p:spPr>
                    <a:xfrm>
                      <a:off x="1645609" y="4232551"/>
                      <a:ext cx="143124"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9" name="Oval 258"/>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47" name="Can 246"/>
                <p:cNvSpPr/>
                <p:nvPr/>
              </p:nvSpPr>
              <p:spPr>
                <a:xfrm>
                  <a:off x="6202362" y="3138310"/>
                  <a:ext cx="482185" cy="512861"/>
                </a:xfrm>
                <a:prstGeom prst="can">
                  <a:avLst/>
                </a:prstGeom>
                <a:solidFill>
                  <a:srgbClr val="FF6600"/>
                </a:solidFill>
                <a:ln>
                  <a:solidFill>
                    <a:srgbClr val="FF6600"/>
                  </a:solidFill>
                </a:ln>
                <a:effectLst/>
              </p:spPr>
              <p:style>
                <a:lnRef idx="1">
                  <a:schemeClr val="accent3"/>
                </a:lnRef>
                <a:fillRef idx="3">
                  <a:schemeClr val="accent3"/>
                </a:fillRef>
                <a:effectRef idx="2">
                  <a:schemeClr val="accent3"/>
                </a:effectRef>
                <a:fontRef idx="minor">
                  <a:schemeClr val="lt1"/>
                </a:fontRef>
              </p:style>
              <p:txBody>
                <a:bodyPr tIns="91440" bIns="91440" rtlCol="0" anchor="t" anchorCtr="0"/>
                <a:lstStyle/>
                <a:p>
                  <a:pPr algn="l"/>
                  <a:endParaRPr lang="en-US" dirty="0">
                    <a:solidFill>
                      <a:schemeClr val="bg2"/>
                    </a:solidFill>
                  </a:endParaRPr>
                </a:p>
              </p:txBody>
            </p:sp>
            <p:sp>
              <p:nvSpPr>
                <p:cNvPr id="248" name="Rectangle 247"/>
                <p:cNvSpPr/>
                <p:nvPr/>
              </p:nvSpPr>
              <p:spPr>
                <a:xfrm>
                  <a:off x="7358153" y="3185817"/>
                  <a:ext cx="665766" cy="4653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bIns="91440" rtlCol="0" anchor="t" anchorCtr="0"/>
                <a:lstStyle/>
                <a:p>
                  <a:pPr algn="l"/>
                  <a:r>
                    <a:rPr lang="en-US" sz="1700" b="1" dirty="0">
                      <a:solidFill>
                        <a:srgbClr val="FFFFFF"/>
                      </a:solidFill>
                    </a:rPr>
                    <a:t> RAM</a:t>
                  </a:r>
                </a:p>
              </p:txBody>
            </p:sp>
          </p:grpSp>
          <p:grpSp>
            <p:nvGrpSpPr>
              <p:cNvPr id="275" name="Group 274"/>
              <p:cNvGrpSpPr/>
              <p:nvPr/>
            </p:nvGrpSpPr>
            <p:grpSpPr>
              <a:xfrm>
                <a:off x="7468019" y="3531501"/>
                <a:ext cx="2655745" cy="742903"/>
                <a:chOff x="5665735" y="3052064"/>
                <a:chExt cx="2655745" cy="742903"/>
              </a:xfrm>
            </p:grpSpPr>
            <p:grpSp>
              <p:nvGrpSpPr>
                <p:cNvPr id="276" name="Group 275"/>
                <p:cNvGrpSpPr/>
                <p:nvPr/>
              </p:nvGrpSpPr>
              <p:grpSpPr>
                <a:xfrm>
                  <a:off x="5665735" y="3052064"/>
                  <a:ext cx="2655745" cy="742903"/>
                  <a:chOff x="3514002" y="2397474"/>
                  <a:chExt cx="2546311" cy="530872"/>
                </a:xfrm>
              </p:grpSpPr>
              <p:sp>
                <p:nvSpPr>
                  <p:cNvPr id="280" name="Rectangle 279"/>
                  <p:cNvSpPr/>
                  <p:nvPr/>
                </p:nvSpPr>
                <p:spPr>
                  <a:xfrm>
                    <a:off x="3606373" y="2397474"/>
                    <a:ext cx="2355595" cy="530872"/>
                  </a:xfrm>
                  <a:prstGeom prst="rect">
                    <a:avLst/>
                  </a:prstGeom>
                  <a:gradFill flip="none" rotWithShape="1">
                    <a:gsLst>
                      <a:gs pos="0">
                        <a:schemeClr val="bg1">
                          <a:lumMod val="50000"/>
                          <a:lumOff val="50000"/>
                        </a:schemeClr>
                      </a:gs>
                      <a:gs pos="100000">
                        <a:srgbClr val="FFFFFF"/>
                      </a:gs>
                    </a:gsLst>
                    <a:lin ang="3900000" scaled="0"/>
                    <a:tileRect/>
                  </a:gra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81" name="Oval 280"/>
                  <p:cNvSpPr/>
                  <p:nvPr/>
                </p:nvSpPr>
                <p:spPr>
                  <a:xfrm>
                    <a:off x="5787655" y="2472190"/>
                    <a:ext cx="117780" cy="95152"/>
                  </a:xfrm>
                  <a:prstGeom prst="ellips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282" name="Group 281"/>
                  <p:cNvGrpSpPr/>
                  <p:nvPr/>
                </p:nvGrpSpPr>
                <p:grpSpPr>
                  <a:xfrm>
                    <a:off x="3687741" y="2453755"/>
                    <a:ext cx="213815" cy="81133"/>
                    <a:chOff x="504742" y="3956734"/>
                    <a:chExt cx="373871" cy="169963"/>
                  </a:xfrm>
                </p:grpSpPr>
                <p:sp>
                  <p:nvSpPr>
                    <p:cNvPr id="302" name="Rectangle 301"/>
                    <p:cNvSpPr/>
                    <p:nvPr/>
                  </p:nvSpPr>
                  <p:spPr>
                    <a:xfrm>
                      <a:off x="504742" y="3956734"/>
                      <a:ext cx="78183" cy="169963"/>
                    </a:xfrm>
                    <a:prstGeom prst="rect">
                      <a:avLst/>
                    </a:prstGeom>
                    <a:solidFill>
                      <a:srgbClr val="FF0000"/>
                    </a:solidFill>
                    <a:ln>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03" name="Rectangle 302"/>
                    <p:cNvSpPr/>
                    <p:nvPr/>
                  </p:nvSpPr>
                  <p:spPr>
                    <a:xfrm>
                      <a:off x="652586" y="3956734"/>
                      <a:ext cx="78183" cy="169963"/>
                    </a:xfrm>
                    <a:prstGeom prst="rect">
                      <a:avLst/>
                    </a:prstGeom>
                    <a:solidFill>
                      <a:srgbClr val="FFFF00"/>
                    </a:solidFill>
                    <a:ln>
                      <a:solidFill>
                        <a:srgbClr val="FFFF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04" name="Rectangle 303"/>
                    <p:cNvSpPr/>
                    <p:nvPr/>
                  </p:nvSpPr>
                  <p:spPr>
                    <a:xfrm>
                      <a:off x="800430" y="3956734"/>
                      <a:ext cx="78183" cy="169963"/>
                    </a:xfrm>
                    <a:prstGeom prst="rect">
                      <a:avLst/>
                    </a:prstGeom>
                    <a:solidFill>
                      <a:schemeClr val="accent1">
                        <a:lumMod val="60000"/>
                        <a:lumOff val="40000"/>
                      </a:schemeClr>
                    </a:solidFill>
                    <a:ln>
                      <a:solidFill>
                        <a:schemeClr val="accent1">
                          <a:lumMod val="60000"/>
                          <a:lumOff val="40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283" name="Rectangle 282"/>
                  <p:cNvSpPr/>
                  <p:nvPr/>
                </p:nvSpPr>
                <p:spPr>
                  <a:xfrm>
                    <a:off x="3653194" y="2828588"/>
                    <a:ext cx="407301" cy="68151"/>
                  </a:xfrm>
                  <a:prstGeom prst="rect">
                    <a:avLst/>
                  </a:prstGeom>
                  <a:solidFill>
                    <a:schemeClr val="bg1">
                      <a:lumMod val="10000"/>
                      <a:lumOff val="90000"/>
                    </a:schemeClr>
                  </a:solid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nvGrpSpPr>
                  <p:cNvPr id="284" name="Group 283"/>
                  <p:cNvGrpSpPr/>
                  <p:nvPr/>
                </p:nvGrpSpPr>
                <p:grpSpPr>
                  <a:xfrm>
                    <a:off x="4603539" y="2480005"/>
                    <a:ext cx="467214" cy="368343"/>
                    <a:chOff x="4603539" y="2480005"/>
                    <a:chExt cx="467214" cy="368343"/>
                  </a:xfrm>
                </p:grpSpPr>
                <p:sp>
                  <p:nvSpPr>
                    <p:cNvPr id="293" name="Rectangle 292"/>
                    <p:cNvSpPr/>
                    <p:nvPr/>
                  </p:nvSpPr>
                  <p:spPr>
                    <a:xfrm rot="16200000">
                      <a:off x="4598096"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4" name="Rectangle 293"/>
                    <p:cNvSpPr/>
                    <p:nvPr/>
                  </p:nvSpPr>
                  <p:spPr>
                    <a:xfrm rot="16200000">
                      <a:off x="4652974"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5" name="Rectangle 294"/>
                    <p:cNvSpPr/>
                    <p:nvPr/>
                  </p:nvSpPr>
                  <p:spPr>
                    <a:xfrm rot="16200000">
                      <a:off x="470785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6" name="Rectangle 295"/>
                    <p:cNvSpPr/>
                    <p:nvPr/>
                  </p:nvSpPr>
                  <p:spPr>
                    <a:xfrm rot="16200000">
                      <a:off x="476273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7" name="Rectangle 296"/>
                    <p:cNvSpPr/>
                    <p:nvPr/>
                  </p:nvSpPr>
                  <p:spPr>
                    <a:xfrm rot="16200000">
                      <a:off x="481760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8" name="Rectangle 297"/>
                    <p:cNvSpPr/>
                    <p:nvPr/>
                  </p:nvSpPr>
                  <p:spPr>
                    <a:xfrm rot="16200000">
                      <a:off x="454321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9" name="Rectangle 298"/>
                    <p:cNvSpPr/>
                    <p:nvPr/>
                  </p:nvSpPr>
                  <p:spPr>
                    <a:xfrm rot="16200000">
                      <a:off x="448834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0" name="Rectangle 299"/>
                    <p:cNvSpPr/>
                    <p:nvPr/>
                  </p:nvSpPr>
                  <p:spPr>
                    <a:xfrm rot="16200000">
                      <a:off x="443346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1" name="Rectangle 300"/>
                    <p:cNvSpPr/>
                    <p:nvPr/>
                  </p:nvSpPr>
                  <p:spPr>
                    <a:xfrm rot="16200000">
                      <a:off x="4872487"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5" name="Group 284"/>
                  <p:cNvGrpSpPr/>
                  <p:nvPr/>
                </p:nvGrpSpPr>
                <p:grpSpPr>
                  <a:xfrm>
                    <a:off x="3514002" y="2480005"/>
                    <a:ext cx="92370" cy="382659"/>
                    <a:chOff x="1609829" y="3310414"/>
                    <a:chExt cx="214683" cy="1178558"/>
                  </a:xfrm>
                </p:grpSpPr>
                <p:sp>
                  <p:nvSpPr>
                    <p:cNvPr id="290" name="Rectangle 289"/>
                    <p:cNvSpPr/>
                    <p:nvPr/>
                  </p:nvSpPr>
                  <p:spPr>
                    <a:xfrm>
                      <a:off x="1609829" y="3310414"/>
                      <a:ext cx="214683" cy="1178558"/>
                    </a:xfrm>
                    <a:prstGeom prst="rect">
                      <a:avLst/>
                    </a:prstGeom>
                    <a:solidFill>
                      <a:schemeClr val="bg1">
                        <a:lumMod val="25000"/>
                        <a:lumOff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91" name="Oval 290"/>
                    <p:cNvSpPr/>
                    <p:nvPr/>
                  </p:nvSpPr>
                  <p:spPr>
                    <a:xfrm>
                      <a:off x="1645610" y="4245972"/>
                      <a:ext cx="143122"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2" name="Oval 291"/>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86" name="Group 285"/>
                  <p:cNvGrpSpPr/>
                  <p:nvPr/>
                </p:nvGrpSpPr>
                <p:grpSpPr>
                  <a:xfrm>
                    <a:off x="5967942" y="2467976"/>
                    <a:ext cx="92371" cy="382659"/>
                    <a:chOff x="1623712" y="3295411"/>
                    <a:chExt cx="214686" cy="1178558"/>
                  </a:xfrm>
                </p:grpSpPr>
                <p:sp>
                  <p:nvSpPr>
                    <p:cNvPr id="287" name="Rectangle 286"/>
                    <p:cNvSpPr/>
                    <p:nvPr/>
                  </p:nvSpPr>
                  <p:spPr>
                    <a:xfrm>
                      <a:off x="1623712" y="3295411"/>
                      <a:ext cx="214686" cy="1178558"/>
                    </a:xfrm>
                    <a:prstGeom prst="rect">
                      <a:avLst/>
                    </a:prstGeom>
                    <a:solidFill>
                      <a:srgbClr val="C7C7C7"/>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88" name="Oval 287"/>
                    <p:cNvSpPr/>
                    <p:nvPr/>
                  </p:nvSpPr>
                  <p:spPr>
                    <a:xfrm>
                      <a:off x="1645609" y="4232551"/>
                      <a:ext cx="143124"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9" name="Oval 288"/>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277" name="Can 276"/>
                <p:cNvSpPr/>
                <p:nvPr/>
              </p:nvSpPr>
              <p:spPr>
                <a:xfrm>
                  <a:off x="6202362" y="3138310"/>
                  <a:ext cx="482185" cy="512861"/>
                </a:xfrm>
                <a:prstGeom prst="can">
                  <a:avLst/>
                </a:prstGeom>
                <a:solidFill>
                  <a:srgbClr val="FF6600"/>
                </a:solidFill>
                <a:ln>
                  <a:solidFill>
                    <a:srgbClr val="FF6600"/>
                  </a:solidFill>
                </a:ln>
                <a:effectLst/>
              </p:spPr>
              <p:style>
                <a:lnRef idx="1">
                  <a:schemeClr val="accent3"/>
                </a:lnRef>
                <a:fillRef idx="3">
                  <a:schemeClr val="accent3"/>
                </a:fillRef>
                <a:effectRef idx="2">
                  <a:schemeClr val="accent3"/>
                </a:effectRef>
                <a:fontRef idx="minor">
                  <a:schemeClr val="lt1"/>
                </a:fontRef>
              </p:style>
              <p:txBody>
                <a:bodyPr tIns="91440" bIns="91440" rtlCol="0" anchor="t" anchorCtr="0"/>
                <a:lstStyle/>
                <a:p>
                  <a:pPr algn="l"/>
                  <a:endParaRPr lang="en-US" dirty="0">
                    <a:solidFill>
                      <a:schemeClr val="bg2"/>
                    </a:solidFill>
                  </a:endParaRPr>
                </a:p>
              </p:txBody>
            </p:sp>
            <p:sp>
              <p:nvSpPr>
                <p:cNvPr id="278" name="Rectangle 277"/>
                <p:cNvSpPr/>
                <p:nvPr/>
              </p:nvSpPr>
              <p:spPr>
                <a:xfrm>
                  <a:off x="7358153" y="3185817"/>
                  <a:ext cx="665766" cy="4653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bIns="91440" rtlCol="0" anchor="t" anchorCtr="0"/>
                <a:lstStyle/>
                <a:p>
                  <a:pPr algn="l"/>
                  <a:r>
                    <a:rPr lang="en-US" sz="1700" b="1" dirty="0">
                      <a:solidFill>
                        <a:srgbClr val="FFFFFF"/>
                      </a:solidFill>
                    </a:rPr>
                    <a:t> RAM</a:t>
                  </a:r>
                </a:p>
              </p:txBody>
            </p:sp>
          </p:grpSp>
          <p:grpSp>
            <p:nvGrpSpPr>
              <p:cNvPr id="305" name="Group 304"/>
              <p:cNvGrpSpPr/>
              <p:nvPr/>
            </p:nvGrpSpPr>
            <p:grpSpPr>
              <a:xfrm>
                <a:off x="7468019" y="4325253"/>
                <a:ext cx="2655745" cy="742903"/>
                <a:chOff x="5665735" y="3052064"/>
                <a:chExt cx="2655745" cy="742903"/>
              </a:xfrm>
            </p:grpSpPr>
            <p:grpSp>
              <p:nvGrpSpPr>
                <p:cNvPr id="306" name="Group 305"/>
                <p:cNvGrpSpPr/>
                <p:nvPr/>
              </p:nvGrpSpPr>
              <p:grpSpPr>
                <a:xfrm>
                  <a:off x="5665735" y="3052064"/>
                  <a:ext cx="2655745" cy="742903"/>
                  <a:chOff x="3514002" y="2397474"/>
                  <a:chExt cx="2546311" cy="530872"/>
                </a:xfrm>
              </p:grpSpPr>
              <p:sp>
                <p:nvSpPr>
                  <p:cNvPr id="309" name="Rectangle 308"/>
                  <p:cNvSpPr/>
                  <p:nvPr/>
                </p:nvSpPr>
                <p:spPr>
                  <a:xfrm>
                    <a:off x="3606373" y="2397474"/>
                    <a:ext cx="2355595" cy="530872"/>
                  </a:xfrm>
                  <a:prstGeom prst="rect">
                    <a:avLst/>
                  </a:prstGeom>
                  <a:gradFill flip="none" rotWithShape="1">
                    <a:gsLst>
                      <a:gs pos="0">
                        <a:schemeClr val="bg1">
                          <a:lumMod val="50000"/>
                          <a:lumOff val="50000"/>
                        </a:schemeClr>
                      </a:gs>
                      <a:gs pos="100000">
                        <a:srgbClr val="FFFFFF"/>
                      </a:gs>
                    </a:gsLst>
                    <a:lin ang="3900000" scaled="0"/>
                    <a:tileRect/>
                  </a:gra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310" name="Oval 309"/>
                  <p:cNvSpPr/>
                  <p:nvPr/>
                </p:nvSpPr>
                <p:spPr>
                  <a:xfrm>
                    <a:off x="5787655" y="2472190"/>
                    <a:ext cx="117780" cy="95152"/>
                  </a:xfrm>
                  <a:prstGeom prst="ellipse">
                    <a:avLst/>
                  </a:prstGeom>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nvGrpSpPr>
                  <p:cNvPr id="311" name="Group 310"/>
                  <p:cNvGrpSpPr/>
                  <p:nvPr/>
                </p:nvGrpSpPr>
                <p:grpSpPr>
                  <a:xfrm>
                    <a:off x="3687741" y="2453755"/>
                    <a:ext cx="213815" cy="81133"/>
                    <a:chOff x="504742" y="3956734"/>
                    <a:chExt cx="373871" cy="169963"/>
                  </a:xfrm>
                </p:grpSpPr>
                <p:sp>
                  <p:nvSpPr>
                    <p:cNvPr id="331" name="Rectangle 330"/>
                    <p:cNvSpPr/>
                    <p:nvPr/>
                  </p:nvSpPr>
                  <p:spPr>
                    <a:xfrm>
                      <a:off x="504742" y="3956734"/>
                      <a:ext cx="78183" cy="169963"/>
                    </a:xfrm>
                    <a:prstGeom prst="rect">
                      <a:avLst/>
                    </a:prstGeom>
                    <a:solidFill>
                      <a:srgbClr val="FF0000"/>
                    </a:solidFill>
                    <a:ln>
                      <a:solidFill>
                        <a:srgbClr val="FF0000"/>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32" name="Rectangle 331"/>
                    <p:cNvSpPr/>
                    <p:nvPr/>
                  </p:nvSpPr>
                  <p:spPr>
                    <a:xfrm>
                      <a:off x="652586" y="3956734"/>
                      <a:ext cx="78183" cy="169963"/>
                    </a:xfrm>
                    <a:prstGeom prst="rect">
                      <a:avLst/>
                    </a:prstGeom>
                    <a:solidFill>
                      <a:srgbClr val="FFFF00"/>
                    </a:solidFill>
                    <a:ln>
                      <a:solidFill>
                        <a:srgbClr val="FFFF00"/>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333" name="Rectangle 332"/>
                    <p:cNvSpPr/>
                    <p:nvPr/>
                  </p:nvSpPr>
                  <p:spPr>
                    <a:xfrm>
                      <a:off x="800430" y="3956734"/>
                      <a:ext cx="78183" cy="169963"/>
                    </a:xfrm>
                    <a:prstGeom prst="rect">
                      <a:avLst/>
                    </a:prstGeom>
                    <a:solidFill>
                      <a:schemeClr val="accent1">
                        <a:lumMod val="60000"/>
                        <a:lumOff val="40000"/>
                      </a:schemeClr>
                    </a:solidFill>
                    <a:ln>
                      <a:solidFill>
                        <a:schemeClr val="accent1">
                          <a:lumMod val="60000"/>
                          <a:lumOff val="40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grpSp>
              <p:sp>
                <p:nvSpPr>
                  <p:cNvPr id="312" name="Rectangle 311"/>
                  <p:cNvSpPr/>
                  <p:nvPr/>
                </p:nvSpPr>
                <p:spPr>
                  <a:xfrm>
                    <a:off x="3653194" y="2828588"/>
                    <a:ext cx="407301" cy="68151"/>
                  </a:xfrm>
                  <a:prstGeom prst="rect">
                    <a:avLst/>
                  </a:prstGeom>
                  <a:solidFill>
                    <a:schemeClr val="bg1">
                      <a:lumMod val="10000"/>
                      <a:lumOff val="90000"/>
                    </a:schemeClr>
                  </a:solidFill>
                  <a:ln>
                    <a:solidFill>
                      <a:schemeClr val="bg1"/>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nvGrpSpPr>
                  <p:cNvPr id="313" name="Group 312"/>
                  <p:cNvGrpSpPr/>
                  <p:nvPr/>
                </p:nvGrpSpPr>
                <p:grpSpPr>
                  <a:xfrm>
                    <a:off x="4603539" y="2480005"/>
                    <a:ext cx="467214" cy="368343"/>
                    <a:chOff x="4603539" y="2480005"/>
                    <a:chExt cx="467214" cy="368343"/>
                  </a:xfrm>
                </p:grpSpPr>
                <p:sp>
                  <p:nvSpPr>
                    <p:cNvPr id="322" name="Rectangle 321"/>
                    <p:cNvSpPr/>
                    <p:nvPr/>
                  </p:nvSpPr>
                  <p:spPr>
                    <a:xfrm rot="16200000">
                      <a:off x="4598096"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3" name="Rectangle 322"/>
                    <p:cNvSpPr/>
                    <p:nvPr/>
                  </p:nvSpPr>
                  <p:spPr>
                    <a:xfrm rot="16200000">
                      <a:off x="4652974"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4" name="Rectangle 323"/>
                    <p:cNvSpPr/>
                    <p:nvPr/>
                  </p:nvSpPr>
                  <p:spPr>
                    <a:xfrm rot="16200000">
                      <a:off x="470785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5" name="Rectangle 324"/>
                    <p:cNvSpPr/>
                    <p:nvPr/>
                  </p:nvSpPr>
                  <p:spPr>
                    <a:xfrm rot="16200000">
                      <a:off x="476273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6" name="Rectangle 325"/>
                    <p:cNvSpPr/>
                    <p:nvPr/>
                  </p:nvSpPr>
                  <p:spPr>
                    <a:xfrm rot="16200000">
                      <a:off x="481760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7" name="Rectangle 326"/>
                    <p:cNvSpPr/>
                    <p:nvPr/>
                  </p:nvSpPr>
                  <p:spPr>
                    <a:xfrm rot="16200000">
                      <a:off x="4543218"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8" name="Rectangle 327"/>
                    <p:cNvSpPr/>
                    <p:nvPr/>
                  </p:nvSpPr>
                  <p:spPr>
                    <a:xfrm rot="16200000">
                      <a:off x="4488340"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9" name="Rectangle 328"/>
                    <p:cNvSpPr/>
                    <p:nvPr/>
                  </p:nvSpPr>
                  <p:spPr>
                    <a:xfrm rot="16200000">
                      <a:off x="4433462"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0" name="Rectangle 329"/>
                    <p:cNvSpPr/>
                    <p:nvPr/>
                  </p:nvSpPr>
                  <p:spPr>
                    <a:xfrm rot="16200000">
                      <a:off x="4872487" y="2650082"/>
                      <a:ext cx="368343" cy="28189"/>
                    </a:xfrm>
                    <a:prstGeom prst="rect">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4" name="Group 313"/>
                  <p:cNvGrpSpPr/>
                  <p:nvPr/>
                </p:nvGrpSpPr>
                <p:grpSpPr>
                  <a:xfrm>
                    <a:off x="3514002" y="2480005"/>
                    <a:ext cx="92370" cy="382659"/>
                    <a:chOff x="1609829" y="3310414"/>
                    <a:chExt cx="214683" cy="1178558"/>
                  </a:xfrm>
                </p:grpSpPr>
                <p:sp>
                  <p:nvSpPr>
                    <p:cNvPr id="319" name="Rectangle 318"/>
                    <p:cNvSpPr/>
                    <p:nvPr/>
                  </p:nvSpPr>
                  <p:spPr>
                    <a:xfrm>
                      <a:off x="1609829" y="3310414"/>
                      <a:ext cx="214683" cy="1178558"/>
                    </a:xfrm>
                    <a:prstGeom prst="rect">
                      <a:avLst/>
                    </a:prstGeom>
                    <a:solidFill>
                      <a:schemeClr val="bg1">
                        <a:lumMod val="25000"/>
                        <a:lumOff val="75000"/>
                      </a:schemeClr>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20" name="Oval 319"/>
                    <p:cNvSpPr/>
                    <p:nvPr/>
                  </p:nvSpPr>
                  <p:spPr>
                    <a:xfrm>
                      <a:off x="1645610" y="4245972"/>
                      <a:ext cx="143122"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Oval 320"/>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5" name="Group 314"/>
                  <p:cNvGrpSpPr/>
                  <p:nvPr/>
                </p:nvGrpSpPr>
                <p:grpSpPr>
                  <a:xfrm>
                    <a:off x="5967942" y="2467976"/>
                    <a:ext cx="92371" cy="382659"/>
                    <a:chOff x="1623712" y="3295411"/>
                    <a:chExt cx="214686" cy="1178558"/>
                  </a:xfrm>
                </p:grpSpPr>
                <p:sp>
                  <p:nvSpPr>
                    <p:cNvPr id="316" name="Rectangle 315"/>
                    <p:cNvSpPr/>
                    <p:nvPr/>
                  </p:nvSpPr>
                  <p:spPr>
                    <a:xfrm>
                      <a:off x="1623712" y="3295411"/>
                      <a:ext cx="214686" cy="1178558"/>
                    </a:xfrm>
                    <a:prstGeom prst="rect">
                      <a:avLst/>
                    </a:prstGeom>
                    <a:solidFill>
                      <a:srgbClr val="C7C7C7"/>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17" name="Oval 316"/>
                    <p:cNvSpPr/>
                    <p:nvPr/>
                  </p:nvSpPr>
                  <p:spPr>
                    <a:xfrm>
                      <a:off x="1645609" y="4232551"/>
                      <a:ext cx="143124" cy="14312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8" name="Oval 317"/>
                    <p:cNvSpPr/>
                    <p:nvPr/>
                  </p:nvSpPr>
                  <p:spPr>
                    <a:xfrm>
                      <a:off x="1645610" y="3429657"/>
                      <a:ext cx="143123" cy="143124"/>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sp>
              <p:nvSpPr>
                <p:cNvPr id="307" name="Can 306"/>
                <p:cNvSpPr/>
                <p:nvPr/>
              </p:nvSpPr>
              <p:spPr>
                <a:xfrm>
                  <a:off x="6202362" y="3138310"/>
                  <a:ext cx="482185" cy="512861"/>
                </a:xfrm>
                <a:prstGeom prst="can">
                  <a:avLst/>
                </a:prstGeom>
                <a:solidFill>
                  <a:srgbClr val="FF6600"/>
                </a:solidFill>
                <a:ln>
                  <a:solidFill>
                    <a:srgbClr val="FF6600"/>
                  </a:solidFill>
                </a:ln>
                <a:effectLst/>
              </p:spPr>
              <p:style>
                <a:lnRef idx="1">
                  <a:schemeClr val="accent3"/>
                </a:lnRef>
                <a:fillRef idx="3">
                  <a:schemeClr val="accent3"/>
                </a:fillRef>
                <a:effectRef idx="2">
                  <a:schemeClr val="accent3"/>
                </a:effectRef>
                <a:fontRef idx="minor">
                  <a:schemeClr val="lt1"/>
                </a:fontRef>
              </p:style>
              <p:txBody>
                <a:bodyPr tIns="91440" bIns="91440" rtlCol="0" anchor="t" anchorCtr="0"/>
                <a:lstStyle/>
                <a:p>
                  <a:pPr algn="l"/>
                  <a:endParaRPr lang="en-US" dirty="0">
                    <a:solidFill>
                      <a:schemeClr val="bg2"/>
                    </a:solidFill>
                  </a:endParaRPr>
                </a:p>
              </p:txBody>
            </p:sp>
            <p:sp>
              <p:nvSpPr>
                <p:cNvPr id="308" name="Rectangle 307"/>
                <p:cNvSpPr/>
                <p:nvPr/>
              </p:nvSpPr>
              <p:spPr>
                <a:xfrm>
                  <a:off x="7358153" y="3185817"/>
                  <a:ext cx="665766" cy="46535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bIns="91440" rtlCol="0" anchor="t" anchorCtr="0"/>
                <a:lstStyle/>
                <a:p>
                  <a:pPr algn="l"/>
                  <a:r>
                    <a:rPr lang="en-US" sz="1700" b="1" dirty="0">
                      <a:solidFill>
                        <a:srgbClr val="FFFFFF"/>
                      </a:solidFill>
                    </a:rPr>
                    <a:t> RAM</a:t>
                  </a:r>
                </a:p>
              </p:txBody>
            </p:sp>
          </p:grpSp>
        </p:grpSp>
        <p:sp>
          <p:nvSpPr>
            <p:cNvPr id="338" name="TextBox 337"/>
            <p:cNvSpPr txBox="1"/>
            <p:nvPr/>
          </p:nvSpPr>
          <p:spPr>
            <a:xfrm>
              <a:off x="8310270" y="1490109"/>
              <a:ext cx="1334291" cy="678681"/>
            </a:xfrm>
            <a:prstGeom prst="rect">
              <a:avLst/>
            </a:prstGeom>
            <a:ln w="28575" cmpd="sng">
              <a:noFill/>
            </a:ln>
          </p:spPr>
          <p:txBody>
            <a:bodyPr vert="horz" wrap="square" lIns="91440" tIns="91440" rIns="91440" bIns="91440" rtlCol="0" anchor="ctr" anchorCtr="0">
              <a:noAutofit/>
            </a:bodyPr>
            <a:lstStyle/>
            <a:p>
              <a:pPr algn="ctr"/>
              <a:r>
                <a:rPr lang="en-US" sz="1900" b="1" dirty="0">
                  <a:solidFill>
                    <a:srgbClr val="3366FF"/>
                  </a:solidFill>
                </a:rPr>
                <a:t>on-disk RDD</a:t>
              </a:r>
            </a:p>
          </p:txBody>
        </p:sp>
        <p:sp>
          <p:nvSpPr>
            <p:cNvPr id="339" name="TextBox 338"/>
            <p:cNvSpPr txBox="1"/>
            <p:nvPr/>
          </p:nvSpPr>
          <p:spPr>
            <a:xfrm>
              <a:off x="9869173" y="1490109"/>
              <a:ext cx="1509219" cy="678681"/>
            </a:xfrm>
            <a:prstGeom prst="rect">
              <a:avLst/>
            </a:prstGeom>
            <a:ln w="28575" cmpd="sng">
              <a:noFill/>
            </a:ln>
          </p:spPr>
          <p:txBody>
            <a:bodyPr vert="horz" wrap="square" lIns="91440" tIns="91440" rIns="91440" bIns="91440" rtlCol="0" anchor="ctr" anchorCtr="0">
              <a:noAutofit/>
            </a:bodyPr>
            <a:lstStyle/>
            <a:p>
              <a:pPr algn="ctr"/>
              <a:r>
                <a:rPr lang="en-US" sz="1900" b="1" dirty="0">
                  <a:solidFill>
                    <a:srgbClr val="3366FF"/>
                  </a:solidFill>
                </a:rPr>
                <a:t>in-memory RDD</a:t>
              </a:r>
            </a:p>
          </p:txBody>
        </p:sp>
        <p:sp>
          <p:nvSpPr>
            <p:cNvPr id="340" name="Up-Down Arrow 339"/>
            <p:cNvSpPr/>
            <p:nvPr/>
          </p:nvSpPr>
          <p:spPr>
            <a:xfrm>
              <a:off x="8857115" y="2379851"/>
              <a:ext cx="213138" cy="2199850"/>
            </a:xfrm>
            <a:prstGeom prst="upDown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341" name="Up-Down Arrow 340"/>
            <p:cNvSpPr/>
            <p:nvPr/>
          </p:nvSpPr>
          <p:spPr>
            <a:xfrm>
              <a:off x="10561728" y="2348475"/>
              <a:ext cx="213138" cy="2199850"/>
            </a:xfrm>
            <a:prstGeom prst="upDownArrow">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grpSp>
    </p:spTree>
    <p:extLst>
      <p:ext uri="{BB962C8B-B14F-4D97-AF65-F5344CB8AC3E}">
        <p14:creationId xmlns:p14="http://schemas.microsoft.com/office/powerpoint/2010/main" val="29984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High-Level Tools</a:t>
            </a:r>
          </a:p>
        </p:txBody>
      </p:sp>
      <p:sp>
        <p:nvSpPr>
          <p:cNvPr id="3" name="Content Placeholder 2"/>
          <p:cNvSpPr>
            <a:spLocks noGrp="1"/>
          </p:cNvSpPr>
          <p:nvPr>
            <p:ph idx="1"/>
          </p:nvPr>
        </p:nvSpPr>
        <p:spPr>
          <a:xfrm>
            <a:off x="841494" y="1752600"/>
            <a:ext cx="13167360" cy="5124498"/>
          </a:xfrm>
          <a:prstGeom prst="rect">
            <a:avLst/>
          </a:prstGeom>
        </p:spPr>
        <p:txBody>
          <a:bodyPr lIns="109746" tIns="54873" rIns="109746" bIns="54873">
            <a:normAutofit fontScale="92500" lnSpcReduction="20000"/>
          </a:bodyPr>
          <a:lstStyle/>
          <a:p>
            <a:r>
              <a:rPr lang="en-US" dirty="0"/>
              <a:t>The Spark Core Engine supports four </a:t>
            </a:r>
            <a:br>
              <a:rPr lang="en-US" dirty="0"/>
            </a:br>
            <a:r>
              <a:rPr lang="en-US" dirty="0"/>
              <a:t>high-level tools to build applications</a:t>
            </a:r>
            <a:br>
              <a:rPr lang="en-US" dirty="0"/>
            </a:br>
            <a:r>
              <a:rPr lang="en-US" dirty="0"/>
              <a:t>that are part of the Spark project:</a:t>
            </a:r>
          </a:p>
          <a:p>
            <a:pPr lvl="1"/>
            <a:r>
              <a:rPr lang="en-US" dirty="0"/>
              <a:t>Spark SQL</a:t>
            </a:r>
          </a:p>
          <a:p>
            <a:pPr lvl="1"/>
            <a:r>
              <a:rPr lang="en-US" dirty="0"/>
              <a:t>Spark Streaming</a:t>
            </a:r>
          </a:p>
          <a:p>
            <a:pPr lvl="1"/>
            <a:r>
              <a:rPr lang="en-US" dirty="0"/>
              <a:t>MLlib</a:t>
            </a:r>
          </a:p>
          <a:p>
            <a:pPr lvl="1"/>
            <a:r>
              <a:rPr lang="en-US" dirty="0" err="1"/>
              <a:t>GraphX</a:t>
            </a:r>
            <a:endParaRPr lang="en-US" dirty="0"/>
          </a:p>
          <a:p>
            <a:r>
              <a:rPr lang="en-US" dirty="0"/>
              <a:t>Spark also integrates with other Hadoop </a:t>
            </a:r>
            <a:br>
              <a:rPr lang="en-US" dirty="0"/>
            </a:br>
            <a:r>
              <a:rPr lang="en-US" dirty="0"/>
              <a:t>platforms to extend and enhance its </a:t>
            </a:r>
            <a:br>
              <a:rPr lang="en-US" dirty="0"/>
            </a:br>
            <a:r>
              <a:rPr lang="en-US" dirty="0"/>
              <a:t>capabilities - for example:</a:t>
            </a:r>
          </a:p>
          <a:p>
            <a:pPr lvl="1"/>
            <a:r>
              <a:rPr lang="en-US" dirty="0"/>
              <a:t>Hive</a:t>
            </a:r>
          </a:p>
          <a:p>
            <a:pPr lvl="1"/>
            <a:r>
              <a:rPr lang="en-US" dirty="0"/>
              <a:t>Zeppelin</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327" y="1509172"/>
            <a:ext cx="5546845" cy="4255524"/>
          </a:xfrm>
          <a:prstGeom prst="rect">
            <a:avLst/>
          </a:prstGeom>
          <a:ln>
            <a:solidFill>
              <a:schemeClr val="tx1"/>
            </a:solidFill>
          </a:ln>
        </p:spPr>
      </p:pic>
    </p:spTree>
    <p:extLst>
      <p:ext uri="{BB962C8B-B14F-4D97-AF65-F5344CB8AC3E}">
        <p14:creationId xmlns:p14="http://schemas.microsoft.com/office/powerpoint/2010/main" val="537739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and HDP</a:t>
            </a:r>
          </a:p>
        </p:txBody>
      </p:sp>
      <p:sp>
        <p:nvSpPr>
          <p:cNvPr id="3" name="Content Placeholder 2"/>
          <p:cNvSpPr>
            <a:spLocks noGrp="1"/>
          </p:cNvSpPr>
          <p:nvPr>
            <p:ph idx="1"/>
          </p:nvPr>
        </p:nvSpPr>
        <p:spPr>
          <a:xfrm>
            <a:off x="841494" y="1752600"/>
            <a:ext cx="13167360" cy="4106765"/>
          </a:xfrm>
        </p:spPr>
        <p:txBody>
          <a:bodyPr/>
          <a:lstStyle/>
          <a:p>
            <a:r>
              <a:rPr lang="en-US" dirty="0"/>
              <a:t>HDP 2.4.0 – Spark 1.6.0</a:t>
            </a:r>
          </a:p>
          <a:p>
            <a:r>
              <a:rPr lang="en-US" dirty="0"/>
              <a:t>HDP 2.3.4 – Spark 1.5.2</a:t>
            </a:r>
          </a:p>
          <a:p>
            <a:r>
              <a:rPr lang="en-US" dirty="0"/>
              <a:t>HDP 2.3.2 – Spark 1.4.1</a:t>
            </a:r>
          </a:p>
          <a:p>
            <a:r>
              <a:rPr lang="en-US" dirty="0"/>
              <a:t>HDP 2.2.8 – Spark 1.3.1</a:t>
            </a:r>
          </a:p>
          <a:p>
            <a:r>
              <a:rPr lang="en-US" dirty="0"/>
              <a:t>HDP 2.2.4 – Spark 1.2.1</a:t>
            </a:r>
          </a:p>
          <a:p>
            <a:endParaRPr lang="en-US" dirty="0"/>
          </a:p>
          <a:p>
            <a:r>
              <a:rPr lang="en-US" dirty="0"/>
              <a:t>For this class we will use Spark 1.6 on HDP 2.4. </a:t>
            </a:r>
          </a:p>
        </p:txBody>
      </p:sp>
    </p:spTree>
    <p:extLst>
      <p:ext uri="{BB962C8B-B14F-4D97-AF65-F5344CB8AC3E}">
        <p14:creationId xmlns:p14="http://schemas.microsoft.com/office/powerpoint/2010/main" val="310450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52481"/>
            <a:ext cx="9034119" cy="1615827"/>
          </a:xfrm>
        </p:spPr>
        <p:txBody>
          <a:bodyPr/>
          <a:lstStyle/>
          <a:p>
            <a:r>
              <a:rPr lang="en-US" dirty="0"/>
              <a:t>Spark REPLs and Application Architecture</a:t>
            </a:r>
          </a:p>
        </p:txBody>
      </p:sp>
    </p:spTree>
    <p:extLst>
      <p:ext uri="{BB962C8B-B14F-4D97-AF65-F5344CB8AC3E}">
        <p14:creationId xmlns:p14="http://schemas.microsoft.com/office/powerpoint/2010/main" val="306751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 Spark Shells</a:t>
            </a:r>
          </a:p>
        </p:txBody>
      </p:sp>
      <p:sp>
        <p:nvSpPr>
          <p:cNvPr id="3" name="Content Placeholder 2"/>
          <p:cNvSpPr>
            <a:spLocks noGrp="1"/>
          </p:cNvSpPr>
          <p:nvPr>
            <p:ph idx="1"/>
          </p:nvPr>
        </p:nvSpPr>
        <p:spPr/>
        <p:txBody>
          <a:bodyPr/>
          <a:lstStyle/>
          <a:p>
            <a:r>
              <a:rPr lang="en-US" dirty="0"/>
              <a:t>The Spark Shell provides an interactive way to learn Spark, explore data, and debug applications</a:t>
            </a:r>
          </a:p>
          <a:p>
            <a:r>
              <a:rPr lang="en-US" dirty="0"/>
              <a:t>Available for Python and Scala</a:t>
            </a:r>
          </a:p>
          <a:p>
            <a:pPr marL="267811" lvl="1" indent="0">
              <a:buNone/>
            </a:pPr>
            <a:r>
              <a:rPr lang="en-US" dirty="0">
                <a:latin typeface="Courier New"/>
                <a:cs typeface="Courier New"/>
              </a:rPr>
              <a:t>$ pyspark</a:t>
            </a:r>
          </a:p>
          <a:p>
            <a:pPr marL="267811" lvl="1" indent="0">
              <a:buNone/>
            </a:pPr>
            <a:r>
              <a:rPr lang="en-US" dirty="0">
                <a:latin typeface="Courier New"/>
                <a:cs typeface="Courier New"/>
              </a:rPr>
              <a:t>$ spark-shell</a:t>
            </a:r>
          </a:p>
          <a:p>
            <a:r>
              <a:rPr lang="en-US" dirty="0"/>
              <a:t>REPL</a:t>
            </a:r>
          </a:p>
          <a:p>
            <a:pPr lvl="1"/>
            <a:r>
              <a:rPr lang="en-US" dirty="0"/>
              <a:t>Read Evaluate Print Loop</a:t>
            </a:r>
          </a:p>
        </p:txBody>
      </p:sp>
    </p:spTree>
    <p:extLst>
      <p:ext uri="{BB962C8B-B14F-4D97-AF65-F5344CB8AC3E}">
        <p14:creationId xmlns:p14="http://schemas.microsoft.com/office/powerpoint/2010/main" val="3393797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Spark Application Components in HDP</a:t>
            </a:r>
          </a:p>
        </p:txBody>
      </p:sp>
      <p:sp>
        <p:nvSpPr>
          <p:cNvPr id="3" name="Content Placeholder 2"/>
          <p:cNvSpPr>
            <a:spLocks noGrp="1"/>
          </p:cNvSpPr>
          <p:nvPr>
            <p:ph idx="1"/>
          </p:nvPr>
        </p:nvSpPr>
        <p:spPr>
          <a:xfrm>
            <a:off x="841494" y="2249482"/>
            <a:ext cx="13167360" cy="2591478"/>
          </a:xfrm>
        </p:spPr>
        <p:txBody>
          <a:bodyPr/>
          <a:lstStyle/>
          <a:p>
            <a:r>
              <a:rPr lang="en-US" sz="2400" dirty="0"/>
              <a:t>Driver</a:t>
            </a:r>
          </a:p>
          <a:p>
            <a:r>
              <a:rPr lang="en-US" sz="2400" dirty="0"/>
              <a:t>SparkContext</a:t>
            </a:r>
          </a:p>
          <a:p>
            <a:r>
              <a:rPr lang="en-US" sz="2400" dirty="0"/>
              <a:t>YARN </a:t>
            </a:r>
          </a:p>
          <a:p>
            <a:r>
              <a:rPr lang="en-US" sz="2400" dirty="0"/>
              <a:t>HDFS</a:t>
            </a:r>
          </a:p>
          <a:p>
            <a:r>
              <a:rPr lang="en-US" sz="2400" dirty="0"/>
              <a:t>Executors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384" y="2164909"/>
            <a:ext cx="5553419" cy="3363054"/>
          </a:xfrm>
          <a:prstGeom prst="rect">
            <a:avLst/>
          </a:prstGeom>
        </p:spPr>
      </p:pic>
      <p:sp>
        <p:nvSpPr>
          <p:cNvPr id="16" name="Rounded Rectangular Callout 15"/>
          <p:cNvSpPr/>
          <p:nvPr/>
        </p:nvSpPr>
        <p:spPr>
          <a:xfrm>
            <a:off x="9653270" y="1342738"/>
            <a:ext cx="2741645" cy="581866"/>
          </a:xfrm>
          <a:prstGeom prst="wedgeRoundRectCallout">
            <a:avLst>
              <a:gd name="adj1" fmla="val -49238"/>
              <a:gd name="adj2" fmla="val 6419"/>
              <a:gd name="adj3" fmla="val 16667"/>
            </a:avLst>
          </a:prstGeom>
          <a:ln/>
        </p:spPr>
        <p:style>
          <a:lnRef idx="1">
            <a:schemeClr val="accent4"/>
          </a:lnRef>
          <a:fillRef idx="3">
            <a:schemeClr val="accent4"/>
          </a:fillRef>
          <a:effectRef idx="2">
            <a:schemeClr val="accent4"/>
          </a:effectRef>
          <a:fontRef idx="minor">
            <a:schemeClr val="lt1"/>
          </a:fontRef>
        </p:style>
        <p:txBody>
          <a:bodyPr tIns="109728" bIns="109728" rtlCol="0" anchor="ctr" anchorCtr="1"/>
          <a:lstStyle>
            <a:defPPr>
              <a:defRPr lang="en-US"/>
            </a:defPPr>
            <a:lvl1pPr marL="0" algn="l" defTabSz="1097280" rtl="0" eaLnBrk="1" latinLnBrk="0" hangingPunct="1">
              <a:defRPr sz="2200" kern="1200">
                <a:solidFill>
                  <a:schemeClr val="lt1"/>
                </a:solidFill>
                <a:latin typeface="+mn-lt"/>
                <a:ea typeface="+mn-ea"/>
                <a:cs typeface="+mn-cs"/>
              </a:defRPr>
            </a:lvl1pPr>
            <a:lvl2pPr marL="548640" algn="l" defTabSz="1097280" rtl="0" eaLnBrk="1" latinLnBrk="0" hangingPunct="1">
              <a:defRPr sz="2200" kern="1200">
                <a:solidFill>
                  <a:schemeClr val="lt1"/>
                </a:solidFill>
                <a:latin typeface="+mn-lt"/>
                <a:ea typeface="+mn-ea"/>
                <a:cs typeface="+mn-cs"/>
              </a:defRPr>
            </a:lvl2pPr>
            <a:lvl3pPr marL="1097280" algn="l" defTabSz="1097280" rtl="0" eaLnBrk="1" latinLnBrk="0" hangingPunct="1">
              <a:defRPr sz="2200" kern="1200">
                <a:solidFill>
                  <a:schemeClr val="lt1"/>
                </a:solidFill>
                <a:latin typeface="+mn-lt"/>
                <a:ea typeface="+mn-ea"/>
                <a:cs typeface="+mn-cs"/>
              </a:defRPr>
            </a:lvl3pPr>
            <a:lvl4pPr marL="1645920" algn="l" defTabSz="1097280" rtl="0" eaLnBrk="1" latinLnBrk="0" hangingPunct="1">
              <a:defRPr sz="2200" kern="1200">
                <a:solidFill>
                  <a:schemeClr val="lt1"/>
                </a:solidFill>
                <a:latin typeface="+mn-lt"/>
                <a:ea typeface="+mn-ea"/>
                <a:cs typeface="+mn-cs"/>
              </a:defRPr>
            </a:lvl4pPr>
            <a:lvl5pPr marL="2194560" algn="l" defTabSz="1097280" rtl="0" eaLnBrk="1" latinLnBrk="0" hangingPunct="1">
              <a:defRPr sz="2200" kern="1200">
                <a:solidFill>
                  <a:schemeClr val="lt1"/>
                </a:solidFill>
                <a:latin typeface="+mn-lt"/>
                <a:ea typeface="+mn-ea"/>
                <a:cs typeface="+mn-cs"/>
              </a:defRPr>
            </a:lvl5pPr>
            <a:lvl6pPr marL="2743200" algn="l" defTabSz="1097280" rtl="0" eaLnBrk="1" latinLnBrk="0" hangingPunct="1">
              <a:defRPr sz="2200" kern="1200">
                <a:solidFill>
                  <a:schemeClr val="lt1"/>
                </a:solidFill>
                <a:latin typeface="+mn-lt"/>
                <a:ea typeface="+mn-ea"/>
                <a:cs typeface="+mn-cs"/>
              </a:defRPr>
            </a:lvl6pPr>
            <a:lvl7pPr marL="3291840" algn="l" defTabSz="1097280" rtl="0" eaLnBrk="1" latinLnBrk="0" hangingPunct="1">
              <a:defRPr sz="2200" kern="1200">
                <a:solidFill>
                  <a:schemeClr val="lt1"/>
                </a:solidFill>
                <a:latin typeface="+mn-lt"/>
                <a:ea typeface="+mn-ea"/>
                <a:cs typeface="+mn-cs"/>
              </a:defRPr>
            </a:lvl7pPr>
            <a:lvl8pPr marL="3840480" algn="l" defTabSz="1097280" rtl="0" eaLnBrk="1" latinLnBrk="0" hangingPunct="1">
              <a:defRPr sz="2200" kern="1200">
                <a:solidFill>
                  <a:schemeClr val="lt1"/>
                </a:solidFill>
                <a:latin typeface="+mn-lt"/>
                <a:ea typeface="+mn-ea"/>
                <a:cs typeface="+mn-cs"/>
              </a:defRPr>
            </a:lvl8pPr>
            <a:lvl9pPr marL="4389120" algn="l" defTabSz="1097280" rtl="0" eaLnBrk="1" latinLnBrk="0" hangingPunct="1">
              <a:defRPr sz="2200" kern="1200">
                <a:solidFill>
                  <a:schemeClr val="lt1"/>
                </a:solidFill>
                <a:latin typeface="+mn-lt"/>
                <a:ea typeface="+mn-ea"/>
                <a:cs typeface="+mn-cs"/>
              </a:defRPr>
            </a:lvl9pPr>
          </a:lstStyle>
          <a:p>
            <a:pPr algn="ctr"/>
            <a:r>
              <a:rPr lang="en-US" sz="2640" dirty="0">
                <a:solidFill>
                  <a:schemeClr val="bg1"/>
                </a:solidFill>
              </a:rPr>
              <a:t>HDP Cluster</a:t>
            </a:r>
            <a:endParaRPr lang="en-US" sz="2640" b="1" dirty="0">
              <a:solidFill>
                <a:schemeClr val="bg1"/>
              </a:solidFill>
            </a:endParaRPr>
          </a:p>
        </p:txBody>
      </p:sp>
      <p:sp>
        <p:nvSpPr>
          <p:cNvPr id="17" name="Can 16"/>
          <p:cNvSpPr/>
          <p:nvPr/>
        </p:nvSpPr>
        <p:spPr>
          <a:xfrm>
            <a:off x="9247907" y="5768268"/>
            <a:ext cx="3552370" cy="1299654"/>
          </a:xfrm>
          <a:prstGeom prst="ca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defPPr>
              <a:defRPr lang="en-US"/>
            </a:defPPr>
            <a:lvl1pPr marL="0" algn="l" defTabSz="1097280" rtl="0" eaLnBrk="1" latinLnBrk="0" hangingPunct="1">
              <a:defRPr sz="2200" kern="1200">
                <a:solidFill>
                  <a:schemeClr val="lt1"/>
                </a:solidFill>
                <a:latin typeface="+mn-lt"/>
                <a:ea typeface="+mn-ea"/>
                <a:cs typeface="+mn-cs"/>
              </a:defRPr>
            </a:lvl1pPr>
            <a:lvl2pPr marL="548640" algn="l" defTabSz="1097280" rtl="0" eaLnBrk="1" latinLnBrk="0" hangingPunct="1">
              <a:defRPr sz="2200" kern="1200">
                <a:solidFill>
                  <a:schemeClr val="lt1"/>
                </a:solidFill>
                <a:latin typeface="+mn-lt"/>
                <a:ea typeface="+mn-ea"/>
                <a:cs typeface="+mn-cs"/>
              </a:defRPr>
            </a:lvl2pPr>
            <a:lvl3pPr marL="1097280" algn="l" defTabSz="1097280" rtl="0" eaLnBrk="1" latinLnBrk="0" hangingPunct="1">
              <a:defRPr sz="2200" kern="1200">
                <a:solidFill>
                  <a:schemeClr val="lt1"/>
                </a:solidFill>
                <a:latin typeface="+mn-lt"/>
                <a:ea typeface="+mn-ea"/>
                <a:cs typeface="+mn-cs"/>
              </a:defRPr>
            </a:lvl3pPr>
            <a:lvl4pPr marL="1645920" algn="l" defTabSz="1097280" rtl="0" eaLnBrk="1" latinLnBrk="0" hangingPunct="1">
              <a:defRPr sz="2200" kern="1200">
                <a:solidFill>
                  <a:schemeClr val="lt1"/>
                </a:solidFill>
                <a:latin typeface="+mn-lt"/>
                <a:ea typeface="+mn-ea"/>
                <a:cs typeface="+mn-cs"/>
              </a:defRPr>
            </a:lvl4pPr>
            <a:lvl5pPr marL="2194560" algn="l" defTabSz="1097280" rtl="0" eaLnBrk="1" latinLnBrk="0" hangingPunct="1">
              <a:defRPr sz="2200" kern="1200">
                <a:solidFill>
                  <a:schemeClr val="lt1"/>
                </a:solidFill>
                <a:latin typeface="+mn-lt"/>
                <a:ea typeface="+mn-ea"/>
                <a:cs typeface="+mn-cs"/>
              </a:defRPr>
            </a:lvl5pPr>
            <a:lvl6pPr marL="2743200" algn="l" defTabSz="1097280" rtl="0" eaLnBrk="1" latinLnBrk="0" hangingPunct="1">
              <a:defRPr sz="2200" kern="1200">
                <a:solidFill>
                  <a:schemeClr val="lt1"/>
                </a:solidFill>
                <a:latin typeface="+mn-lt"/>
                <a:ea typeface="+mn-ea"/>
                <a:cs typeface="+mn-cs"/>
              </a:defRPr>
            </a:lvl6pPr>
            <a:lvl7pPr marL="3291840" algn="l" defTabSz="1097280" rtl="0" eaLnBrk="1" latinLnBrk="0" hangingPunct="1">
              <a:defRPr sz="2200" kern="1200">
                <a:solidFill>
                  <a:schemeClr val="lt1"/>
                </a:solidFill>
                <a:latin typeface="+mn-lt"/>
                <a:ea typeface="+mn-ea"/>
                <a:cs typeface="+mn-cs"/>
              </a:defRPr>
            </a:lvl7pPr>
            <a:lvl8pPr marL="3840480" algn="l" defTabSz="1097280" rtl="0" eaLnBrk="1" latinLnBrk="0" hangingPunct="1">
              <a:defRPr sz="2200" kern="1200">
                <a:solidFill>
                  <a:schemeClr val="lt1"/>
                </a:solidFill>
                <a:latin typeface="+mn-lt"/>
                <a:ea typeface="+mn-ea"/>
                <a:cs typeface="+mn-cs"/>
              </a:defRPr>
            </a:lvl8pPr>
            <a:lvl9pPr marL="4389120" algn="l" defTabSz="1097280" rtl="0" eaLnBrk="1" latinLnBrk="0" hangingPunct="1">
              <a:defRPr sz="2200" kern="1200">
                <a:solidFill>
                  <a:schemeClr val="lt1"/>
                </a:solidFill>
                <a:latin typeface="+mn-lt"/>
                <a:ea typeface="+mn-ea"/>
                <a:cs typeface="+mn-cs"/>
              </a:defRPr>
            </a:lvl9pPr>
          </a:lstStyle>
          <a:p>
            <a:pPr algn="ctr"/>
            <a:r>
              <a:rPr lang="en-US" sz="4000" dirty="0">
                <a:solidFill>
                  <a:schemeClr val="tx2"/>
                </a:solidFill>
              </a:rPr>
              <a:t>HDFS Storage</a:t>
            </a:r>
          </a:p>
        </p:txBody>
      </p:sp>
      <p:grpSp>
        <p:nvGrpSpPr>
          <p:cNvPr id="38" name="Group 37"/>
          <p:cNvGrpSpPr/>
          <p:nvPr/>
        </p:nvGrpSpPr>
        <p:grpSpPr>
          <a:xfrm>
            <a:off x="6505501" y="2698196"/>
            <a:ext cx="2579505" cy="1101968"/>
            <a:chOff x="6505501" y="2698196"/>
            <a:chExt cx="2579505" cy="1101968"/>
          </a:xfrm>
        </p:grpSpPr>
        <p:cxnSp>
          <p:nvCxnSpPr>
            <p:cNvPr id="18" name="Straight Connector 17"/>
            <p:cNvCxnSpPr/>
            <p:nvPr/>
          </p:nvCxnSpPr>
          <p:spPr>
            <a:xfrm flipH="1">
              <a:off x="7425174" y="3249180"/>
              <a:ext cx="1659832" cy="452665"/>
            </a:xfrm>
            <a:prstGeom prst="line">
              <a:avLst/>
            </a:prstGeom>
            <a:ln w="698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7425175" y="2781836"/>
              <a:ext cx="1659831" cy="338781"/>
            </a:xfrm>
            <a:prstGeom prst="line">
              <a:avLst/>
            </a:prstGeom>
            <a:ln w="698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505501" y="2698196"/>
              <a:ext cx="1533832" cy="1101968"/>
            </a:xfrm>
            <a:prstGeom prst="rect">
              <a:avLst/>
            </a:prstGeom>
            <a:solidFill>
              <a:schemeClr val="accent5">
                <a:lumMod val="40000"/>
                <a:lumOff val="60000"/>
              </a:schemeClr>
            </a:solidFill>
          </p:spPr>
          <p:txBody>
            <a:bodyPr vert="horz" wrap="square" lIns="0" tIns="0" rIns="0" bIns="0" rtlCol="0" anchor="ctr" anchorCtr="0">
              <a:spAutoFit/>
            </a:bodyPr>
            <a:lstStyle/>
            <a:p>
              <a:pPr algn="ctr">
                <a:lnSpc>
                  <a:spcPct val="85000"/>
                </a:lnSpc>
                <a:spcBef>
                  <a:spcPts val="600"/>
                </a:spcBef>
              </a:pPr>
              <a:r>
                <a:rPr lang="en-US" sz="2800" dirty="0"/>
                <a:t>YARN Resource Manager</a:t>
              </a:r>
            </a:p>
          </p:txBody>
        </p:sp>
      </p:grpSp>
      <p:sp>
        <p:nvSpPr>
          <p:cNvPr id="39" name="Shape 219"/>
          <p:cNvSpPr/>
          <p:nvPr/>
        </p:nvSpPr>
        <p:spPr>
          <a:xfrm>
            <a:off x="3112767" y="4415967"/>
            <a:ext cx="2565361" cy="2102819"/>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rgbClr val="1E1E1E"/>
                </a:solidFill>
                <a:latin typeface="Arial"/>
                <a:ea typeface="Arial"/>
                <a:cs typeface="Arial"/>
                <a:sym typeface="Arial"/>
              </a:rPr>
              <a:t>Client Machine </a:t>
            </a:r>
            <a:br>
              <a:rPr lang="en-US" sz="1700" dirty="0">
                <a:solidFill>
                  <a:srgbClr val="1E1E1E"/>
                </a:solidFill>
                <a:latin typeface="Arial"/>
                <a:ea typeface="Arial"/>
                <a:cs typeface="Arial"/>
                <a:sym typeface="Arial"/>
              </a:rPr>
            </a:br>
            <a:r>
              <a:rPr lang="en-US" sz="1700" dirty="0">
                <a:solidFill>
                  <a:srgbClr val="1E1E1E"/>
                </a:solidFill>
                <a:latin typeface="Arial"/>
                <a:ea typeface="Arial"/>
                <a:cs typeface="Arial"/>
                <a:sym typeface="Arial"/>
              </a:rPr>
              <a:t>or HDP Container</a:t>
            </a:r>
          </a:p>
        </p:txBody>
      </p:sp>
      <p:sp>
        <p:nvSpPr>
          <p:cNvPr id="40" name="Shape 219"/>
          <p:cNvSpPr/>
          <p:nvPr/>
        </p:nvSpPr>
        <p:spPr>
          <a:xfrm>
            <a:off x="3390099" y="5094758"/>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tx2"/>
                </a:solidFill>
                <a:latin typeface="Arial"/>
                <a:ea typeface="Arial"/>
                <a:cs typeface="Arial"/>
                <a:sym typeface="Arial"/>
              </a:rPr>
              <a:t>Driver</a:t>
            </a:r>
          </a:p>
        </p:txBody>
      </p:sp>
      <p:sp>
        <p:nvSpPr>
          <p:cNvPr id="41" name="Shape 219"/>
          <p:cNvSpPr/>
          <p:nvPr/>
        </p:nvSpPr>
        <p:spPr>
          <a:xfrm>
            <a:off x="3526735" y="5545700"/>
            <a:ext cx="1737424" cy="633874"/>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err="1">
                <a:solidFill>
                  <a:schemeClr val="tx2"/>
                </a:solidFill>
                <a:latin typeface="Arial"/>
                <a:ea typeface="Arial"/>
                <a:cs typeface="Arial"/>
                <a:sym typeface="Arial"/>
              </a:rPr>
              <a:t>SparkContext</a:t>
            </a:r>
            <a:endParaRPr lang="en-US" sz="1700" dirty="0">
              <a:solidFill>
                <a:schemeClr val="tx2"/>
              </a:solidFill>
              <a:latin typeface="Arial"/>
              <a:ea typeface="Arial"/>
              <a:cs typeface="Arial"/>
              <a:sym typeface="Arial"/>
            </a:endParaRPr>
          </a:p>
        </p:txBody>
      </p:sp>
      <p:sp>
        <p:nvSpPr>
          <p:cNvPr id="42" name="Shape 219"/>
          <p:cNvSpPr/>
          <p:nvPr/>
        </p:nvSpPr>
        <p:spPr>
          <a:xfrm>
            <a:off x="10354886" y="3464080"/>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43" name="Shape 219"/>
          <p:cNvSpPr/>
          <p:nvPr/>
        </p:nvSpPr>
        <p:spPr>
          <a:xfrm>
            <a:off x="12272242" y="2939247"/>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44" name="Shape 219"/>
          <p:cNvSpPr/>
          <p:nvPr/>
        </p:nvSpPr>
        <p:spPr>
          <a:xfrm>
            <a:off x="12272242" y="3495919"/>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45" name="Shape 219"/>
          <p:cNvSpPr/>
          <p:nvPr/>
        </p:nvSpPr>
        <p:spPr>
          <a:xfrm>
            <a:off x="10391364" y="5195183"/>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46" name="Shape 219"/>
          <p:cNvSpPr/>
          <p:nvPr/>
        </p:nvSpPr>
        <p:spPr>
          <a:xfrm>
            <a:off x="12272242" y="5230876"/>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47" name="Shape 219"/>
          <p:cNvSpPr/>
          <p:nvPr/>
        </p:nvSpPr>
        <p:spPr>
          <a:xfrm>
            <a:off x="10391364" y="4665702"/>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Tree>
    <p:extLst>
      <p:ext uri="{BB962C8B-B14F-4D97-AF65-F5344CB8AC3E}">
        <p14:creationId xmlns:p14="http://schemas.microsoft.com/office/powerpoint/2010/main" val="4100382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uiExpand="1" animBg="1"/>
      <p:bldP spid="40" grpId="0" uiExpand="1" animBg="1"/>
      <p:bldP spid="41" grpId="0" uiExpand="1" animBg="1"/>
      <p:bldP spid="42" grpId="0" animBg="1"/>
      <p:bldP spid="43" grpId="0" animBg="1"/>
      <p:bldP spid="44" grpId="0" animBg="1"/>
      <p:bldP spid="45" grpId="0" animBg="1"/>
      <p:bldP spid="46" grpId="0" animBg="1"/>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Driver</a:t>
            </a:r>
          </a:p>
        </p:txBody>
      </p:sp>
      <p:sp>
        <p:nvSpPr>
          <p:cNvPr id="3" name="Content Placeholder 2"/>
          <p:cNvSpPr>
            <a:spLocks noGrp="1"/>
          </p:cNvSpPr>
          <p:nvPr>
            <p:ph idx="1"/>
          </p:nvPr>
        </p:nvSpPr>
        <p:spPr>
          <a:xfrm>
            <a:off x="841494" y="1752600"/>
            <a:ext cx="13167360" cy="3890296"/>
          </a:xfrm>
        </p:spPr>
        <p:txBody>
          <a:bodyPr>
            <a:normAutofit fontScale="92500" lnSpcReduction="20000"/>
          </a:bodyPr>
          <a:lstStyle/>
          <a:p>
            <a:r>
              <a:rPr lang="en-US" dirty="0"/>
              <a:t>Contains the </a:t>
            </a:r>
            <a:r>
              <a:rPr lang="en-US" dirty="0">
                <a:latin typeface="Courier New"/>
                <a:cs typeface="Courier New"/>
              </a:rPr>
              <a:t>main() </a:t>
            </a:r>
            <a:r>
              <a:rPr lang="en-US" dirty="0"/>
              <a:t>function </a:t>
            </a:r>
          </a:p>
          <a:p>
            <a:pPr lvl="1"/>
            <a:r>
              <a:rPr lang="en-US" dirty="0"/>
              <a:t>Spark REPLs are Spark driver programs</a:t>
            </a:r>
          </a:p>
          <a:p>
            <a:r>
              <a:rPr lang="en-US" dirty="0"/>
              <a:t>Creates </a:t>
            </a:r>
            <a:r>
              <a:rPr lang="en-US" dirty="0" err="1">
                <a:latin typeface="Courier New"/>
                <a:cs typeface="Courier New"/>
              </a:rPr>
              <a:t>SparkContext</a:t>
            </a:r>
            <a:r>
              <a:rPr lang="en-US" dirty="0"/>
              <a:t> and uses it to access Spark</a:t>
            </a:r>
            <a:r>
              <a:rPr lang="en-US" dirty="0">
                <a:latin typeface="Courier"/>
                <a:cs typeface="Courier"/>
              </a:rPr>
              <a:t> </a:t>
            </a:r>
          </a:p>
          <a:p>
            <a:r>
              <a:rPr lang="en-US" dirty="0">
                <a:cs typeface="Courier"/>
              </a:rPr>
              <a:t>Manages writing and displaying log files</a:t>
            </a:r>
            <a:endParaRPr lang="en-US" dirty="0">
              <a:latin typeface="Courier"/>
              <a:cs typeface="Courier"/>
            </a:endParaRPr>
          </a:p>
          <a:p>
            <a:endParaRPr lang="en-US" dirty="0">
              <a:cs typeface="Courier"/>
            </a:endParaRPr>
          </a:p>
          <a:p>
            <a:endParaRPr lang="en-US" dirty="0">
              <a:cs typeface="Courier"/>
            </a:endParaRPr>
          </a:p>
          <a:p>
            <a:r>
              <a:rPr lang="en-US" dirty="0">
                <a:cs typeface="Courier"/>
              </a:rPr>
              <a:t>Single point of failure when running YARN client (as opposed to cluster) applications</a:t>
            </a:r>
          </a:p>
        </p:txBody>
      </p:sp>
      <p:sp>
        <p:nvSpPr>
          <p:cNvPr id="7" name="Shape 219"/>
          <p:cNvSpPr/>
          <p:nvPr/>
        </p:nvSpPr>
        <p:spPr>
          <a:xfrm>
            <a:off x="9542971" y="1752600"/>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tx2"/>
                </a:solidFill>
                <a:latin typeface="Arial"/>
                <a:ea typeface="Arial"/>
                <a:cs typeface="Arial"/>
                <a:sym typeface="Arial"/>
              </a:rPr>
              <a:t>Driver</a:t>
            </a:r>
          </a:p>
        </p:txBody>
      </p:sp>
    </p:spTree>
    <p:extLst>
      <p:ext uri="{BB962C8B-B14F-4D97-AF65-F5344CB8AC3E}">
        <p14:creationId xmlns:p14="http://schemas.microsoft.com/office/powerpoint/2010/main" val="223491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SparkContext</a:t>
            </a:r>
            <a:endParaRPr lang="en-US" b="1" dirty="0"/>
          </a:p>
        </p:txBody>
      </p:sp>
      <p:sp>
        <p:nvSpPr>
          <p:cNvPr id="3" name="Content Placeholder 2"/>
          <p:cNvSpPr>
            <a:spLocks noGrp="1"/>
          </p:cNvSpPr>
          <p:nvPr>
            <p:ph idx="1"/>
          </p:nvPr>
        </p:nvSpPr>
        <p:spPr>
          <a:xfrm>
            <a:off x="841494" y="1752600"/>
            <a:ext cx="13167360" cy="5250668"/>
          </a:xfrm>
        </p:spPr>
        <p:txBody>
          <a:bodyPr/>
          <a:lstStyle/>
          <a:p>
            <a:r>
              <a:rPr lang="en-US" dirty="0"/>
              <a:t>Manages the connection to Spark</a:t>
            </a:r>
          </a:p>
          <a:p>
            <a:r>
              <a:rPr lang="en-US" dirty="0"/>
              <a:t>Contacts YARN </a:t>
            </a:r>
            <a:r>
              <a:rPr lang="en-US" dirty="0" err="1"/>
              <a:t>ResourceManager</a:t>
            </a:r>
            <a:r>
              <a:rPr lang="en-US" dirty="0"/>
              <a:t> to launch Spark executors</a:t>
            </a:r>
          </a:p>
          <a:p>
            <a:r>
              <a:rPr lang="en-US" dirty="0"/>
              <a:t>Schedules tasks for Spark executors</a:t>
            </a:r>
          </a:p>
          <a:p>
            <a:r>
              <a:rPr lang="en-US" dirty="0"/>
              <a:t>Automatically created as </a:t>
            </a:r>
            <a:r>
              <a:rPr lang="en-US" dirty="0" err="1">
                <a:latin typeface="Courier New"/>
                <a:cs typeface="Courier New"/>
              </a:rPr>
              <a:t>sc</a:t>
            </a:r>
            <a:r>
              <a:rPr lang="en-US" dirty="0">
                <a:cs typeface="Courier"/>
              </a:rPr>
              <a:t> by a REPL at startup</a:t>
            </a:r>
            <a:endParaRPr lang="en-US" dirty="0">
              <a:latin typeface="Courier"/>
              <a:cs typeface="Courier"/>
            </a:endParaRPr>
          </a:p>
          <a:p>
            <a:endParaRPr lang="en-US" dirty="0"/>
          </a:p>
          <a:p>
            <a:pPr marL="480060" lvl="1" indent="0">
              <a:buNone/>
            </a:pPr>
            <a:r>
              <a:rPr lang="en-US" dirty="0"/>
              <a:t>Import </a:t>
            </a:r>
            <a:r>
              <a:rPr lang="en-US" dirty="0" err="1"/>
              <a:t>org.apache.spark.SparkContext</a:t>
            </a:r>
            <a:endParaRPr lang="en-US" dirty="0"/>
          </a:p>
          <a:p>
            <a:pPr marL="480060" lvl="1" indent="0" defTabSz="914400">
              <a:spcBef>
                <a:spcPts val="0"/>
              </a:spcBef>
              <a:buClrTx/>
              <a:buSzTx/>
              <a:buNone/>
              <a:defRPr/>
            </a:pPr>
            <a:r>
              <a:rPr lang="en-US" dirty="0"/>
              <a:t>Import </a:t>
            </a:r>
            <a:r>
              <a:rPr lang="en-US" dirty="0" err="1"/>
              <a:t>org.apache.spark.SparkConnf</a:t>
            </a:r>
            <a:endParaRPr lang="en-US" dirty="0"/>
          </a:p>
          <a:p>
            <a:pPr marL="480060" lvl="1" indent="0" defTabSz="914400">
              <a:spcBef>
                <a:spcPts val="0"/>
              </a:spcBef>
              <a:buClrTx/>
              <a:buSzTx/>
              <a:buNone/>
              <a:defRPr/>
            </a:pPr>
            <a:endParaRPr lang="en-US" dirty="0"/>
          </a:p>
          <a:p>
            <a:pPr marL="480060" lvl="1" indent="0" defTabSz="914400">
              <a:spcBef>
                <a:spcPts val="0"/>
              </a:spcBef>
              <a:buClrTx/>
              <a:buSzTx/>
              <a:buNone/>
              <a:defRPr/>
            </a:pPr>
            <a:r>
              <a:rPr lang="en-US" dirty="0" err="1"/>
              <a:t>val</a:t>
            </a:r>
            <a:r>
              <a:rPr lang="en-US" dirty="0"/>
              <a:t> </a:t>
            </a:r>
            <a:r>
              <a:rPr lang="en-US" dirty="0" err="1"/>
              <a:t>conf</a:t>
            </a:r>
            <a:r>
              <a:rPr lang="en-US" dirty="0"/>
              <a:t> = new </a:t>
            </a:r>
            <a:r>
              <a:rPr lang="en-US" dirty="0" err="1"/>
              <a:t>SparkConf</a:t>
            </a:r>
            <a:r>
              <a:rPr lang="en-US" dirty="0"/>
              <a:t>()</a:t>
            </a:r>
          </a:p>
          <a:p>
            <a:pPr marL="480060" lvl="1" indent="0" defTabSz="914400">
              <a:spcBef>
                <a:spcPts val="0"/>
              </a:spcBef>
              <a:buClrTx/>
              <a:buSzTx/>
              <a:buNone/>
              <a:defRPr/>
            </a:pPr>
            <a:r>
              <a:rPr lang="en-US" dirty="0" err="1"/>
              <a:t>val</a:t>
            </a:r>
            <a:r>
              <a:rPr lang="en-US" dirty="0"/>
              <a:t>  </a:t>
            </a:r>
            <a:r>
              <a:rPr lang="en-US" dirty="0" err="1"/>
              <a:t>sc</a:t>
            </a:r>
            <a:r>
              <a:rPr lang="en-US" dirty="0"/>
              <a:t> = new </a:t>
            </a:r>
            <a:r>
              <a:rPr lang="en-US" dirty="0" err="1"/>
              <a:t>SparkContext</a:t>
            </a:r>
            <a:r>
              <a:rPr lang="en-US" dirty="0"/>
              <a:t>(</a:t>
            </a:r>
            <a:r>
              <a:rPr lang="en-US" dirty="0" err="1"/>
              <a:t>conf</a:t>
            </a:r>
            <a:r>
              <a:rPr lang="en-US" dirty="0"/>
              <a:t>)</a:t>
            </a:r>
          </a:p>
          <a:p>
            <a:endParaRPr lang="en-US" dirty="0"/>
          </a:p>
          <a:p>
            <a:endParaRPr lang="en-US" dirty="0"/>
          </a:p>
        </p:txBody>
      </p:sp>
      <p:sp>
        <p:nvSpPr>
          <p:cNvPr id="7" name="Shape 219"/>
          <p:cNvSpPr/>
          <p:nvPr/>
        </p:nvSpPr>
        <p:spPr>
          <a:xfrm>
            <a:off x="9790095" y="3334269"/>
            <a:ext cx="2010696" cy="1347019"/>
          </a:xfrm>
          <a:prstGeom prst="roundRect">
            <a:avLst>
              <a:gd name="adj" fmla="val 11872"/>
            </a:avLst>
          </a:prstGeom>
          <a:solidFill>
            <a:schemeClr val="accent2"/>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tx2"/>
                </a:solidFill>
                <a:latin typeface="Arial"/>
                <a:ea typeface="Arial"/>
                <a:cs typeface="Arial"/>
                <a:sym typeface="Arial"/>
              </a:rPr>
              <a:t>Driver</a:t>
            </a:r>
          </a:p>
        </p:txBody>
      </p:sp>
      <p:sp>
        <p:nvSpPr>
          <p:cNvPr id="8" name="Shape 219"/>
          <p:cNvSpPr/>
          <p:nvPr/>
        </p:nvSpPr>
        <p:spPr>
          <a:xfrm>
            <a:off x="9926731" y="3838479"/>
            <a:ext cx="1737424" cy="633874"/>
          </a:xfrm>
          <a:prstGeom prst="roundRect">
            <a:avLst>
              <a:gd name="adj" fmla="val 11872"/>
            </a:avLst>
          </a:prstGeom>
          <a:solidFill>
            <a:schemeClr val="accent1"/>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err="1">
                <a:solidFill>
                  <a:schemeClr val="tx2"/>
                </a:solidFill>
                <a:latin typeface="Arial"/>
                <a:ea typeface="Arial"/>
                <a:cs typeface="Arial"/>
                <a:sym typeface="Arial"/>
              </a:rPr>
              <a:t>SparkContext</a:t>
            </a:r>
            <a:endParaRPr lang="en-US" sz="1700" dirty="0">
              <a:solidFill>
                <a:schemeClr val="tx2"/>
              </a:solidFill>
              <a:latin typeface="Arial"/>
              <a:ea typeface="Arial"/>
              <a:cs typeface="Arial"/>
              <a:sym typeface="Arial"/>
            </a:endParaRPr>
          </a:p>
        </p:txBody>
      </p:sp>
    </p:spTree>
    <p:extLst>
      <p:ext uri="{BB962C8B-B14F-4D97-AF65-F5344CB8AC3E}">
        <p14:creationId xmlns:p14="http://schemas.microsoft.com/office/powerpoint/2010/main" val="1576018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Executors</a:t>
            </a:r>
          </a:p>
        </p:txBody>
      </p:sp>
      <p:sp>
        <p:nvSpPr>
          <p:cNvPr id="3" name="Content Placeholder 2"/>
          <p:cNvSpPr>
            <a:spLocks noGrp="1"/>
          </p:cNvSpPr>
          <p:nvPr>
            <p:ph idx="1"/>
          </p:nvPr>
        </p:nvSpPr>
        <p:spPr>
          <a:xfrm>
            <a:off x="841494" y="1752600"/>
            <a:ext cx="13167360" cy="3859518"/>
          </a:xfrm>
        </p:spPr>
        <p:txBody>
          <a:bodyPr>
            <a:normAutofit fontScale="92500" lnSpcReduction="10000"/>
          </a:bodyPr>
          <a:lstStyle/>
          <a:p>
            <a:r>
              <a:rPr lang="en-US" dirty="0"/>
              <a:t>Responsible for all application workload processing</a:t>
            </a:r>
          </a:p>
          <a:p>
            <a:pPr lvl="1"/>
            <a:r>
              <a:rPr lang="en-US" dirty="0"/>
              <a:t>The "workers" of a Spark application, with </a:t>
            </a:r>
            <a:r>
              <a:rPr lang="en-US" dirty="0" err="1">
                <a:latin typeface="Courier New" panose="02070309020205020404" pitchFamily="49" charset="0"/>
                <a:cs typeface="Courier New" panose="02070309020205020404" pitchFamily="49" charset="0"/>
              </a:rPr>
              <a:t>SparkContext</a:t>
            </a:r>
            <a:r>
              <a:rPr lang="en-US" dirty="0"/>
              <a:t> serving as the "master"</a:t>
            </a:r>
          </a:p>
          <a:p>
            <a:r>
              <a:rPr lang="en-US" dirty="0"/>
              <a:t>Exist for the life of the application</a:t>
            </a:r>
          </a:p>
          <a:p>
            <a:r>
              <a:rPr lang="en-US" dirty="0"/>
              <a:t>Interchangeable workspaces</a:t>
            </a:r>
          </a:p>
          <a:p>
            <a:pPr lvl="1"/>
            <a:r>
              <a:rPr lang="en-US" dirty="0"/>
              <a:t>Tasks assigned to a lost executor will be reassigned</a:t>
            </a:r>
          </a:p>
          <a:p>
            <a:pPr lvl="1"/>
            <a:r>
              <a:rPr lang="en-US" dirty="0"/>
              <a:t>Data lost will be recomputed on another executor</a:t>
            </a:r>
          </a:p>
          <a:p>
            <a:r>
              <a:rPr lang="en-US" dirty="0"/>
              <a:t>Behavior and performance can be controlled</a:t>
            </a:r>
            <a:br>
              <a:rPr lang="en-US" dirty="0"/>
            </a:br>
            <a:r>
              <a:rPr lang="en-US" dirty="0"/>
              <a:t>programmatically</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435" y="3748781"/>
            <a:ext cx="5553419" cy="3363054"/>
          </a:xfrm>
          <a:prstGeom prst="rect">
            <a:avLst/>
          </a:prstGeom>
        </p:spPr>
      </p:pic>
      <p:sp>
        <p:nvSpPr>
          <p:cNvPr id="16" name="Rounded Rectangular Callout 15"/>
          <p:cNvSpPr/>
          <p:nvPr/>
        </p:nvSpPr>
        <p:spPr>
          <a:xfrm>
            <a:off x="9861321" y="2926610"/>
            <a:ext cx="2741645" cy="581866"/>
          </a:xfrm>
          <a:prstGeom prst="wedgeRoundRectCallout">
            <a:avLst>
              <a:gd name="adj1" fmla="val -49238"/>
              <a:gd name="adj2" fmla="val 6419"/>
              <a:gd name="adj3" fmla="val 16667"/>
            </a:avLst>
          </a:prstGeom>
          <a:ln/>
        </p:spPr>
        <p:style>
          <a:lnRef idx="1">
            <a:schemeClr val="accent4"/>
          </a:lnRef>
          <a:fillRef idx="3">
            <a:schemeClr val="accent4"/>
          </a:fillRef>
          <a:effectRef idx="2">
            <a:schemeClr val="accent4"/>
          </a:effectRef>
          <a:fontRef idx="minor">
            <a:schemeClr val="lt1"/>
          </a:fontRef>
        </p:style>
        <p:txBody>
          <a:bodyPr tIns="109728" bIns="109728" rtlCol="0" anchor="ctr" anchorCtr="1"/>
          <a:lstStyle>
            <a:defPPr>
              <a:defRPr lang="en-US"/>
            </a:defPPr>
            <a:lvl1pPr marL="0" algn="l" defTabSz="1097280" rtl="0" eaLnBrk="1" latinLnBrk="0" hangingPunct="1">
              <a:defRPr sz="2200" kern="1200">
                <a:solidFill>
                  <a:schemeClr val="lt1"/>
                </a:solidFill>
                <a:latin typeface="+mn-lt"/>
                <a:ea typeface="+mn-ea"/>
                <a:cs typeface="+mn-cs"/>
              </a:defRPr>
            </a:lvl1pPr>
            <a:lvl2pPr marL="548640" algn="l" defTabSz="1097280" rtl="0" eaLnBrk="1" latinLnBrk="0" hangingPunct="1">
              <a:defRPr sz="2200" kern="1200">
                <a:solidFill>
                  <a:schemeClr val="lt1"/>
                </a:solidFill>
                <a:latin typeface="+mn-lt"/>
                <a:ea typeface="+mn-ea"/>
                <a:cs typeface="+mn-cs"/>
              </a:defRPr>
            </a:lvl2pPr>
            <a:lvl3pPr marL="1097280" algn="l" defTabSz="1097280" rtl="0" eaLnBrk="1" latinLnBrk="0" hangingPunct="1">
              <a:defRPr sz="2200" kern="1200">
                <a:solidFill>
                  <a:schemeClr val="lt1"/>
                </a:solidFill>
                <a:latin typeface="+mn-lt"/>
                <a:ea typeface="+mn-ea"/>
                <a:cs typeface="+mn-cs"/>
              </a:defRPr>
            </a:lvl3pPr>
            <a:lvl4pPr marL="1645920" algn="l" defTabSz="1097280" rtl="0" eaLnBrk="1" latinLnBrk="0" hangingPunct="1">
              <a:defRPr sz="2200" kern="1200">
                <a:solidFill>
                  <a:schemeClr val="lt1"/>
                </a:solidFill>
                <a:latin typeface="+mn-lt"/>
                <a:ea typeface="+mn-ea"/>
                <a:cs typeface="+mn-cs"/>
              </a:defRPr>
            </a:lvl4pPr>
            <a:lvl5pPr marL="2194560" algn="l" defTabSz="1097280" rtl="0" eaLnBrk="1" latinLnBrk="0" hangingPunct="1">
              <a:defRPr sz="2200" kern="1200">
                <a:solidFill>
                  <a:schemeClr val="lt1"/>
                </a:solidFill>
                <a:latin typeface="+mn-lt"/>
                <a:ea typeface="+mn-ea"/>
                <a:cs typeface="+mn-cs"/>
              </a:defRPr>
            </a:lvl5pPr>
            <a:lvl6pPr marL="2743200" algn="l" defTabSz="1097280" rtl="0" eaLnBrk="1" latinLnBrk="0" hangingPunct="1">
              <a:defRPr sz="2200" kern="1200">
                <a:solidFill>
                  <a:schemeClr val="lt1"/>
                </a:solidFill>
                <a:latin typeface="+mn-lt"/>
                <a:ea typeface="+mn-ea"/>
                <a:cs typeface="+mn-cs"/>
              </a:defRPr>
            </a:lvl6pPr>
            <a:lvl7pPr marL="3291840" algn="l" defTabSz="1097280" rtl="0" eaLnBrk="1" latinLnBrk="0" hangingPunct="1">
              <a:defRPr sz="2200" kern="1200">
                <a:solidFill>
                  <a:schemeClr val="lt1"/>
                </a:solidFill>
                <a:latin typeface="+mn-lt"/>
                <a:ea typeface="+mn-ea"/>
                <a:cs typeface="+mn-cs"/>
              </a:defRPr>
            </a:lvl7pPr>
            <a:lvl8pPr marL="3840480" algn="l" defTabSz="1097280" rtl="0" eaLnBrk="1" latinLnBrk="0" hangingPunct="1">
              <a:defRPr sz="2200" kern="1200">
                <a:solidFill>
                  <a:schemeClr val="lt1"/>
                </a:solidFill>
                <a:latin typeface="+mn-lt"/>
                <a:ea typeface="+mn-ea"/>
                <a:cs typeface="+mn-cs"/>
              </a:defRPr>
            </a:lvl8pPr>
            <a:lvl9pPr marL="4389120" algn="l" defTabSz="1097280" rtl="0" eaLnBrk="1" latinLnBrk="0" hangingPunct="1">
              <a:defRPr sz="2200" kern="1200">
                <a:solidFill>
                  <a:schemeClr val="lt1"/>
                </a:solidFill>
                <a:latin typeface="+mn-lt"/>
                <a:ea typeface="+mn-ea"/>
                <a:cs typeface="+mn-cs"/>
              </a:defRPr>
            </a:lvl9pPr>
          </a:lstStyle>
          <a:p>
            <a:pPr algn="ctr"/>
            <a:r>
              <a:rPr lang="en-US" sz="2640" dirty="0">
                <a:solidFill>
                  <a:schemeClr val="bg1"/>
                </a:solidFill>
              </a:rPr>
              <a:t>HDP Cluster</a:t>
            </a:r>
            <a:endParaRPr lang="en-US" sz="2640" b="1" dirty="0">
              <a:solidFill>
                <a:schemeClr val="bg1"/>
              </a:solidFill>
            </a:endParaRPr>
          </a:p>
        </p:txBody>
      </p:sp>
      <p:sp>
        <p:nvSpPr>
          <p:cNvPr id="22" name="Shape 219"/>
          <p:cNvSpPr/>
          <p:nvPr/>
        </p:nvSpPr>
        <p:spPr>
          <a:xfrm>
            <a:off x="10562937" y="5047952"/>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23" name="Shape 219"/>
          <p:cNvSpPr/>
          <p:nvPr/>
        </p:nvSpPr>
        <p:spPr>
          <a:xfrm>
            <a:off x="12480293" y="4523119"/>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24" name="Shape 219"/>
          <p:cNvSpPr/>
          <p:nvPr/>
        </p:nvSpPr>
        <p:spPr>
          <a:xfrm>
            <a:off x="12480293" y="5079791"/>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25" name="Shape 219"/>
          <p:cNvSpPr/>
          <p:nvPr/>
        </p:nvSpPr>
        <p:spPr>
          <a:xfrm>
            <a:off x="10599415" y="6779055"/>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26" name="Shape 219"/>
          <p:cNvSpPr/>
          <p:nvPr/>
        </p:nvSpPr>
        <p:spPr>
          <a:xfrm>
            <a:off x="12480293" y="6814748"/>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
        <p:nvSpPr>
          <p:cNvPr id="27" name="Shape 219"/>
          <p:cNvSpPr/>
          <p:nvPr/>
        </p:nvSpPr>
        <p:spPr>
          <a:xfrm>
            <a:off x="10599415" y="6249574"/>
            <a:ext cx="1265456" cy="350517"/>
          </a:xfrm>
          <a:prstGeom prst="roundRect">
            <a:avLst>
              <a:gd name="adj" fmla="val 11872"/>
            </a:avLst>
          </a:prstGeom>
          <a:solidFill>
            <a:schemeClr val="tx2"/>
          </a:solidFill>
          <a:ln w="25400" cap="flat">
            <a:solidFill>
              <a:srgbClr val="5E6568"/>
            </a:solidFill>
            <a:prstDash val="solid"/>
            <a:round/>
            <a:headEnd type="none" w="med" len="med"/>
            <a:tailEnd type="none" w="med" len="med"/>
          </a:ln>
        </p:spPr>
        <p:txBody>
          <a:bodyPr lIns="109728" tIns="54849" rIns="109728" bIns="109728" anchor="ctr"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ct val="25000"/>
            </a:pPr>
            <a:r>
              <a:rPr lang="en-US" sz="1700" dirty="0">
                <a:solidFill>
                  <a:schemeClr val="bg1"/>
                </a:solidFill>
                <a:latin typeface="Arial"/>
                <a:ea typeface="Arial"/>
                <a:cs typeface="Arial"/>
                <a:sym typeface="Arial"/>
              </a:rPr>
              <a:t>Executor</a:t>
            </a:r>
          </a:p>
        </p:txBody>
      </p:sp>
    </p:spTree>
    <p:extLst>
      <p:ext uri="{BB962C8B-B14F-4D97-AF65-F5344CB8AC3E}">
        <p14:creationId xmlns:p14="http://schemas.microsoft.com/office/powerpoint/2010/main" val="532722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91723"/>
            <a:ext cx="9213644" cy="1576585"/>
          </a:xfrm>
        </p:spPr>
        <p:txBody>
          <a:bodyPr/>
          <a:lstStyle/>
          <a:p>
            <a:r>
              <a:rPr lang="en-US" dirty="0"/>
              <a:t>Lab: Introduction to Spark REPLs and Zeppelin</a:t>
            </a:r>
          </a:p>
        </p:txBody>
      </p:sp>
    </p:spTree>
    <p:extLst>
      <p:ext uri="{BB962C8B-B14F-4D97-AF65-F5344CB8AC3E}">
        <p14:creationId xmlns:p14="http://schemas.microsoft.com/office/powerpoint/2010/main" val="348228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What Makes Data "Big" Data?</a:t>
            </a:r>
          </a:p>
        </p:txBody>
      </p:sp>
      <p:sp>
        <p:nvSpPr>
          <p:cNvPr id="3" name="Content Placeholder 2"/>
          <p:cNvSpPr>
            <a:spLocks noGrp="1"/>
          </p:cNvSpPr>
          <p:nvPr>
            <p:ph idx="1"/>
          </p:nvPr>
        </p:nvSpPr>
        <p:spPr>
          <a:xfrm>
            <a:off x="841494" y="1460829"/>
            <a:ext cx="13167360" cy="1603647"/>
          </a:xfrm>
        </p:spPr>
        <p:txBody>
          <a:bodyPr>
            <a:normAutofit/>
          </a:bodyPr>
          <a:lstStyle/>
          <a:p>
            <a:r>
              <a:rPr lang="en-US" dirty="0"/>
              <a:t>The term Big Data comes from the computational sciences</a:t>
            </a:r>
          </a:p>
          <a:p>
            <a:r>
              <a:rPr lang="en-US" dirty="0"/>
              <a:t>It is used to describe scenarios where the volume, rate of creation, and types of data threaten to overwhelm the tools used to store and process it</a:t>
            </a:r>
          </a:p>
        </p:txBody>
      </p:sp>
      <p:graphicFrame>
        <p:nvGraphicFramePr>
          <p:cNvPr id="19" name="Table 18"/>
          <p:cNvGraphicFramePr>
            <a:graphicFrameLocks noGrp="1"/>
          </p:cNvGraphicFramePr>
          <p:nvPr>
            <p:extLst>
              <p:ext uri="{D42A27DB-BD31-4B8C-83A1-F6EECF244321}">
                <p14:modId xmlns:p14="http://schemas.microsoft.com/office/powerpoint/2010/main" val="3814660467"/>
              </p:ext>
            </p:extLst>
          </p:nvPr>
        </p:nvGraphicFramePr>
        <p:xfrm>
          <a:off x="1930784" y="3372490"/>
          <a:ext cx="10511491" cy="3804812"/>
        </p:xfrm>
        <a:graphic>
          <a:graphicData uri="http://schemas.openxmlformats.org/drawingml/2006/table">
            <a:tbl>
              <a:tblPr firstRow="1" bandRow="1">
                <a:tableStyleId>{5C22544A-7EE6-4342-B048-85BDC9FD1C3A}</a:tableStyleId>
              </a:tblPr>
              <a:tblGrid>
                <a:gridCol w="3650066">
                  <a:extLst>
                    <a:ext uri="{9D8B030D-6E8A-4147-A177-3AD203B41FA5}">
                      <a16:colId xmlns:a16="http://schemas.microsoft.com/office/drawing/2014/main" val="20000"/>
                    </a:ext>
                  </a:extLst>
                </a:gridCol>
                <a:gridCol w="6861425">
                  <a:extLst>
                    <a:ext uri="{9D8B030D-6E8A-4147-A177-3AD203B41FA5}">
                      <a16:colId xmlns:a16="http://schemas.microsoft.com/office/drawing/2014/main" val="20001"/>
                    </a:ext>
                  </a:extLst>
                </a:gridCol>
              </a:tblGrid>
              <a:tr h="493956">
                <a:tc>
                  <a:txBody>
                    <a:bodyPr/>
                    <a:lstStyle/>
                    <a:p>
                      <a:pPr marL="0" algn="ctr" defTabSz="457200" rtl="0" eaLnBrk="1" latinLnBrk="0" hangingPunct="1"/>
                      <a:r>
                        <a:rPr lang="en-US" sz="2600" kern="1200" dirty="0">
                          <a:solidFill>
                            <a:schemeClr val="dk1"/>
                          </a:solidFill>
                          <a:latin typeface="+mn-lt"/>
                          <a:ea typeface="+mn-ea"/>
                          <a:cs typeface="+mn-cs"/>
                        </a:rPr>
                        <a:t>Three</a:t>
                      </a:r>
                      <a:r>
                        <a:rPr lang="en-US" sz="2600" kern="1200" baseline="0" dirty="0">
                          <a:solidFill>
                            <a:schemeClr val="dk1"/>
                          </a:solidFill>
                          <a:latin typeface="+mn-lt"/>
                          <a:ea typeface="+mn-ea"/>
                          <a:cs typeface="+mn-cs"/>
                        </a:rPr>
                        <a:t> V’s</a:t>
                      </a:r>
                      <a:endParaRPr lang="en-US" sz="2600" kern="1200" dirty="0">
                        <a:solidFill>
                          <a:schemeClr val="dk1"/>
                        </a:solidFill>
                        <a:latin typeface="+mn-lt"/>
                        <a:ea typeface="+mn-ea"/>
                        <a:cs typeface="+mn-cs"/>
                      </a:endParaRPr>
                    </a:p>
                  </a:txBody>
                  <a:tcPr marL="98271" marR="98271" marT="49123" marB="49123" anchor="ctr"/>
                </a:tc>
                <a:tc>
                  <a:txBody>
                    <a:bodyPr/>
                    <a:lstStyle/>
                    <a:p>
                      <a:pPr marL="0" algn="ctr" defTabSz="457200" rtl="0" eaLnBrk="1" latinLnBrk="0" hangingPunct="1"/>
                      <a:r>
                        <a:rPr lang="en-US" sz="2600" kern="1200" dirty="0">
                          <a:solidFill>
                            <a:schemeClr val="dk1"/>
                          </a:solidFill>
                          <a:latin typeface="+mn-lt"/>
                          <a:ea typeface="+mn-ea"/>
                          <a:cs typeface="+mn-cs"/>
                        </a:rPr>
                        <a:t>Description</a:t>
                      </a:r>
                    </a:p>
                  </a:txBody>
                  <a:tcPr marL="98271" marR="98271" marT="49123" marB="49123" anchor="ctr"/>
                </a:tc>
                <a:extLst>
                  <a:ext uri="{0D108BD9-81ED-4DB2-BD59-A6C34878D82A}">
                    <a16:rowId xmlns:a16="http://schemas.microsoft.com/office/drawing/2014/main" val="10000"/>
                  </a:ext>
                </a:extLst>
              </a:tr>
              <a:tr h="1162571">
                <a:tc>
                  <a:txBody>
                    <a:bodyPr/>
                    <a:lstStyle/>
                    <a:p>
                      <a:pPr algn="ctr"/>
                      <a:r>
                        <a:rPr lang="en-US" sz="5200" b="1" dirty="0">
                          <a:latin typeface="Gill Sans Ultra Bold" panose="020B0A02020104020203" pitchFamily="34" charset="0"/>
                        </a:rPr>
                        <a:t>VOLUME</a:t>
                      </a:r>
                    </a:p>
                  </a:txBody>
                  <a:tcPr marL="98271" marR="98271" marT="49123" marB="49123" anchor="ct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ltLang="ja-JP" sz="2300" kern="0" dirty="0">
                          <a:solidFill>
                            <a:sysClr val="windowText" lastClr="000000">
                              <a:hueOff val="0"/>
                              <a:satOff val="0"/>
                              <a:lumOff val="0"/>
                              <a:alphaOff val="0"/>
                            </a:sysClr>
                          </a:solidFill>
                          <a:latin typeface="Calibri" charset="0"/>
                          <a:ea typeface="ＭＳ Ｐゴシック"/>
                        </a:rPr>
                        <a:t>Petabytes and more, spurred by exponential growth in computers, sensors, social media, and regulatory requirements.</a:t>
                      </a:r>
                    </a:p>
                  </a:txBody>
                  <a:tcPr marL="98271" marR="98271" marT="49123" marB="49123" anchor="ctr"/>
                </a:tc>
                <a:extLst>
                  <a:ext uri="{0D108BD9-81ED-4DB2-BD59-A6C34878D82A}">
                    <a16:rowId xmlns:a16="http://schemas.microsoft.com/office/drawing/2014/main" val="10001"/>
                  </a:ext>
                </a:extLst>
              </a:tr>
              <a:tr h="1162571">
                <a:tc>
                  <a:txBody>
                    <a:bodyPr/>
                    <a:lstStyle/>
                    <a:p>
                      <a:pPr algn="ctr"/>
                      <a:r>
                        <a:rPr lang="en-US" sz="5800" b="1" i="1" dirty="0">
                          <a:latin typeface="Adobe Fan Heiti Std B" panose="020B0700000000000000" pitchFamily="34" charset="-128"/>
                          <a:ea typeface="Adobe Fan Heiti Std B" panose="020B0700000000000000" pitchFamily="34" charset="-128"/>
                        </a:rPr>
                        <a:t>Velocity</a:t>
                      </a:r>
                    </a:p>
                  </a:txBody>
                  <a:tcPr marL="98271" marR="98271" marT="49123" marB="49123" anchor="ct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altLang="ja-JP" sz="2300" kern="0" dirty="0">
                          <a:solidFill>
                            <a:sysClr val="windowText" lastClr="000000">
                              <a:hueOff val="0"/>
                              <a:satOff val="0"/>
                              <a:lumOff val="0"/>
                              <a:alphaOff val="0"/>
                            </a:sysClr>
                          </a:solidFill>
                          <a:latin typeface="Calibri" charset="0"/>
                          <a:ea typeface="ＭＳ Ｐゴシック"/>
                        </a:rPr>
                        <a:t>Gigabytes per *second,* and faster, plus new data and new ways to create data are generated an an increasing rate.</a:t>
                      </a:r>
                    </a:p>
                  </a:txBody>
                  <a:tcPr marL="98271" marR="98271" marT="49123" marB="49123" anchor="ctr"/>
                </a:tc>
                <a:extLst>
                  <a:ext uri="{0D108BD9-81ED-4DB2-BD59-A6C34878D82A}">
                    <a16:rowId xmlns:a16="http://schemas.microsoft.com/office/drawing/2014/main" val="10002"/>
                  </a:ext>
                </a:extLst>
              </a:tr>
              <a:tr h="98518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800" b="0" i="0" u="none" strike="noStrike" kern="1200" cap="none" spc="0" normalizeH="0" baseline="0" noProof="0" dirty="0">
                          <a:ln>
                            <a:noFill/>
                          </a:ln>
                          <a:solidFill>
                            <a:srgbClr val="000090"/>
                          </a:solidFill>
                          <a:effectLst/>
                          <a:uLnTx/>
                          <a:uFillTx/>
                          <a:latin typeface="+mn-lt"/>
                          <a:ea typeface="+mn-ea"/>
                          <a:cs typeface="+mn-cs"/>
                        </a:rPr>
                        <a:t>V</a:t>
                      </a:r>
                      <a:r>
                        <a:rPr kumimoji="0" lang="en-US" sz="5800" b="0" i="0" u="none" strike="noStrike" kern="1200" cap="none" spc="0" normalizeH="0" baseline="0" noProof="0" dirty="0">
                          <a:ln>
                            <a:noFill/>
                          </a:ln>
                          <a:solidFill>
                            <a:srgbClr val="008000"/>
                          </a:solidFill>
                          <a:effectLst/>
                          <a:uLnTx/>
                          <a:uFillTx/>
                          <a:latin typeface="+mn-lt"/>
                          <a:ea typeface="+mn-ea"/>
                          <a:cs typeface="+mn-cs"/>
                        </a:rPr>
                        <a:t>a</a:t>
                      </a:r>
                      <a:r>
                        <a:rPr kumimoji="0" lang="en-US" sz="5800" b="0" i="0" u="none" strike="noStrike" kern="1200" cap="none" spc="0" normalizeH="0" baseline="0" noProof="0" dirty="0">
                          <a:ln>
                            <a:noFill/>
                          </a:ln>
                          <a:solidFill>
                            <a:srgbClr val="3366FF"/>
                          </a:solidFill>
                          <a:effectLst/>
                          <a:uLnTx/>
                          <a:uFillTx/>
                          <a:latin typeface="+mn-lt"/>
                          <a:ea typeface="+mn-ea"/>
                          <a:cs typeface="+mn-cs"/>
                        </a:rPr>
                        <a:t>r</a:t>
                      </a:r>
                      <a:r>
                        <a:rPr kumimoji="0" lang="en-US" sz="5800" b="0" i="0" u="none" strike="noStrike" kern="1200" cap="none" spc="0" normalizeH="0" baseline="0" noProof="0" dirty="0">
                          <a:ln>
                            <a:noFill/>
                          </a:ln>
                          <a:solidFill>
                            <a:srgbClr val="FF6600"/>
                          </a:solidFill>
                          <a:effectLst/>
                          <a:uLnTx/>
                          <a:uFillTx/>
                          <a:latin typeface="+mn-lt"/>
                          <a:ea typeface="+mn-ea"/>
                          <a:cs typeface="+mn-cs"/>
                        </a:rPr>
                        <a:t>i</a:t>
                      </a:r>
                      <a:r>
                        <a:rPr kumimoji="0" lang="en-US" sz="5800" b="0" i="0" u="none" strike="noStrike" kern="1200" cap="none" spc="0" normalizeH="0" baseline="0" noProof="0" dirty="0">
                          <a:ln>
                            <a:noFill/>
                          </a:ln>
                          <a:solidFill>
                            <a:srgbClr val="0000FF"/>
                          </a:solidFill>
                          <a:effectLst/>
                          <a:uLnTx/>
                          <a:uFillTx/>
                          <a:latin typeface="+mn-lt"/>
                          <a:ea typeface="+mn-ea"/>
                          <a:cs typeface="+mn-cs"/>
                        </a:rPr>
                        <a:t>e</a:t>
                      </a:r>
                      <a:r>
                        <a:rPr kumimoji="0" lang="en-US" sz="5800" b="0" i="0" u="none" strike="noStrike" kern="1200" cap="none" spc="0" normalizeH="0" baseline="0" noProof="0" dirty="0">
                          <a:ln>
                            <a:noFill/>
                          </a:ln>
                          <a:solidFill>
                            <a:srgbClr val="660066"/>
                          </a:solidFill>
                          <a:effectLst/>
                          <a:uLnTx/>
                          <a:uFillTx/>
                          <a:latin typeface="+mn-lt"/>
                          <a:ea typeface="+mn-ea"/>
                          <a:cs typeface="+mn-cs"/>
                        </a:rPr>
                        <a:t>t</a:t>
                      </a:r>
                      <a:r>
                        <a:rPr kumimoji="0" lang="en-US" sz="5800" b="0" i="0" u="none" strike="noStrike" kern="1200" cap="none" spc="0" normalizeH="0" baseline="0" noProof="0" dirty="0">
                          <a:ln>
                            <a:noFill/>
                          </a:ln>
                          <a:solidFill>
                            <a:srgbClr val="FF0000"/>
                          </a:solidFill>
                          <a:effectLst/>
                          <a:uLnTx/>
                          <a:uFillTx/>
                          <a:latin typeface="+mn-lt"/>
                          <a:ea typeface="+mn-ea"/>
                          <a:cs typeface="+mn-cs"/>
                        </a:rPr>
                        <a:t>y</a:t>
                      </a:r>
                    </a:p>
                  </a:txBody>
                  <a:tcPr marL="98271" marR="98271" marT="49123" marB="49123" anchor="ctr"/>
                </a:tc>
                <a:tc>
                  <a: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altLang="ja-JP" sz="2300" kern="0" dirty="0">
                          <a:solidFill>
                            <a:sysClr val="windowText" lastClr="000000">
                              <a:hueOff val="0"/>
                              <a:satOff val="0"/>
                              <a:lumOff val="0"/>
                              <a:alphaOff val="0"/>
                            </a:sysClr>
                          </a:solidFill>
                          <a:latin typeface="Calibri" charset="0"/>
                          <a:ea typeface="ＭＳ Ｐゴシック"/>
                        </a:rPr>
                        <a:t>Structured, semi-structured, unstructured. Databases, XML, JSON, text, photo, video, audio, etc.</a:t>
                      </a:r>
                    </a:p>
                  </a:txBody>
                  <a:tcPr marL="98271" marR="98271" marT="49123" marB="49123"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52850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1997432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pPr marL="617323" indent="-617323">
              <a:buFont typeface="+mj-lt"/>
              <a:buAutoNum type="arabicPeriod"/>
            </a:pPr>
            <a:r>
              <a:rPr lang="en-US" sz="2800" dirty="0">
                <a:latin typeface="Arial"/>
                <a:cs typeface="Arial"/>
              </a:rPr>
              <a:t>Name the tool in HDP that allows for interactive data analytics, data visualization, and collaboration with Spark.</a:t>
            </a:r>
          </a:p>
          <a:p>
            <a:pPr marL="617323" indent="-617323">
              <a:buFont typeface="+mj-lt"/>
              <a:buAutoNum type="arabicPeriod"/>
            </a:pPr>
            <a:r>
              <a:rPr lang="en-US" sz="2800" dirty="0">
                <a:latin typeface="Arial"/>
                <a:cs typeface="Arial"/>
              </a:rPr>
              <a:t>What programming languages does Spark currently support?</a:t>
            </a:r>
          </a:p>
          <a:p>
            <a:pPr marL="617323" indent="-617323">
              <a:buFont typeface="+mj-lt"/>
              <a:buAutoNum type="arabicPeriod"/>
            </a:pPr>
            <a:r>
              <a:rPr lang="en-US" sz="2800" dirty="0">
                <a:latin typeface="Arial"/>
                <a:cs typeface="Arial"/>
              </a:rPr>
              <a:t>What is the primary benefit of running Spark on YARN?</a:t>
            </a:r>
          </a:p>
          <a:p>
            <a:pPr marL="617323" indent="-617323">
              <a:buFont typeface="+mj-lt"/>
              <a:buAutoNum type="arabicPeriod"/>
            </a:pPr>
            <a:r>
              <a:rPr lang="en-US" sz="2800" dirty="0">
                <a:latin typeface="Arial"/>
                <a:cs typeface="Arial"/>
              </a:rPr>
              <a:t>Name the five components of an enterprise Spark application running in HDP.</a:t>
            </a:r>
          </a:p>
          <a:p>
            <a:pPr marL="617323" indent="-617323">
              <a:buFont typeface="+mj-lt"/>
              <a:buAutoNum type="arabicPeriod"/>
            </a:pPr>
            <a:r>
              <a:rPr lang="en-US" sz="2800" dirty="0">
                <a:latin typeface="Arial"/>
                <a:cs typeface="Arial"/>
              </a:rPr>
              <a:t>Which component of a Spark application is responsible for application workload processing?</a:t>
            </a:r>
          </a:p>
        </p:txBody>
      </p:sp>
    </p:spTree>
    <p:extLst>
      <p:ext uri="{BB962C8B-B14F-4D97-AF65-F5344CB8AC3E}">
        <p14:creationId xmlns:p14="http://schemas.microsoft.com/office/powerpoint/2010/main" val="41422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3999523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2253728"/>
            <a:ext cx="13167360" cy="5066002"/>
          </a:xfrm>
        </p:spPr>
        <p:txBody>
          <a:bodyPr>
            <a:normAutofit fontScale="92500" lnSpcReduction="20000"/>
          </a:bodyPr>
          <a:lstStyle/>
          <a:p>
            <a:r>
              <a:rPr lang="en-US" dirty="0"/>
              <a:t>Zeppelin is a web-based notebook that supports multiple programming languages and allows for data engineering, analytics, visualization, and collaboration using Spark</a:t>
            </a:r>
          </a:p>
          <a:p>
            <a:r>
              <a:rPr lang="en-US" dirty="0"/>
              <a:t>Spark is a large-scale, cluster-based, in-memory data processing platform that supports parallelized operations on enterprise-scale datasets</a:t>
            </a:r>
          </a:p>
          <a:p>
            <a:r>
              <a:rPr lang="en-US" dirty="0"/>
              <a:t>Spark provides REPLs for rapid, interactive application development and testing</a:t>
            </a:r>
          </a:p>
          <a:p>
            <a:r>
              <a:rPr lang="en-US" dirty="0"/>
              <a:t>The five components of an enterprise Spark application running on HDP are:</a:t>
            </a:r>
          </a:p>
          <a:p>
            <a:pPr lvl="1"/>
            <a:r>
              <a:rPr lang="en-US" dirty="0"/>
              <a:t>Driver</a:t>
            </a:r>
          </a:p>
          <a:p>
            <a:pPr lvl="1"/>
            <a:r>
              <a:rPr lang="en-US" dirty="0" err="1"/>
              <a:t>SparkContext</a:t>
            </a:r>
            <a:endParaRPr lang="en-US" dirty="0"/>
          </a:p>
          <a:p>
            <a:pPr lvl="1"/>
            <a:r>
              <a:rPr lang="en-US" dirty="0"/>
              <a:t>YARN</a:t>
            </a:r>
          </a:p>
          <a:p>
            <a:pPr lvl="1"/>
            <a:r>
              <a:rPr lang="en-US" dirty="0"/>
              <a:t>HDFS</a:t>
            </a:r>
          </a:p>
          <a:p>
            <a:pPr lvl="1"/>
            <a:r>
              <a:rPr lang="en-US" dirty="0"/>
              <a:t>Executors</a:t>
            </a:r>
          </a:p>
        </p:txBody>
      </p:sp>
    </p:spTree>
    <p:extLst>
      <p:ext uri="{BB962C8B-B14F-4D97-AF65-F5344CB8AC3E}">
        <p14:creationId xmlns:p14="http://schemas.microsoft.com/office/powerpoint/2010/main" val="732073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731520"/>
            <a:ext cx="10950832" cy="1584960"/>
          </a:xfrm>
        </p:spPr>
        <p:txBody>
          <a:bodyPr/>
          <a:lstStyle/>
          <a:p>
            <a:r>
              <a:rPr lang="en-US" dirty="0"/>
              <a:t>Working with RDDs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54</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38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5" name="Content Placeholder 4"/>
          <p:cNvSpPr>
            <a:spLocks noGrp="1"/>
          </p:cNvSpPr>
          <p:nvPr>
            <p:ph idx="1"/>
          </p:nvPr>
        </p:nvSpPr>
        <p:spPr>
          <a:xfrm>
            <a:off x="841494" y="1752600"/>
            <a:ext cx="13167360" cy="3250121"/>
          </a:xfrm>
        </p:spPr>
        <p:txBody>
          <a:bodyPr>
            <a:normAutofit lnSpcReduction="10000"/>
          </a:bodyPr>
          <a:lstStyle/>
          <a:p>
            <a:r>
              <a:rPr lang="en-US" dirty="0"/>
              <a:t>Explain the purpose and function of RDDs</a:t>
            </a:r>
          </a:p>
          <a:p>
            <a:r>
              <a:rPr lang="en-US" dirty="0"/>
              <a:t>Explain Spark programming basics</a:t>
            </a:r>
          </a:p>
          <a:p>
            <a:r>
              <a:rPr lang="en-US" dirty="0"/>
              <a:t>Define and use basic Spark transformations</a:t>
            </a:r>
          </a:p>
          <a:p>
            <a:r>
              <a:rPr lang="en-US" dirty="0"/>
              <a:t>Define and use basic Spark actions</a:t>
            </a:r>
          </a:p>
          <a:p>
            <a:r>
              <a:rPr lang="en-US" dirty="0"/>
              <a:t>Invoke functions for multiple RDDs, create named functions, and use numeric operations</a:t>
            </a:r>
          </a:p>
        </p:txBody>
      </p:sp>
    </p:spTree>
    <p:extLst>
      <p:ext uri="{BB962C8B-B14F-4D97-AF65-F5344CB8AC3E}">
        <p14:creationId xmlns:p14="http://schemas.microsoft.com/office/powerpoint/2010/main" val="2597924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Introduction to RDDs</a:t>
            </a:r>
          </a:p>
        </p:txBody>
      </p:sp>
    </p:spTree>
    <p:extLst>
      <p:ext uri="{BB962C8B-B14F-4D97-AF65-F5344CB8AC3E}">
        <p14:creationId xmlns:p14="http://schemas.microsoft.com/office/powerpoint/2010/main" val="342614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Distributed Datasets (RDDs)</a:t>
            </a:r>
          </a:p>
        </p:txBody>
      </p:sp>
      <p:sp>
        <p:nvSpPr>
          <p:cNvPr id="3" name="Content Placeholder 2"/>
          <p:cNvSpPr>
            <a:spLocks noGrp="1"/>
          </p:cNvSpPr>
          <p:nvPr>
            <p:ph idx="1"/>
          </p:nvPr>
        </p:nvSpPr>
        <p:spPr>
          <a:xfrm>
            <a:off x="841494" y="1752600"/>
            <a:ext cx="13167360" cy="2366802"/>
          </a:xfrm>
        </p:spPr>
        <p:txBody>
          <a:bodyPr>
            <a:normAutofit fontScale="92500" lnSpcReduction="10000"/>
          </a:bodyPr>
          <a:lstStyle/>
          <a:p>
            <a:r>
              <a:rPr lang="en-US" dirty="0"/>
              <a:t>Distributed collection of immutable elements</a:t>
            </a:r>
          </a:p>
          <a:p>
            <a:r>
              <a:rPr lang="en-US" dirty="0"/>
              <a:t>Dataset divided into partitions, which allows for parallel operation</a:t>
            </a:r>
          </a:p>
          <a:p>
            <a:pPr lvl="1"/>
            <a:r>
              <a:rPr lang="en-US" dirty="0"/>
              <a:t>Node selection for RDD partitions is aligned with HDFS blocks to maximize parallelism and Hadoop infrastructure benefits</a:t>
            </a:r>
          </a:p>
          <a:p>
            <a:r>
              <a:rPr lang="en-US" dirty="0"/>
              <a:t>If individual partition is lost, will be recreated on another node</a:t>
            </a:r>
          </a:p>
        </p:txBody>
      </p:sp>
    </p:spTree>
    <p:extLst>
      <p:ext uri="{BB962C8B-B14F-4D97-AF65-F5344CB8AC3E}">
        <p14:creationId xmlns:p14="http://schemas.microsoft.com/office/powerpoint/2010/main" val="1726128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RDDs Programmatically - Simple Lists</a:t>
            </a:r>
          </a:p>
        </p:txBody>
      </p:sp>
      <p:sp>
        <p:nvSpPr>
          <p:cNvPr id="3" name="Content Placeholder 2"/>
          <p:cNvSpPr>
            <a:spLocks noGrp="1"/>
          </p:cNvSpPr>
          <p:nvPr>
            <p:ph idx="1"/>
          </p:nvPr>
        </p:nvSpPr>
        <p:spPr>
          <a:xfrm>
            <a:off x="841494" y="2642286"/>
            <a:ext cx="13167360" cy="3998018"/>
          </a:xfrm>
        </p:spPr>
        <p:txBody>
          <a:bodyPr>
            <a:normAutofit fontScale="92500" lnSpcReduction="10000"/>
          </a:bodyPr>
          <a:lstStyle/>
          <a:p>
            <a:r>
              <a:rPr lang="en-US" dirty="0"/>
              <a:t>Use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 </a:t>
            </a:r>
            <a:r>
              <a:rPr lang="en-US" dirty="0"/>
              <a:t>to create an RDD, assigned to a local variable name, composed of lists of numbers and verify with </a:t>
            </a:r>
            <a:r>
              <a:rPr lang="en-US" dirty="0">
                <a:latin typeface="Courier New" panose="02070309020205020404" pitchFamily="49" charset="0"/>
                <a:cs typeface="Courier New" panose="02070309020205020404" pitchFamily="49" charset="0"/>
              </a:rPr>
              <a:t>collect()</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rddNumList.collect</a:t>
            </a:r>
            <a:r>
              <a:rPr lang="en-US" dirty="0">
                <a:latin typeface="Courier New" panose="02070309020205020404" pitchFamily="49" charset="0"/>
                <a:cs typeface="Courier New" panose="02070309020205020404" pitchFamily="49" charset="0"/>
              </a:rPr>
              <a:t>()</a:t>
            </a:r>
          </a:p>
          <a:p>
            <a:pPr marL="548640" lvl="1" indent="0">
              <a:buNone/>
            </a:pPr>
            <a:r>
              <a:rPr lang="en-IN" dirty="0">
                <a:latin typeface="Courier New" panose="02070309020205020404" pitchFamily="49" charset="0"/>
                <a:cs typeface="Courier New" panose="02070309020205020404" pitchFamily="49" charset="0"/>
              </a:rPr>
              <a:t>res0: Array[</a:t>
            </a:r>
            <a:r>
              <a:rPr lang="en-IN" dirty="0" err="1">
                <a:latin typeface="Courier New" panose="02070309020205020404" pitchFamily="49" charset="0"/>
                <a:cs typeface="Courier New" panose="02070309020205020404" pitchFamily="49" charset="0"/>
              </a:rPr>
              <a:t>Int</a:t>
            </a:r>
            <a:r>
              <a:rPr lang="en-IN" dirty="0">
                <a:latin typeface="Courier New" panose="02070309020205020404" pitchFamily="49" charset="0"/>
                <a:cs typeface="Courier New" panose="02070309020205020404" pitchFamily="49" charset="0"/>
              </a:rPr>
              <a:t>] = Array(5, 7, 11, 14)</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(List("car", "house", "garage”))</a:t>
            </a:r>
          </a:p>
          <a:p>
            <a:pPr marL="548640" lvl="1" indent="0">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IN" dirty="0">
                <a:latin typeface="Courier New" panose="02070309020205020404" pitchFamily="49" charset="0"/>
                <a:cs typeface="Courier New" panose="02070309020205020404" pitchFamily="49" charset="0"/>
              </a:rPr>
              <a:t>res1: Array[String] = Array(car, house, garage)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81444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RDDs Programmatically - Variables as Input</a:t>
            </a:r>
          </a:p>
        </p:txBody>
      </p:sp>
      <p:sp>
        <p:nvSpPr>
          <p:cNvPr id="3" name="Content Placeholder 2"/>
          <p:cNvSpPr>
            <a:spLocks noGrp="1"/>
          </p:cNvSpPr>
          <p:nvPr>
            <p:ph idx="1"/>
          </p:nvPr>
        </p:nvSpPr>
        <p:spPr>
          <a:xfrm>
            <a:off x="841494" y="2197449"/>
            <a:ext cx="13167360" cy="6093976"/>
          </a:xfrm>
        </p:spPr>
        <p:txBody>
          <a:bodyPr>
            <a:normAutofit/>
          </a:bodyPr>
          <a:lstStyle/>
          <a:p>
            <a:r>
              <a:rPr lang="en-US" dirty="0"/>
              <a:t>RDDs can also take variable values as input:</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maryFile</a:t>
            </a:r>
            <a:r>
              <a:rPr lang="en-US" sz="2400" dirty="0">
                <a:latin typeface="Courier New"/>
                <a:cs typeface="Courier New"/>
              </a:rPr>
              <a:t> = ("Mary had a little lamb")</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rddMary</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(List(</a:t>
            </a:r>
            <a:r>
              <a:rPr lang="en-US" sz="2400" dirty="0" err="1">
                <a:latin typeface="Courier New"/>
                <a:cs typeface="Courier New"/>
              </a:rPr>
              <a:t>maryFile</a:t>
            </a:r>
            <a:r>
              <a:rPr lang="en-US" sz="2400" dirty="0">
                <a:latin typeface="Courier New"/>
                <a:cs typeface="Courier New"/>
              </a:rPr>
              <a:t>))</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rddMary.collect</a:t>
            </a:r>
            <a:r>
              <a:rPr lang="en-US" sz="2400" dirty="0">
                <a:latin typeface="Courier New"/>
                <a:cs typeface="Courier New"/>
              </a:rPr>
              <a:t>()</a:t>
            </a:r>
            <a:br>
              <a:rPr lang="en-US" sz="2400" dirty="0">
                <a:latin typeface="Courier New"/>
                <a:cs typeface="Courier New"/>
              </a:rPr>
            </a:br>
            <a:r>
              <a:rPr lang="en-US" sz="2400" dirty="0">
                <a:latin typeface="Courier New"/>
                <a:cs typeface="Courier New"/>
              </a:rPr>
              <a:t>	</a:t>
            </a:r>
            <a:r>
              <a:rPr lang="en-IN" sz="2400" dirty="0">
                <a:latin typeface="Courier New"/>
                <a:cs typeface="Courier New"/>
              </a:rPr>
              <a:t>res2: Array[String] = Array(Mary had a little lamb)</a:t>
            </a:r>
            <a:endParaRPr lang="en-US" sz="2400" dirty="0">
              <a:latin typeface="Courier New"/>
              <a:cs typeface="Courier New"/>
            </a:endParaRPr>
          </a:p>
          <a:p>
            <a:pPr marL="0" indent="0">
              <a:buNone/>
            </a:pPr>
            <a:endParaRPr lang="en-US" sz="2400" dirty="0">
              <a:latin typeface="Courier New"/>
              <a:cs typeface="Courier New"/>
            </a:endParaRPr>
          </a:p>
          <a:p>
            <a:pPr marL="0" indent="0">
              <a:buNone/>
            </a:pPr>
            <a:endParaRPr lang="en-US" sz="2400" dirty="0">
              <a:latin typeface="Courier New"/>
              <a:cs typeface="Courier New"/>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 = List("car", "house", "garage“)</a:t>
            </a: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rddTextList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textList</a:t>
            </a:r>
            <a:r>
              <a:rPr lang="en-US" dirty="0">
                <a:latin typeface="Courier New" panose="02070309020205020404" pitchFamily="49" charset="0"/>
                <a:cs typeface="Courier New" panose="02070309020205020404" pitchFamily="49" charset="0"/>
              </a:rPr>
              <a:t>)</a:t>
            </a:r>
          </a:p>
          <a:p>
            <a:pPr marL="548640" lvl="1" indent="0">
              <a:buNone/>
            </a:pPr>
            <a:r>
              <a:rPr lang="en-US" dirty="0" err="1">
                <a:latin typeface="Courier New" panose="02070309020205020404" pitchFamily="49" charset="0"/>
                <a:cs typeface="Courier New" panose="02070309020205020404" pitchFamily="49" charset="0"/>
              </a:rPr>
              <a:t>rddTextList.collect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IN" dirty="0">
                <a:latin typeface="Courier New" panose="02070309020205020404" pitchFamily="49" charset="0"/>
                <a:cs typeface="Courier New" panose="02070309020205020404" pitchFamily="49" charset="0"/>
              </a:rPr>
              <a:t>res3: Array[String] = Array(car, house, garage)</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endParaRPr lang="en-US" sz="2400" dirty="0">
              <a:latin typeface="Courier New"/>
              <a:cs typeface="Courier New"/>
            </a:endParaRPr>
          </a:p>
        </p:txBody>
      </p:sp>
    </p:spTree>
    <p:extLst>
      <p:ext uri="{BB962C8B-B14F-4D97-AF65-F5344CB8AC3E}">
        <p14:creationId xmlns:p14="http://schemas.microsoft.com/office/powerpoint/2010/main" val="611543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Types of Data in Hadoop</a:t>
            </a:r>
          </a:p>
        </p:txBody>
      </p:sp>
      <p:sp>
        <p:nvSpPr>
          <p:cNvPr id="3" name="Content Placeholder 2"/>
          <p:cNvSpPr>
            <a:spLocks noGrp="1"/>
          </p:cNvSpPr>
          <p:nvPr>
            <p:ph idx="1"/>
          </p:nvPr>
        </p:nvSpPr>
        <p:spPr>
          <a:prstGeom prst="rect">
            <a:avLst/>
          </a:prstGeom>
        </p:spPr>
        <p:txBody>
          <a:bodyPr lIns="109746" tIns="54873" rIns="109746" bIns="54873"/>
          <a:lstStyle/>
          <a:p>
            <a:r>
              <a:rPr lang="en-US" dirty="0"/>
              <a:t>There are six types of data commonly found in Hadoop.</a:t>
            </a:r>
          </a:p>
          <a:p>
            <a:pPr lvl="1"/>
            <a:r>
              <a:rPr lang="en-US" dirty="0"/>
              <a:t>Sentiment data: how customers react</a:t>
            </a:r>
          </a:p>
          <a:p>
            <a:pPr lvl="1"/>
            <a:r>
              <a:rPr lang="en-US" dirty="0"/>
              <a:t>Clickstream data: website visitor behavior</a:t>
            </a:r>
          </a:p>
          <a:p>
            <a:pPr lvl="1"/>
            <a:r>
              <a:rPr lang="en-US" dirty="0"/>
              <a:t>Sensor or machine data: data from remote devices</a:t>
            </a:r>
          </a:p>
          <a:p>
            <a:pPr lvl="1"/>
            <a:r>
              <a:rPr lang="en-US" dirty="0"/>
              <a:t>Geographic data: location-based data</a:t>
            </a:r>
          </a:p>
          <a:p>
            <a:pPr lvl="1"/>
            <a:r>
              <a:rPr lang="en-US" dirty="0"/>
              <a:t>Server log data: failure and security logs</a:t>
            </a:r>
          </a:p>
          <a:p>
            <a:pPr lvl="1"/>
            <a:r>
              <a:rPr lang="en-US" dirty="0"/>
              <a:t>Text: email, web pages, documents, etc.</a:t>
            </a:r>
          </a:p>
        </p:txBody>
      </p:sp>
    </p:spTree>
    <p:extLst>
      <p:ext uri="{BB962C8B-B14F-4D97-AF65-F5344CB8AC3E}">
        <p14:creationId xmlns:p14="http://schemas.microsoft.com/office/powerpoint/2010/main" val="1284293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Simple RDDs From Text Files</a:t>
            </a:r>
          </a:p>
        </p:txBody>
      </p:sp>
      <p:sp>
        <p:nvSpPr>
          <p:cNvPr id="3" name="Content Placeholder 2"/>
          <p:cNvSpPr>
            <a:spLocks noGrp="1"/>
          </p:cNvSpPr>
          <p:nvPr>
            <p:ph idx="1"/>
          </p:nvPr>
        </p:nvSpPr>
        <p:spPr>
          <a:xfrm>
            <a:off x="841493" y="2073882"/>
            <a:ext cx="13564971" cy="4856714"/>
          </a:xfrm>
        </p:spPr>
        <p:txBody>
          <a:bodyPr>
            <a:normAutofit fontScale="92500" lnSpcReduction="20000"/>
          </a:bodyPr>
          <a:lstStyle/>
          <a:p>
            <a:r>
              <a:rPr lang="en-US" dirty="0"/>
              <a:t>An RDD can also be created from a text file on local, HDFS, or other locations (such as network or cloud storage) using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rddLocal</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("file:/localPathToFile/filename.txt")</a:t>
            </a: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rddHDFS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://namenodename:8020/</a:t>
            </a:r>
            <a:r>
              <a:rPr lang="en-US" dirty="0" err="1">
                <a:latin typeface="Courier New" panose="02070309020205020404" pitchFamily="49" charset="0"/>
                <a:cs typeface="Courier New" panose="02070309020205020404" pitchFamily="49" charset="0"/>
              </a:rPr>
              <a:t>HDFSpath</a:t>
            </a:r>
            <a:r>
              <a:rPr lang="en-US" dirty="0">
                <a:latin typeface="Courier New" panose="02070309020205020404" pitchFamily="49" charset="0"/>
                <a:cs typeface="Courier New" panose="02070309020205020404" pitchFamily="49" charset="0"/>
              </a:rPr>
              <a:t>/filename.txt")</a:t>
            </a:r>
          </a:p>
          <a:p>
            <a:pPr marL="0" indent="0">
              <a:buNone/>
            </a:pPr>
            <a:endParaRPr lang="en-US" dirty="0">
              <a:latin typeface="Courier New" panose="02070309020205020404" pitchFamily="49" charset="0"/>
              <a:cs typeface="Courier New" panose="02070309020205020404" pitchFamily="49" charset="0"/>
            </a:endParaRPr>
          </a:p>
          <a:p>
            <a:r>
              <a:rPr lang="en-US" dirty="0"/>
              <a:t>Multiple files can be combined as part of a single RDD using a comma-separated list or a wildcard character</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rddComma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fileLocation</a:t>
            </a:r>
            <a:r>
              <a:rPr lang="en-US" dirty="0">
                <a:latin typeface="Courier New" panose="02070309020205020404" pitchFamily="49" charset="0"/>
                <a:cs typeface="Courier New" panose="02070309020205020404" pitchFamily="49" charset="0"/>
              </a:rPr>
              <a:t>/file1.txt,fileLocation/file2.txt")</a:t>
            </a: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rddWild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fileLocation</a:t>
            </a:r>
            <a:r>
              <a:rPr lang="en-US" dirty="0">
                <a:latin typeface="Courier New" panose="02070309020205020404" pitchFamily="49" charset="0"/>
                <a:cs typeface="Courier New" panose="02070309020205020404" pitchFamily="49" charset="0"/>
              </a:rPr>
              <a:t>/*.txt")</a:t>
            </a:r>
          </a:p>
        </p:txBody>
      </p:sp>
    </p:spTree>
    <p:extLst>
      <p:ext uri="{BB962C8B-B14F-4D97-AF65-F5344CB8AC3E}">
        <p14:creationId xmlns:p14="http://schemas.microsoft.com/office/powerpoint/2010/main" val="375110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Data Files to HDFS to RDD</a:t>
            </a:r>
          </a:p>
        </p:txBody>
      </p:sp>
      <p:sp>
        <p:nvSpPr>
          <p:cNvPr id="6" name="Shape 219"/>
          <p:cNvSpPr/>
          <p:nvPr/>
        </p:nvSpPr>
        <p:spPr>
          <a:xfrm>
            <a:off x="3112768"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1</a:t>
            </a:r>
          </a:p>
        </p:txBody>
      </p:sp>
      <p:sp>
        <p:nvSpPr>
          <p:cNvPr id="8" name="Shape 219"/>
          <p:cNvSpPr/>
          <p:nvPr/>
        </p:nvSpPr>
        <p:spPr>
          <a:xfrm>
            <a:off x="4969402"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2</a:t>
            </a:r>
          </a:p>
        </p:txBody>
      </p:sp>
      <p:sp>
        <p:nvSpPr>
          <p:cNvPr id="9" name="Shape 219"/>
          <p:cNvSpPr/>
          <p:nvPr/>
        </p:nvSpPr>
        <p:spPr>
          <a:xfrm>
            <a:off x="6826036"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3</a:t>
            </a:r>
          </a:p>
        </p:txBody>
      </p:sp>
      <p:sp>
        <p:nvSpPr>
          <p:cNvPr id="10" name="Shape 219"/>
          <p:cNvSpPr/>
          <p:nvPr/>
        </p:nvSpPr>
        <p:spPr>
          <a:xfrm>
            <a:off x="8682670"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4</a:t>
            </a:r>
          </a:p>
        </p:txBody>
      </p:sp>
      <p:sp>
        <p:nvSpPr>
          <p:cNvPr id="11" name="Shape 219"/>
          <p:cNvSpPr/>
          <p:nvPr/>
        </p:nvSpPr>
        <p:spPr>
          <a:xfrm>
            <a:off x="10539304" y="4415968"/>
            <a:ext cx="1673706" cy="1448186"/>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109728" tIns="54849" rIns="109728" bIns="109728"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5</a:t>
            </a:r>
          </a:p>
        </p:txBody>
      </p:sp>
      <p:sp>
        <p:nvSpPr>
          <p:cNvPr id="18" name="Can 17"/>
          <p:cNvSpPr/>
          <p:nvPr/>
        </p:nvSpPr>
        <p:spPr>
          <a:xfrm>
            <a:off x="3674840"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19" name="Can 18"/>
          <p:cNvSpPr/>
          <p:nvPr/>
        </p:nvSpPr>
        <p:spPr>
          <a:xfrm>
            <a:off x="3362792"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0" name="Can 19"/>
          <p:cNvSpPr/>
          <p:nvPr/>
        </p:nvSpPr>
        <p:spPr>
          <a:xfrm>
            <a:off x="3986886"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1" name="Can 20"/>
          <p:cNvSpPr/>
          <p:nvPr/>
        </p:nvSpPr>
        <p:spPr>
          <a:xfrm>
            <a:off x="551311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2" name="Can 21"/>
          <p:cNvSpPr/>
          <p:nvPr/>
        </p:nvSpPr>
        <p:spPr>
          <a:xfrm>
            <a:off x="5201065"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3" name="Can 22"/>
          <p:cNvSpPr/>
          <p:nvPr/>
        </p:nvSpPr>
        <p:spPr>
          <a:xfrm>
            <a:off x="5825159"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4" name="Can 23"/>
          <p:cNvSpPr/>
          <p:nvPr/>
        </p:nvSpPr>
        <p:spPr>
          <a:xfrm>
            <a:off x="7405732"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5" name="Can 24"/>
          <p:cNvSpPr/>
          <p:nvPr/>
        </p:nvSpPr>
        <p:spPr>
          <a:xfrm>
            <a:off x="709368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6" name="Can 25"/>
          <p:cNvSpPr/>
          <p:nvPr/>
        </p:nvSpPr>
        <p:spPr>
          <a:xfrm>
            <a:off x="771777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7" name="Can 26"/>
          <p:cNvSpPr/>
          <p:nvPr/>
        </p:nvSpPr>
        <p:spPr>
          <a:xfrm>
            <a:off x="9237037"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8" name="Can 27"/>
          <p:cNvSpPr/>
          <p:nvPr/>
        </p:nvSpPr>
        <p:spPr>
          <a:xfrm>
            <a:off x="8924989"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29" name="Can 28"/>
          <p:cNvSpPr/>
          <p:nvPr/>
        </p:nvSpPr>
        <p:spPr>
          <a:xfrm>
            <a:off x="9549083"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0" name="Can 29"/>
          <p:cNvSpPr/>
          <p:nvPr/>
        </p:nvSpPr>
        <p:spPr>
          <a:xfrm>
            <a:off x="11068341" y="5950698"/>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1" name="Can 30"/>
          <p:cNvSpPr/>
          <p:nvPr/>
        </p:nvSpPr>
        <p:spPr>
          <a:xfrm>
            <a:off x="10756294" y="6051792"/>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2" name="Can 31"/>
          <p:cNvSpPr/>
          <p:nvPr/>
        </p:nvSpPr>
        <p:spPr>
          <a:xfrm>
            <a:off x="11380388" y="6061756"/>
            <a:ext cx="515400" cy="437044"/>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en-US" dirty="0">
              <a:solidFill>
                <a:schemeClr val="bg2"/>
              </a:solidFill>
            </a:endParaRPr>
          </a:p>
        </p:txBody>
      </p:sp>
      <p:sp>
        <p:nvSpPr>
          <p:cNvPr id="33" name="Can 32"/>
          <p:cNvSpPr/>
          <p:nvPr/>
        </p:nvSpPr>
        <p:spPr>
          <a:xfrm>
            <a:off x="785322" y="6036200"/>
            <a:ext cx="1566101" cy="881688"/>
          </a:xfrm>
          <a:prstGeom prst="can">
            <a:avLst/>
          </a:prstGeom>
          <a:ln/>
        </p:spPr>
        <p:style>
          <a:lnRef idx="2">
            <a:schemeClr val="accent6">
              <a:shade val="50000"/>
            </a:schemeClr>
          </a:lnRef>
          <a:fillRef idx="1">
            <a:schemeClr val="accent6"/>
          </a:fillRef>
          <a:effectRef idx="0">
            <a:schemeClr val="accent6"/>
          </a:effectRef>
          <a:fontRef idx="minor">
            <a:schemeClr val="lt1"/>
          </a:fontRef>
        </p:style>
        <p:txBody>
          <a:bodyPr lIns="109746" tIns="109746" rIns="109746" bIns="109746"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chemeClr val="bg2"/>
                </a:solidFill>
              </a:rPr>
              <a:t>HDFS</a:t>
            </a:r>
          </a:p>
        </p:txBody>
      </p:sp>
      <p:sp>
        <p:nvSpPr>
          <p:cNvPr id="46" name="Card 25"/>
          <p:cNvSpPr/>
          <p:nvPr/>
        </p:nvSpPr>
        <p:spPr>
          <a:xfrm>
            <a:off x="3494448"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DF1.1</a:t>
            </a:r>
          </a:p>
          <a:p>
            <a:pPr algn="ctr"/>
            <a:endParaRPr lang="en-US" sz="1700" b="1" dirty="0">
              <a:solidFill>
                <a:srgbClr val="FFFFFF"/>
              </a:solidFill>
            </a:endParaRPr>
          </a:p>
        </p:txBody>
      </p:sp>
      <p:sp>
        <p:nvSpPr>
          <p:cNvPr id="47" name="Card 25"/>
          <p:cNvSpPr/>
          <p:nvPr/>
        </p:nvSpPr>
        <p:spPr>
          <a:xfrm>
            <a:off x="5363371" y="6826377"/>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DF2.1</a:t>
            </a:r>
          </a:p>
          <a:p>
            <a:pPr algn="ctr"/>
            <a:endParaRPr lang="en-US" sz="1700" b="1" dirty="0">
              <a:solidFill>
                <a:srgbClr val="FFFFFF"/>
              </a:solidFill>
            </a:endParaRPr>
          </a:p>
        </p:txBody>
      </p:sp>
      <p:sp>
        <p:nvSpPr>
          <p:cNvPr id="48" name="Card 25"/>
          <p:cNvSpPr/>
          <p:nvPr/>
        </p:nvSpPr>
        <p:spPr>
          <a:xfrm>
            <a:off x="7225340"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DF3.1</a:t>
            </a:r>
          </a:p>
          <a:p>
            <a:pPr algn="ctr"/>
            <a:endParaRPr lang="en-US" sz="1700" b="1" dirty="0">
              <a:solidFill>
                <a:srgbClr val="FFFFFF"/>
              </a:solidFill>
            </a:endParaRPr>
          </a:p>
        </p:txBody>
      </p:sp>
      <p:sp>
        <p:nvSpPr>
          <p:cNvPr id="49" name="Card 25"/>
          <p:cNvSpPr/>
          <p:nvPr/>
        </p:nvSpPr>
        <p:spPr>
          <a:xfrm>
            <a:off x="9056645"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DF2.2</a:t>
            </a:r>
          </a:p>
          <a:p>
            <a:pPr algn="ctr"/>
            <a:endParaRPr lang="en-US" sz="1700" b="1" dirty="0">
              <a:solidFill>
                <a:srgbClr val="FFFFFF"/>
              </a:solidFill>
            </a:endParaRPr>
          </a:p>
        </p:txBody>
      </p:sp>
      <p:sp>
        <p:nvSpPr>
          <p:cNvPr id="50" name="Card 25"/>
          <p:cNvSpPr/>
          <p:nvPr/>
        </p:nvSpPr>
        <p:spPr>
          <a:xfrm>
            <a:off x="10887950" y="6776051"/>
            <a:ext cx="876183" cy="529226"/>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DF3.2</a:t>
            </a:r>
          </a:p>
          <a:p>
            <a:pPr algn="ctr"/>
            <a:endParaRPr lang="en-US" sz="1700" b="1" dirty="0">
              <a:solidFill>
                <a:srgbClr val="FFFFFF"/>
              </a:solidFill>
            </a:endParaRPr>
          </a:p>
        </p:txBody>
      </p:sp>
      <p:sp>
        <p:nvSpPr>
          <p:cNvPr id="51" name="Rectangle 50"/>
          <p:cNvSpPr/>
          <p:nvPr/>
        </p:nvSpPr>
        <p:spPr>
          <a:xfrm>
            <a:off x="12607078" y="4181465"/>
            <a:ext cx="1709323" cy="2111370"/>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Example assumes blocks are replicated to other nodes in the cluster, not shown here</a:t>
            </a:r>
          </a:p>
        </p:txBody>
      </p:sp>
      <p:sp>
        <p:nvSpPr>
          <p:cNvPr id="52" name="Rounded Rectangle 51"/>
          <p:cNvSpPr/>
          <p:nvPr/>
        </p:nvSpPr>
        <p:spPr>
          <a:xfrm>
            <a:off x="2673104" y="1642981"/>
            <a:ext cx="1965127" cy="591973"/>
          </a:xfrm>
          <a:prstGeom prst="round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dirty="0">
                <a:solidFill>
                  <a:srgbClr val="FFFFFF"/>
                </a:solidFill>
              </a:rPr>
              <a:t>Spark Application</a:t>
            </a:r>
          </a:p>
        </p:txBody>
      </p:sp>
      <p:cxnSp>
        <p:nvCxnSpPr>
          <p:cNvPr id="54" name="Straight Arrow Connector 53"/>
          <p:cNvCxnSpPr>
            <a:stCxn id="52" idx="3"/>
            <a:endCxn id="56" idx="1"/>
          </p:cNvCxnSpPr>
          <p:nvPr/>
        </p:nvCxnSpPr>
        <p:spPr>
          <a:xfrm>
            <a:off x="4638230" y="1938967"/>
            <a:ext cx="823943" cy="0"/>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Flowchart: Multidocument 55"/>
          <p:cNvSpPr/>
          <p:nvPr/>
        </p:nvSpPr>
        <p:spPr>
          <a:xfrm>
            <a:off x="5462173" y="1384451"/>
            <a:ext cx="2019294" cy="110903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RDD1 = </a:t>
            </a:r>
            <a:br>
              <a:rPr lang="en-US" sz="1700" b="1" dirty="0">
                <a:solidFill>
                  <a:srgbClr val="FFFFFF"/>
                </a:solidFill>
              </a:rPr>
            </a:br>
            <a:r>
              <a:rPr lang="en-US" sz="1700" b="1" dirty="0">
                <a:solidFill>
                  <a:srgbClr val="FFFFFF"/>
                </a:solidFill>
              </a:rPr>
              <a:t>DF2 + DF1 </a:t>
            </a:r>
            <a:endParaRPr lang="en-US" b="1" dirty="0">
              <a:solidFill>
                <a:srgbClr val="FFFFFF"/>
              </a:solidFill>
            </a:endParaRPr>
          </a:p>
        </p:txBody>
      </p:sp>
      <p:sp>
        <p:nvSpPr>
          <p:cNvPr id="62" name="Flowchart: Multidocument 61"/>
          <p:cNvSpPr/>
          <p:nvPr/>
        </p:nvSpPr>
        <p:spPr>
          <a:xfrm>
            <a:off x="5136549" y="4956640"/>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1.1</a:t>
            </a:r>
            <a:endParaRPr lang="en-US" b="1" dirty="0">
              <a:solidFill>
                <a:srgbClr val="FFFFFF"/>
              </a:solidFill>
            </a:endParaRPr>
          </a:p>
        </p:txBody>
      </p:sp>
      <p:sp>
        <p:nvSpPr>
          <p:cNvPr id="63" name="Flowchart: Multidocument 62"/>
          <p:cNvSpPr/>
          <p:nvPr/>
        </p:nvSpPr>
        <p:spPr>
          <a:xfrm>
            <a:off x="8830914"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1.2</a:t>
            </a:r>
            <a:endParaRPr lang="en-US" b="1" dirty="0">
              <a:solidFill>
                <a:srgbClr val="FFFFFF"/>
              </a:solidFill>
            </a:endParaRPr>
          </a:p>
        </p:txBody>
      </p:sp>
      <p:sp>
        <p:nvSpPr>
          <p:cNvPr id="64" name="Rectangle 63"/>
          <p:cNvSpPr/>
          <p:nvPr/>
        </p:nvSpPr>
        <p:spPr>
          <a:xfrm>
            <a:off x="6534613" y="2662255"/>
            <a:ext cx="2256552" cy="687452"/>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Processing occurs on these three nodes</a:t>
            </a:r>
          </a:p>
        </p:txBody>
      </p:sp>
      <p:cxnSp>
        <p:nvCxnSpPr>
          <p:cNvPr id="66" name="Straight Arrow Connector 65"/>
          <p:cNvCxnSpPr>
            <a:stCxn id="64" idx="2"/>
            <a:endCxn id="10" idx="0"/>
          </p:cNvCxnSpPr>
          <p:nvPr/>
        </p:nvCxnSpPr>
        <p:spPr>
          <a:xfrm>
            <a:off x="7662889" y="3349707"/>
            <a:ext cx="1856634" cy="1066261"/>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4" idx="2"/>
            <a:endCxn id="8" idx="0"/>
          </p:cNvCxnSpPr>
          <p:nvPr/>
        </p:nvCxnSpPr>
        <p:spPr>
          <a:xfrm flipH="1">
            <a:off x="5806255" y="3349707"/>
            <a:ext cx="1856634" cy="1066261"/>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Flowchart: Multidocument 68"/>
          <p:cNvSpPr/>
          <p:nvPr/>
        </p:nvSpPr>
        <p:spPr>
          <a:xfrm>
            <a:off x="3261012" y="4985863"/>
            <a:ext cx="1377219" cy="62152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sz="1700" b="1" dirty="0">
                <a:solidFill>
                  <a:srgbClr val="FFFFFF"/>
                </a:solidFill>
              </a:rPr>
              <a:t>RDD 1.3</a:t>
            </a:r>
            <a:endParaRPr lang="en-US" b="1" dirty="0">
              <a:solidFill>
                <a:srgbClr val="FFFFFF"/>
              </a:solidFill>
            </a:endParaRPr>
          </a:p>
        </p:txBody>
      </p:sp>
      <p:cxnSp>
        <p:nvCxnSpPr>
          <p:cNvPr id="70" name="Straight Arrow Connector 69"/>
          <p:cNvCxnSpPr>
            <a:stCxn id="64" idx="2"/>
            <a:endCxn id="6" idx="0"/>
          </p:cNvCxnSpPr>
          <p:nvPr/>
        </p:nvCxnSpPr>
        <p:spPr>
          <a:xfrm flipH="1">
            <a:off x="3949621" y="3349707"/>
            <a:ext cx="3713268" cy="1066261"/>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ight Brace 72"/>
          <p:cNvSpPr/>
          <p:nvPr/>
        </p:nvSpPr>
        <p:spPr>
          <a:xfrm>
            <a:off x="2437023" y="5950698"/>
            <a:ext cx="504060" cy="1634846"/>
          </a:xfrm>
          <a:prstGeom prst="rightBrace">
            <a:avLst/>
          </a:prstGeom>
          <a:ln w="47625">
            <a:solidFill>
              <a:schemeClr val="accent4"/>
            </a:solidFill>
          </a:ln>
          <a:effectLst/>
        </p:spPr>
        <p:style>
          <a:lnRef idx="2">
            <a:schemeClr val="accent1"/>
          </a:lnRef>
          <a:fillRef idx="0">
            <a:schemeClr val="accent1"/>
          </a:fillRef>
          <a:effectRef idx="1">
            <a:schemeClr val="accent1"/>
          </a:effectRef>
          <a:fontRef idx="minor">
            <a:schemeClr val="tx1"/>
          </a:fontRef>
        </p:style>
        <p:txBody>
          <a:bodyPr lIns="109746" tIns="54873" rIns="109746" bIns="54873" rtlCol="0" anchor="ctr"/>
          <a:lstStyle/>
          <a:p>
            <a:pPr algn="ctr"/>
            <a:endParaRPr lang="en-US" dirty="0"/>
          </a:p>
        </p:txBody>
      </p:sp>
      <p:sp>
        <p:nvSpPr>
          <p:cNvPr id="74" name="Card 25"/>
          <p:cNvSpPr/>
          <p:nvPr/>
        </p:nvSpPr>
        <p:spPr>
          <a:xfrm>
            <a:off x="200324" y="2662254"/>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1</a:t>
            </a:r>
          </a:p>
          <a:p>
            <a:pPr algn="ctr"/>
            <a:endParaRPr lang="en-US" sz="1700" b="1" dirty="0">
              <a:solidFill>
                <a:srgbClr val="FFFFFF"/>
              </a:solidFill>
            </a:endParaRPr>
          </a:p>
        </p:txBody>
      </p:sp>
      <p:sp>
        <p:nvSpPr>
          <p:cNvPr id="75" name="Card 25"/>
          <p:cNvSpPr/>
          <p:nvPr/>
        </p:nvSpPr>
        <p:spPr>
          <a:xfrm>
            <a:off x="200324" y="3465046"/>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2</a:t>
            </a:r>
          </a:p>
          <a:p>
            <a:pPr algn="ctr"/>
            <a:endParaRPr lang="en-US" sz="1700" b="1" dirty="0">
              <a:solidFill>
                <a:srgbClr val="FFFFFF"/>
              </a:solidFill>
            </a:endParaRPr>
          </a:p>
        </p:txBody>
      </p:sp>
      <p:sp>
        <p:nvSpPr>
          <p:cNvPr id="76" name="Card 25"/>
          <p:cNvSpPr/>
          <p:nvPr/>
        </p:nvSpPr>
        <p:spPr>
          <a:xfrm>
            <a:off x="199825" y="4267837"/>
            <a:ext cx="1297246" cy="681734"/>
          </a:xfrm>
          <a:prstGeom prst="flowChartPunchedCar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ctr"/>
            <a:r>
              <a:rPr lang="en-US" sz="1700" b="1" dirty="0">
                <a:solidFill>
                  <a:srgbClr val="FFFFFF"/>
                </a:solidFill>
              </a:rPr>
              <a:t>data file 3</a:t>
            </a:r>
          </a:p>
          <a:p>
            <a:pPr algn="ctr"/>
            <a:endParaRPr lang="en-US" sz="1700" b="1" dirty="0">
              <a:solidFill>
                <a:srgbClr val="FFFFFF"/>
              </a:solidFill>
            </a:endParaRPr>
          </a:p>
        </p:txBody>
      </p:sp>
      <p:sp>
        <p:nvSpPr>
          <p:cNvPr id="77" name="Rectangle 76"/>
          <p:cNvSpPr/>
          <p:nvPr/>
        </p:nvSpPr>
        <p:spPr>
          <a:xfrm>
            <a:off x="121172" y="2544418"/>
            <a:ext cx="1480174" cy="259564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a:solidFill>
                <a:schemeClr val="bg2"/>
              </a:solidFill>
            </a:endParaRPr>
          </a:p>
        </p:txBody>
      </p:sp>
      <p:cxnSp>
        <p:nvCxnSpPr>
          <p:cNvPr id="79" name="Straight Arrow Connector 78"/>
          <p:cNvCxnSpPr>
            <a:stCxn id="77" idx="2"/>
            <a:endCxn id="33" idx="1"/>
          </p:cNvCxnSpPr>
          <p:nvPr/>
        </p:nvCxnSpPr>
        <p:spPr>
          <a:xfrm>
            <a:off x="861259" y="5140061"/>
            <a:ext cx="707114" cy="896140"/>
          </a:xfrm>
          <a:prstGeom prst="straightConnector1">
            <a:avLst/>
          </a:prstGeom>
          <a:ln w="508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6553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1" grpId="1" animBg="1"/>
      <p:bldP spid="52" grpId="0" animBg="1"/>
      <p:bldP spid="56" grpId="0" animBg="1"/>
      <p:bldP spid="62" grpId="0" animBg="1"/>
      <p:bldP spid="63" grpId="0" animBg="1"/>
      <p:bldP spid="64" grpId="0" animBg="1"/>
      <p:bldP spid="69" grpId="0" animBg="1"/>
      <p:bldP spid="7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RDDs in a Cluster</a:t>
            </a:r>
          </a:p>
        </p:txBody>
      </p:sp>
      <p:grpSp>
        <p:nvGrpSpPr>
          <p:cNvPr id="3" name="Group 2"/>
          <p:cNvGrpSpPr/>
          <p:nvPr/>
        </p:nvGrpSpPr>
        <p:grpSpPr>
          <a:xfrm>
            <a:off x="731519" y="1397356"/>
            <a:ext cx="13167361" cy="5943244"/>
            <a:chOff x="609441" y="1164464"/>
            <a:chExt cx="10675144" cy="4603660"/>
          </a:xfrm>
        </p:grpSpPr>
        <p:sp>
          <p:nvSpPr>
            <p:cNvPr id="5" name="Shape 219"/>
            <p:cNvSpPr/>
            <p:nvPr/>
          </p:nvSpPr>
          <p:spPr>
            <a:xfrm>
              <a:off x="609441"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Node1</a:t>
              </a:r>
            </a:p>
          </p:txBody>
        </p:sp>
        <p:sp>
          <p:nvSpPr>
            <p:cNvPr id="7" name="Shape 219"/>
            <p:cNvSpPr/>
            <p:nvPr/>
          </p:nvSpPr>
          <p:spPr>
            <a:xfrm>
              <a:off x="2156233"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2</a:t>
              </a:r>
            </a:p>
          </p:txBody>
        </p:sp>
        <p:sp>
          <p:nvSpPr>
            <p:cNvPr id="8" name="Shape 219"/>
            <p:cNvSpPr/>
            <p:nvPr/>
          </p:nvSpPr>
          <p:spPr>
            <a:xfrm>
              <a:off x="3703025"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3</a:t>
              </a:r>
            </a:p>
          </p:txBody>
        </p:sp>
        <p:sp>
          <p:nvSpPr>
            <p:cNvPr id="9" name="Shape 219"/>
            <p:cNvSpPr/>
            <p:nvPr/>
          </p:nvSpPr>
          <p:spPr>
            <a:xfrm>
              <a:off x="5249817"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4</a:t>
              </a:r>
            </a:p>
          </p:txBody>
        </p:sp>
        <p:sp>
          <p:nvSpPr>
            <p:cNvPr id="10" name="Shape 219"/>
            <p:cNvSpPr/>
            <p:nvPr/>
          </p:nvSpPr>
          <p:spPr>
            <a:xfrm>
              <a:off x="6796609"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5</a:t>
              </a:r>
            </a:p>
          </p:txBody>
        </p:sp>
        <p:sp>
          <p:nvSpPr>
            <p:cNvPr id="11" name="Shape 219"/>
            <p:cNvSpPr/>
            <p:nvPr/>
          </p:nvSpPr>
          <p:spPr>
            <a:xfrm>
              <a:off x="8343401"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6</a:t>
              </a:r>
            </a:p>
          </p:txBody>
        </p:sp>
        <p:sp>
          <p:nvSpPr>
            <p:cNvPr id="12" name="Shape 219"/>
            <p:cNvSpPr/>
            <p:nvPr/>
          </p:nvSpPr>
          <p:spPr>
            <a:xfrm>
              <a:off x="9890193" y="2864724"/>
              <a:ext cx="1394392" cy="1206822"/>
            </a:xfrm>
            <a:prstGeom prst="roundRect">
              <a:avLst>
                <a:gd name="adj" fmla="val 11872"/>
              </a:avLst>
            </a:prstGeom>
            <a:solidFill>
              <a:srgbClr val="C6C6C6"/>
            </a:solidFill>
            <a:ln w="25400" cap="flat">
              <a:solidFill>
                <a:srgbClr val="5E6568"/>
              </a:solidFill>
              <a:prstDash val="solid"/>
              <a:round/>
              <a:headEnd type="none" w="med" len="med"/>
              <a:tailEnd type="none" w="med" len="med"/>
            </a:ln>
          </p:spPr>
          <p:txBody>
            <a:bodyPr lIns="91425" tIns="45700" rIns="91425" bIns="91425" anchor="t" anchorCtr="1">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25000"/>
              </a:pPr>
              <a:r>
                <a:rPr lang="en-US" sz="1700" dirty="0">
                  <a:solidFill>
                    <a:srgbClr val="1E1E1E"/>
                  </a:solidFill>
                  <a:latin typeface="Arial"/>
                  <a:ea typeface="Arial"/>
                  <a:cs typeface="Arial"/>
                  <a:sym typeface="Arial"/>
                </a:rPr>
                <a:t>Node 7</a:t>
              </a:r>
            </a:p>
          </p:txBody>
        </p:sp>
        <p:sp>
          <p:nvSpPr>
            <p:cNvPr id="13" name="Flowchart: Multidocument 12"/>
            <p:cNvSpPr/>
            <p:nvPr/>
          </p:nvSpPr>
          <p:spPr>
            <a:xfrm>
              <a:off x="844056" y="3274942"/>
              <a:ext cx="970474" cy="38638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1.1</a:t>
              </a:r>
              <a:endParaRPr lang="en-US" sz="1700" b="1" dirty="0">
                <a:solidFill>
                  <a:srgbClr val="FFFFFF"/>
                </a:solidFill>
              </a:endParaRPr>
            </a:p>
          </p:txBody>
        </p:sp>
        <p:sp>
          <p:nvSpPr>
            <p:cNvPr id="14" name="Flowchart: Multidocument 13"/>
            <p:cNvSpPr/>
            <p:nvPr/>
          </p:nvSpPr>
          <p:spPr>
            <a:xfrm>
              <a:off x="7008568" y="3186805"/>
              <a:ext cx="970474" cy="38638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1.2</a:t>
              </a:r>
              <a:endParaRPr lang="en-US" sz="1700" b="1" dirty="0">
                <a:solidFill>
                  <a:srgbClr val="FFFFFF"/>
                </a:solidFill>
              </a:endParaRPr>
            </a:p>
          </p:txBody>
        </p:sp>
        <p:sp>
          <p:nvSpPr>
            <p:cNvPr id="15" name="Flowchart: Multidocument 14"/>
            <p:cNvSpPr/>
            <p:nvPr/>
          </p:nvSpPr>
          <p:spPr>
            <a:xfrm>
              <a:off x="3914984" y="3186805"/>
              <a:ext cx="970474" cy="38638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1.3</a:t>
              </a:r>
              <a:endParaRPr lang="en-US" sz="1700" b="1" dirty="0">
                <a:solidFill>
                  <a:srgbClr val="FFFFFF"/>
                </a:solidFill>
              </a:endParaRPr>
            </a:p>
          </p:txBody>
        </p:sp>
        <p:sp>
          <p:nvSpPr>
            <p:cNvPr id="16" name="Flowchart: Multidocument 15"/>
            <p:cNvSpPr/>
            <p:nvPr/>
          </p:nvSpPr>
          <p:spPr>
            <a:xfrm>
              <a:off x="8555360" y="3186805"/>
              <a:ext cx="970474" cy="38638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1.4</a:t>
              </a:r>
              <a:endParaRPr lang="en-US" sz="1700" b="1" dirty="0">
                <a:solidFill>
                  <a:srgbClr val="FFFFFF"/>
                </a:solidFill>
              </a:endParaRPr>
            </a:p>
          </p:txBody>
        </p:sp>
        <p:sp>
          <p:nvSpPr>
            <p:cNvPr id="17" name="Flowchart: Multidocument 16"/>
            <p:cNvSpPr/>
            <p:nvPr/>
          </p:nvSpPr>
          <p:spPr>
            <a:xfrm>
              <a:off x="5461776" y="3637108"/>
              <a:ext cx="970474" cy="38638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2.3</a:t>
              </a:r>
              <a:endParaRPr lang="en-US" sz="1700" b="1" dirty="0">
                <a:solidFill>
                  <a:srgbClr val="FFFFFF"/>
                </a:solidFill>
              </a:endParaRPr>
            </a:p>
          </p:txBody>
        </p:sp>
        <p:sp>
          <p:nvSpPr>
            <p:cNvPr id="18" name="Flowchart: Multidocument 17"/>
            <p:cNvSpPr/>
            <p:nvPr/>
          </p:nvSpPr>
          <p:spPr>
            <a:xfrm>
              <a:off x="8555360" y="3638803"/>
              <a:ext cx="970474" cy="38638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2.2</a:t>
              </a:r>
              <a:endParaRPr lang="en-US" sz="1700" b="1" dirty="0">
                <a:solidFill>
                  <a:srgbClr val="FFFFFF"/>
                </a:solidFill>
              </a:endParaRPr>
            </a:p>
          </p:txBody>
        </p:sp>
        <p:sp>
          <p:nvSpPr>
            <p:cNvPr id="19" name="Flowchart: Multidocument 18"/>
            <p:cNvSpPr/>
            <p:nvPr/>
          </p:nvSpPr>
          <p:spPr>
            <a:xfrm>
              <a:off x="10102152" y="3637109"/>
              <a:ext cx="970474" cy="38638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300" b="1" dirty="0">
                  <a:solidFill>
                    <a:srgbClr val="FFFFFF"/>
                  </a:solidFill>
                </a:rPr>
                <a:t>RDD 2.1</a:t>
              </a:r>
              <a:endParaRPr lang="en-US" sz="1700" b="1" dirty="0">
                <a:solidFill>
                  <a:srgbClr val="FFFFFF"/>
                </a:solidFill>
              </a:endParaRPr>
            </a:p>
          </p:txBody>
        </p:sp>
        <p:sp>
          <p:nvSpPr>
            <p:cNvPr id="20" name="Flowchart: Multidocument 19"/>
            <p:cNvSpPr/>
            <p:nvPr/>
          </p:nvSpPr>
          <p:spPr>
            <a:xfrm>
              <a:off x="5114302" y="1164464"/>
              <a:ext cx="1682307" cy="924194"/>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RDD1 = </a:t>
              </a:r>
              <a:br>
                <a:rPr lang="en-US" sz="1700" b="1" dirty="0">
                  <a:solidFill>
                    <a:srgbClr val="FFFFFF"/>
                  </a:solidFill>
                </a:rPr>
              </a:br>
              <a:r>
                <a:rPr lang="en-US" sz="1700" b="1" dirty="0">
                  <a:solidFill>
                    <a:srgbClr val="FFFFFF"/>
                  </a:solidFill>
                </a:rPr>
                <a:t>4 Partitions</a:t>
              </a:r>
              <a:endParaRPr lang="en-US" b="1" dirty="0">
                <a:solidFill>
                  <a:srgbClr val="FFFFFF"/>
                </a:solidFill>
              </a:endParaRPr>
            </a:p>
          </p:txBody>
        </p:sp>
        <p:sp>
          <p:nvSpPr>
            <p:cNvPr id="21" name="Flowchart: Multidocument 20"/>
            <p:cNvSpPr/>
            <p:nvPr/>
          </p:nvSpPr>
          <p:spPr>
            <a:xfrm>
              <a:off x="5114301" y="4843930"/>
              <a:ext cx="1682307" cy="924194"/>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r>
                <a:rPr lang="en-US" sz="1700" b="1" dirty="0">
                  <a:solidFill>
                    <a:srgbClr val="FFFFFF"/>
                  </a:solidFill>
                </a:rPr>
                <a:t>RDD2 = </a:t>
              </a:r>
              <a:br>
                <a:rPr lang="en-US" sz="1700" b="1" dirty="0">
                  <a:solidFill>
                    <a:srgbClr val="FFFFFF"/>
                  </a:solidFill>
                </a:rPr>
              </a:br>
              <a:r>
                <a:rPr lang="en-US" sz="1700" b="1" dirty="0">
                  <a:solidFill>
                    <a:srgbClr val="FFFFFF"/>
                  </a:solidFill>
                </a:rPr>
                <a:t>3 Partitions</a:t>
              </a:r>
              <a:endParaRPr lang="en-US" b="1" dirty="0">
                <a:solidFill>
                  <a:srgbClr val="FFFFFF"/>
                </a:solidFill>
              </a:endParaRPr>
            </a:p>
          </p:txBody>
        </p:sp>
        <p:cxnSp>
          <p:nvCxnSpPr>
            <p:cNvPr id="22" name="Straight Arrow Connector 21"/>
            <p:cNvCxnSpPr>
              <a:stCxn id="20" idx="2"/>
              <a:endCxn id="5" idx="0"/>
            </p:cNvCxnSpPr>
            <p:nvPr/>
          </p:nvCxnSpPr>
          <p:spPr>
            <a:xfrm flipH="1">
              <a:off x="1306637" y="2053658"/>
              <a:ext cx="4531836" cy="811066"/>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2"/>
              <a:endCxn id="8" idx="0"/>
            </p:cNvCxnSpPr>
            <p:nvPr/>
          </p:nvCxnSpPr>
          <p:spPr>
            <a:xfrm flipH="1">
              <a:off x="4400221" y="2053658"/>
              <a:ext cx="1438252" cy="811066"/>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0" idx="2"/>
              <a:endCxn id="10" idx="0"/>
            </p:cNvCxnSpPr>
            <p:nvPr/>
          </p:nvCxnSpPr>
          <p:spPr>
            <a:xfrm>
              <a:off x="5838473" y="2053658"/>
              <a:ext cx="1655332" cy="811066"/>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0" idx="2"/>
              <a:endCxn id="11" idx="0"/>
            </p:cNvCxnSpPr>
            <p:nvPr/>
          </p:nvCxnSpPr>
          <p:spPr>
            <a:xfrm>
              <a:off x="5838473" y="2053658"/>
              <a:ext cx="3202124" cy="811066"/>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1" idx="0"/>
              <a:endCxn id="9" idx="2"/>
            </p:cNvCxnSpPr>
            <p:nvPr/>
          </p:nvCxnSpPr>
          <p:spPr>
            <a:xfrm flipH="1" flipV="1">
              <a:off x="5947013" y="4071546"/>
              <a:ext cx="124178" cy="772384"/>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1" idx="0"/>
              <a:endCxn id="11" idx="2"/>
            </p:cNvCxnSpPr>
            <p:nvPr/>
          </p:nvCxnSpPr>
          <p:spPr>
            <a:xfrm flipV="1">
              <a:off x="6071191" y="4071546"/>
              <a:ext cx="2969406" cy="772384"/>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21" idx="0"/>
              <a:endCxn id="12" idx="2"/>
            </p:cNvCxnSpPr>
            <p:nvPr/>
          </p:nvCxnSpPr>
          <p:spPr>
            <a:xfrm flipV="1">
              <a:off x="6071191" y="4071546"/>
              <a:ext cx="4516198" cy="772384"/>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15265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Characteristics</a:t>
            </a:r>
          </a:p>
        </p:txBody>
      </p:sp>
      <p:sp>
        <p:nvSpPr>
          <p:cNvPr id="3" name="Content Placeholder 2"/>
          <p:cNvSpPr>
            <a:spLocks noGrp="1"/>
          </p:cNvSpPr>
          <p:nvPr>
            <p:ph idx="1"/>
          </p:nvPr>
        </p:nvSpPr>
        <p:spPr>
          <a:xfrm>
            <a:off x="841494" y="1752600"/>
            <a:ext cx="13167360" cy="5284524"/>
          </a:xfrm>
        </p:spPr>
        <p:txBody>
          <a:bodyPr>
            <a:normAutofit fontScale="92500"/>
          </a:bodyPr>
          <a:lstStyle/>
          <a:p>
            <a:r>
              <a:rPr lang="en-US" dirty="0"/>
              <a:t>Can contain any type of </a:t>
            </a:r>
            <a:r>
              <a:rPr lang="en-US" b="1" i="1" dirty="0"/>
              <a:t>serializable</a:t>
            </a:r>
            <a:r>
              <a:rPr lang="en-US" dirty="0"/>
              <a:t> element, meaning those that can be converted to and from a byte stream</a:t>
            </a:r>
          </a:p>
          <a:p>
            <a:pPr lvl="1"/>
            <a:r>
              <a:rPr lang="en-US" dirty="0"/>
              <a:t>Examples: </a:t>
            </a:r>
            <a:r>
              <a:rPr lang="en-US" dirty="0" err="1"/>
              <a:t>int</a:t>
            </a:r>
            <a:r>
              <a:rPr lang="en-US" dirty="0"/>
              <a:t>, float, bool, and sequences/</a:t>
            </a:r>
            <a:r>
              <a:rPr lang="en-US" dirty="0" err="1"/>
              <a:t>iteratives</a:t>
            </a:r>
            <a:r>
              <a:rPr lang="en-US" dirty="0"/>
              <a:t> like arrays, lists, tuples, and strings</a:t>
            </a:r>
          </a:p>
          <a:p>
            <a:endParaRPr lang="en-US" dirty="0"/>
          </a:p>
          <a:p>
            <a:r>
              <a:rPr lang="en-US" dirty="0"/>
              <a:t>Element types can be mixed - for example, an array of strings and </a:t>
            </a:r>
            <a:r>
              <a:rPr lang="en-US" dirty="0" err="1"/>
              <a:t>int</a:t>
            </a:r>
            <a:r>
              <a:rPr lang="en-US" dirty="0"/>
              <a:t> values. </a:t>
            </a:r>
          </a:p>
          <a:p>
            <a:endParaRPr lang="en-US" dirty="0"/>
          </a:p>
          <a:p>
            <a:r>
              <a:rPr lang="en-US" dirty="0"/>
              <a:t>Implicit conversion whenever possible</a:t>
            </a:r>
          </a:p>
          <a:p>
            <a:endParaRPr lang="en-US" dirty="0"/>
          </a:p>
          <a:p>
            <a:r>
              <a:rPr lang="en-US" dirty="0"/>
              <a:t>Non-serializable elements (for example: objects created with certain third-party JAR files or other external resource) cannot be made into RDDs</a:t>
            </a:r>
          </a:p>
        </p:txBody>
      </p:sp>
    </p:spTree>
    <p:extLst>
      <p:ext uri="{BB962C8B-B14F-4D97-AF65-F5344CB8AC3E}">
        <p14:creationId xmlns:p14="http://schemas.microsoft.com/office/powerpoint/2010/main" val="2268427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Operations</a:t>
            </a:r>
          </a:p>
        </p:txBody>
      </p:sp>
      <p:sp>
        <p:nvSpPr>
          <p:cNvPr id="3" name="Content Placeholder 2"/>
          <p:cNvSpPr>
            <a:spLocks noGrp="1"/>
          </p:cNvSpPr>
          <p:nvPr>
            <p:ph idx="1"/>
          </p:nvPr>
        </p:nvSpPr>
        <p:spPr>
          <a:xfrm>
            <a:off x="841494" y="1752600"/>
            <a:ext cx="13167360" cy="4481227"/>
          </a:xfrm>
        </p:spPr>
        <p:txBody>
          <a:bodyPr/>
          <a:lstStyle/>
          <a:p>
            <a:r>
              <a:rPr lang="en-US" dirty="0"/>
              <a:t>Two operations can be performed on an RDD</a:t>
            </a:r>
          </a:p>
          <a:p>
            <a:pPr lvl="1"/>
            <a:r>
              <a:rPr lang="en-US" dirty="0"/>
              <a:t>Transformations: apply a function and create new RDD partitions based on the output</a:t>
            </a:r>
          </a:p>
          <a:p>
            <a:pPr lvl="1"/>
            <a:endParaRPr lang="en-US" dirty="0"/>
          </a:p>
          <a:p>
            <a:pPr lvl="1"/>
            <a:endParaRPr lang="en-US" dirty="0"/>
          </a:p>
          <a:p>
            <a:pPr lvl="1"/>
            <a:endParaRPr lang="en-US" dirty="0"/>
          </a:p>
          <a:p>
            <a:pPr lvl="1"/>
            <a:endParaRPr lang="en-US" dirty="0"/>
          </a:p>
          <a:p>
            <a:pPr lvl="1"/>
            <a:endParaRPr lang="en-US" dirty="0"/>
          </a:p>
          <a:p>
            <a:pPr lvl="1"/>
            <a:r>
              <a:rPr lang="en-US" dirty="0"/>
              <a:t>Actions: return a result of a function as output to a screen, file, etc. </a:t>
            </a:r>
          </a:p>
          <a:p>
            <a:pPr lvl="1"/>
            <a:endParaRPr lang="en-US" dirty="0"/>
          </a:p>
          <a:p>
            <a:pPr lvl="1"/>
            <a:endParaRPr lang="en-US" dirty="0"/>
          </a:p>
          <a:p>
            <a:pPr lvl="1"/>
            <a:endParaRPr lang="en-US" dirty="0"/>
          </a:p>
        </p:txBody>
      </p:sp>
      <p:sp>
        <p:nvSpPr>
          <p:cNvPr id="4" name="Flowchart: Multidocument 3"/>
          <p:cNvSpPr/>
          <p:nvPr/>
        </p:nvSpPr>
        <p:spPr>
          <a:xfrm>
            <a:off x="3923541" y="2966031"/>
            <a:ext cx="2019294" cy="110903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b="1" dirty="0">
                <a:solidFill>
                  <a:schemeClr val="tx2"/>
                </a:solidFill>
              </a:rPr>
              <a:t>RDD1A</a:t>
            </a:r>
            <a:endParaRPr lang="en-US" b="1" dirty="0">
              <a:solidFill>
                <a:schemeClr val="tx2"/>
              </a:solidFill>
            </a:endParaRPr>
          </a:p>
        </p:txBody>
      </p:sp>
      <p:sp>
        <p:nvSpPr>
          <p:cNvPr id="5" name="Diamond 4"/>
          <p:cNvSpPr/>
          <p:nvPr/>
        </p:nvSpPr>
        <p:spPr>
          <a:xfrm>
            <a:off x="7064604" y="2712262"/>
            <a:ext cx="1663966" cy="1378600"/>
          </a:xfrm>
          <a:prstGeom prst="diamond">
            <a:avLst/>
          </a:prstGeom>
          <a:ln/>
        </p:spPr>
        <p:style>
          <a:lnRef idx="1">
            <a:schemeClr val="accent1"/>
          </a:lnRef>
          <a:fillRef idx="3">
            <a:schemeClr val="accent1"/>
          </a:fillRef>
          <a:effectRef idx="2">
            <a:schemeClr val="accent1"/>
          </a:effectRef>
          <a:fontRef idx="minor">
            <a:schemeClr val="lt1"/>
          </a:fontRef>
        </p:style>
        <p:txBody>
          <a:bodyPr wrap="none" lIns="109746" tIns="54873" rIns="109746" bIns="54873" rtlCol="0" anchor="ctr"/>
          <a:lstStyle/>
          <a:p>
            <a:pPr algn="ctr"/>
            <a:r>
              <a:rPr lang="en-US" sz="1700" dirty="0">
                <a:solidFill>
                  <a:prstClr val="black"/>
                </a:solidFill>
                <a:latin typeface="Avenir Black"/>
                <a:cs typeface="Avenir Black"/>
              </a:rPr>
              <a:t>Transformation</a:t>
            </a:r>
          </a:p>
        </p:txBody>
      </p:sp>
      <p:cxnSp>
        <p:nvCxnSpPr>
          <p:cNvPr id="6" name="Straight Arrow Connector 5"/>
          <p:cNvCxnSpPr/>
          <p:nvPr/>
        </p:nvCxnSpPr>
        <p:spPr>
          <a:xfrm>
            <a:off x="6006460" y="3080216"/>
            <a:ext cx="1279927" cy="13220"/>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006461" y="3644758"/>
            <a:ext cx="1207807" cy="0"/>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Flowchart: Multidocument 7"/>
          <p:cNvSpPr/>
          <p:nvPr/>
        </p:nvSpPr>
        <p:spPr>
          <a:xfrm>
            <a:off x="3923541" y="3103861"/>
            <a:ext cx="2019294" cy="1109033"/>
          </a:xfrm>
          <a:prstGeom prst="flowChartMultidocument">
            <a:avLst/>
          </a:prstGeom>
          <a:solidFill>
            <a:schemeClr val="accent5"/>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b="1" dirty="0">
                <a:solidFill>
                  <a:srgbClr val="FFFFFF"/>
                </a:solidFill>
              </a:rPr>
              <a:t>RDD1B</a:t>
            </a:r>
            <a:endParaRPr lang="en-US" b="1" dirty="0">
              <a:solidFill>
                <a:srgbClr val="FFFFFF"/>
              </a:solidFill>
            </a:endParaRPr>
          </a:p>
        </p:txBody>
      </p:sp>
      <p:sp>
        <p:nvSpPr>
          <p:cNvPr id="9" name="Rounded Rectangle 8"/>
          <p:cNvSpPr/>
          <p:nvPr/>
        </p:nvSpPr>
        <p:spPr>
          <a:xfrm>
            <a:off x="8312555" y="6546489"/>
            <a:ext cx="1417211" cy="596339"/>
          </a:xfrm>
          <a:prstGeom prst="roundRect">
            <a:avLst/>
          </a:prstGeom>
          <a:solidFill>
            <a:schemeClr val="accent5"/>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r>
              <a:rPr lang="en-US" sz="1700" b="1" dirty="0">
                <a:solidFill>
                  <a:srgbClr val="FFFFFF"/>
                </a:solidFill>
                <a:latin typeface="Avenir Black"/>
                <a:cs typeface="Avenir Black"/>
              </a:rPr>
              <a:t>Returned Result</a:t>
            </a:r>
          </a:p>
        </p:txBody>
      </p:sp>
      <p:sp>
        <p:nvSpPr>
          <p:cNvPr id="10" name="Flowchart: Multidocument 9"/>
          <p:cNvSpPr/>
          <p:nvPr/>
        </p:nvSpPr>
        <p:spPr>
          <a:xfrm>
            <a:off x="3260953" y="6290143"/>
            <a:ext cx="2019294" cy="1109033"/>
          </a:xfrm>
          <a:prstGeom prst="flowChartMultidocument">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ctr" anchorCtr="0"/>
          <a:lstStyle/>
          <a:p>
            <a:pPr algn="ctr"/>
            <a:r>
              <a:rPr lang="en-US" sz="1700" b="1" dirty="0">
                <a:solidFill>
                  <a:srgbClr val="FFFFFF"/>
                </a:solidFill>
              </a:rPr>
              <a:t>RDD</a:t>
            </a:r>
            <a:endParaRPr lang="en-US" b="1" dirty="0">
              <a:solidFill>
                <a:srgbClr val="FFFFFF"/>
              </a:solidFill>
            </a:endParaRPr>
          </a:p>
        </p:txBody>
      </p:sp>
      <p:sp>
        <p:nvSpPr>
          <p:cNvPr id="11" name="Diamond 10"/>
          <p:cNvSpPr/>
          <p:nvPr/>
        </p:nvSpPr>
        <p:spPr>
          <a:xfrm>
            <a:off x="6051686" y="6439441"/>
            <a:ext cx="1467248" cy="810436"/>
          </a:xfrm>
          <a:prstGeom prst="diamond">
            <a:avLst/>
          </a:prstGeom>
          <a:ln/>
        </p:spPr>
        <p:style>
          <a:lnRef idx="1">
            <a:schemeClr val="accent1"/>
          </a:lnRef>
          <a:fillRef idx="3">
            <a:schemeClr val="accent1"/>
          </a:fillRef>
          <a:effectRef idx="2">
            <a:schemeClr val="accent1"/>
          </a:effectRef>
          <a:fontRef idx="minor">
            <a:schemeClr val="lt1"/>
          </a:fontRef>
        </p:style>
        <p:txBody>
          <a:bodyPr wrap="none" lIns="109746" tIns="54873" rIns="109746" bIns="54873" rtlCol="0" anchor="ctr"/>
          <a:lstStyle/>
          <a:p>
            <a:pPr algn="ctr"/>
            <a:r>
              <a:rPr lang="en-US" sz="1700" dirty="0">
                <a:solidFill>
                  <a:prstClr val="black"/>
                </a:solidFill>
                <a:latin typeface="Avenir Black"/>
                <a:cs typeface="Avenir Black"/>
              </a:rPr>
              <a:t>Action</a:t>
            </a:r>
          </a:p>
        </p:txBody>
      </p:sp>
      <p:cxnSp>
        <p:nvCxnSpPr>
          <p:cNvPr id="12" name="Straight Arrow Connector 11"/>
          <p:cNvCxnSpPr>
            <a:stCxn id="10" idx="3"/>
            <a:endCxn id="11" idx="1"/>
          </p:cNvCxnSpPr>
          <p:nvPr/>
        </p:nvCxnSpPr>
        <p:spPr>
          <a:xfrm>
            <a:off x="5280247" y="6844659"/>
            <a:ext cx="771440" cy="0"/>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1" idx="3"/>
            <a:endCxn id="9" idx="1"/>
          </p:cNvCxnSpPr>
          <p:nvPr/>
        </p:nvCxnSpPr>
        <p:spPr>
          <a:xfrm flipV="1">
            <a:off x="7518934" y="6844659"/>
            <a:ext cx="793621" cy="1"/>
          </a:xfrm>
          <a:prstGeom prst="straightConnector1">
            <a:avLst/>
          </a:prstGeom>
          <a:ln w="3175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17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1" uiExpand="1" animBg="1"/>
      <p:bldP spid="5" grpId="0" uiExpand="1" animBg="1"/>
      <p:bldP spid="8" grpId="0" uiExpand="1"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75564"/>
            <a:ext cx="9571974" cy="1592744"/>
          </a:xfrm>
        </p:spPr>
        <p:txBody>
          <a:bodyPr/>
          <a:lstStyle/>
          <a:p>
            <a:r>
              <a:rPr lang="en-US" dirty="0"/>
              <a:t>Spark Programming Basics</a:t>
            </a:r>
          </a:p>
        </p:txBody>
      </p:sp>
    </p:spTree>
    <p:extLst>
      <p:ext uri="{BB962C8B-B14F-4D97-AF65-F5344CB8AC3E}">
        <p14:creationId xmlns:p14="http://schemas.microsoft.com/office/powerpoint/2010/main" val="35625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Functional Programming</a:t>
            </a:r>
          </a:p>
        </p:txBody>
      </p:sp>
      <p:sp>
        <p:nvSpPr>
          <p:cNvPr id="3" name="Content Placeholder 2"/>
          <p:cNvSpPr>
            <a:spLocks noGrp="1"/>
          </p:cNvSpPr>
          <p:nvPr>
            <p:ph idx="1"/>
          </p:nvPr>
        </p:nvSpPr>
        <p:spPr>
          <a:xfrm>
            <a:off x="841494" y="1752600"/>
            <a:ext cx="13167360" cy="5543056"/>
          </a:xfrm>
        </p:spPr>
        <p:txBody>
          <a:bodyPr>
            <a:normAutofit lnSpcReduction="10000"/>
          </a:bodyPr>
          <a:lstStyle/>
          <a:p>
            <a:r>
              <a:rPr lang="en-US" dirty="0"/>
              <a:t>Spark makes heavy use of functional programming</a:t>
            </a:r>
          </a:p>
          <a:p>
            <a:pPr lvl="1"/>
            <a:r>
              <a:rPr lang="en-US" dirty="0"/>
              <a:t>Definition: Programming that does not rely on data outside the function being executed, nor does it modify data that exists outside the current function</a:t>
            </a:r>
          </a:p>
          <a:p>
            <a:pPr lvl="1"/>
            <a:endParaRPr lang="en-US" dirty="0"/>
          </a:p>
          <a:p>
            <a:r>
              <a:rPr lang="en-US" dirty="0"/>
              <a:t>Non-functional programming example:</a:t>
            </a:r>
          </a:p>
          <a:p>
            <a:pPr marL="548640" lvl="1" indent="0">
              <a:buNone/>
            </a:pPr>
            <a:r>
              <a:rPr lang="en-US" dirty="0" err="1">
                <a:latin typeface="Courier New" panose="02070309020205020404" pitchFamily="49" charset="0"/>
                <a:cs typeface="Courier New" panose="02070309020205020404" pitchFamily="49" charset="0"/>
              </a:rPr>
              <a:t>var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0</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unfunctionalCode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1</a:t>
            </a:r>
          </a:p>
          <a:p>
            <a:pPr marL="548640" lvl="1" indent="0">
              <a:buNone/>
            </a:pPr>
            <a:endParaRPr lang="en-US" dirty="0">
              <a:latin typeface="Courier New" panose="02070309020205020404" pitchFamily="49" charset="0"/>
              <a:cs typeface="Courier New" panose="02070309020205020404" pitchFamily="49" charset="0"/>
            </a:endParaRPr>
          </a:p>
          <a:p>
            <a:endParaRPr lang="en-US" dirty="0"/>
          </a:p>
          <a:p>
            <a:r>
              <a:rPr lang="en-US" dirty="0"/>
              <a:t>Same code written functionally:</a:t>
            </a:r>
          </a:p>
          <a:p>
            <a:pPr marL="548640" lvl="1" indent="0">
              <a:buNone/>
            </a:pPr>
            <a:r>
              <a:rPr lang="en-US" dirty="0">
                <a:latin typeface="Courier New" panose="02070309020205020404" pitchFamily="49" charset="0"/>
                <a:cs typeface="Courier New" panose="02070309020205020404" pitchFamily="49" charset="0"/>
              </a:rPr>
              <a:t>def </a:t>
            </a:r>
            <a:r>
              <a:rPr lang="en-US" dirty="0" err="1">
                <a:latin typeface="Courier New" panose="02070309020205020404" pitchFamily="49" charset="0"/>
                <a:cs typeface="Courier New" panose="02070309020205020404" pitchFamily="49" charset="0"/>
              </a:rPr>
              <a:t>functionalCode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varValue</a:t>
            </a:r>
            <a:r>
              <a:rPr lang="en-US" dirty="0">
                <a:latin typeface="Courier New" panose="02070309020205020404" pitchFamily="49" charset="0"/>
                <a:cs typeface="Courier New" panose="02070309020205020404" pitchFamily="49" charset="0"/>
              </a:rPr>
              <a:t> + 1</a:t>
            </a:r>
          </a:p>
        </p:txBody>
      </p:sp>
      <p:sp>
        <p:nvSpPr>
          <p:cNvPr id="4" name="Rectangle 3"/>
          <p:cNvSpPr/>
          <p:nvPr/>
        </p:nvSpPr>
        <p:spPr>
          <a:xfrm>
            <a:off x="8507794" y="7021939"/>
            <a:ext cx="2782080" cy="1138693"/>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All Spark transformations are based on functional programming</a:t>
            </a:r>
          </a:p>
        </p:txBody>
      </p:sp>
    </p:spTree>
    <p:extLst>
      <p:ext uri="{BB962C8B-B14F-4D97-AF65-F5344CB8AC3E}">
        <p14:creationId xmlns:p14="http://schemas.microsoft.com/office/powerpoint/2010/main" val="1115711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Implications in Spark</a:t>
            </a:r>
          </a:p>
        </p:txBody>
      </p:sp>
      <p:sp>
        <p:nvSpPr>
          <p:cNvPr id="3" name="Content Placeholder 2"/>
          <p:cNvSpPr>
            <a:spLocks noGrp="1"/>
          </p:cNvSpPr>
          <p:nvPr>
            <p:ph idx="1"/>
          </p:nvPr>
        </p:nvSpPr>
        <p:spPr>
          <a:xfrm>
            <a:off x="841494" y="2370448"/>
            <a:ext cx="13167360" cy="5032147"/>
          </a:xfrm>
        </p:spPr>
        <p:txBody>
          <a:bodyPr>
            <a:normAutofit fontScale="92500" lnSpcReduction="10000"/>
          </a:bodyPr>
          <a:lstStyle/>
          <a:p>
            <a:r>
              <a:rPr lang="en-US" b="1" dirty="0"/>
              <a:t>Immutable data:</a:t>
            </a:r>
            <a:r>
              <a:rPr lang="en-US" dirty="0"/>
              <a:t> RDD1A can be transformed into RDD1B, but an individual element within RDD1A cannot be independently modified</a:t>
            </a:r>
          </a:p>
          <a:p>
            <a:r>
              <a:rPr lang="en-US" b="1" dirty="0"/>
              <a:t>No state or side effects:</a:t>
            </a:r>
            <a:r>
              <a:rPr lang="en-US" dirty="0"/>
              <a:t> No interaction with or modification of any values or properties outside of the function</a:t>
            </a:r>
          </a:p>
          <a:p>
            <a:r>
              <a:rPr lang="en-US" b="1" dirty="0"/>
              <a:t>Behavioral consistency:</a:t>
            </a:r>
            <a:r>
              <a:rPr lang="en-US" dirty="0"/>
              <a:t> If you pass the same value into a function multiple times, you will always get the same result - changing order of evaluation does not change results</a:t>
            </a:r>
          </a:p>
          <a:p>
            <a:r>
              <a:rPr lang="en-US" b="1" dirty="0"/>
              <a:t>Functions as arguments:</a:t>
            </a:r>
            <a:r>
              <a:rPr lang="en-US" dirty="0"/>
              <a:t> function results (including anonymous functions) can be passed as input/arguments to other functions</a:t>
            </a:r>
          </a:p>
          <a:p>
            <a:r>
              <a:rPr lang="en-US" b="1" dirty="0"/>
              <a:t>Lazy evaluation:</a:t>
            </a:r>
            <a:r>
              <a:rPr lang="en-US" dirty="0"/>
              <a:t> function arguments are not evaluated / executed until required</a:t>
            </a:r>
          </a:p>
          <a:p>
            <a:endParaRPr lang="en-US" dirty="0"/>
          </a:p>
        </p:txBody>
      </p:sp>
    </p:spTree>
    <p:extLst>
      <p:ext uri="{BB962C8B-B14F-4D97-AF65-F5344CB8AC3E}">
        <p14:creationId xmlns:p14="http://schemas.microsoft.com/office/powerpoint/2010/main" val="3366584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Anonymous (a.k.a. Lambda) Functions</a:t>
            </a:r>
          </a:p>
        </p:txBody>
      </p:sp>
      <p:sp>
        <p:nvSpPr>
          <p:cNvPr id="3" name="Content Placeholder 2"/>
          <p:cNvSpPr>
            <a:spLocks noGrp="1"/>
          </p:cNvSpPr>
          <p:nvPr>
            <p:ph idx="1"/>
          </p:nvPr>
        </p:nvSpPr>
        <p:spPr>
          <a:xfrm>
            <a:off x="841494" y="1752600"/>
            <a:ext cx="13167360" cy="5647700"/>
          </a:xfrm>
        </p:spPr>
        <p:txBody>
          <a:bodyPr>
            <a:normAutofit fontScale="92500" lnSpcReduction="10000"/>
          </a:bodyPr>
          <a:lstStyle/>
          <a:p>
            <a:r>
              <a:rPr lang="en-US" dirty="0"/>
              <a:t>Passed as an argument to another function</a:t>
            </a:r>
          </a:p>
          <a:p>
            <a:r>
              <a:rPr lang="en-US" dirty="0"/>
              <a:t>Element variable is defined to the left of a </a:t>
            </a:r>
            <a:r>
              <a:rPr lang="en-US" sz="3200" dirty="0">
                <a:latin typeface="Courier New" panose="02070309020205020404" pitchFamily="49" charset="0"/>
                <a:cs typeface="Courier New" panose="02070309020205020404" pitchFamily="49" charset="0"/>
              </a:rPr>
              <a:t>=&gt;</a:t>
            </a:r>
            <a:r>
              <a:rPr lang="en-US" dirty="0"/>
              <a:t>, function body defined to the right</a:t>
            </a:r>
          </a:p>
          <a:p>
            <a:pPr lvl="1"/>
            <a:r>
              <a:rPr lang="en-US" dirty="0"/>
              <a:t>Example using z as the anonymous function variable and z + 1 as the function body:</a:t>
            </a:r>
            <a:br>
              <a:rPr lang="en-US" dirty="0"/>
            </a:br>
            <a:br>
              <a:rPr lang="en-US" dirty="0"/>
            </a:b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a:t>
            </a:r>
          </a:p>
          <a:p>
            <a:pPr marL="548640" lvl="1" indent="0">
              <a:buNone/>
            </a:pPr>
            <a:br>
              <a:rPr lang="en-US" dirty="0">
                <a:latin typeface="Courier New" panose="02070309020205020404" pitchFamily="49" charset="0"/>
                <a:cs typeface="Courier New" panose="02070309020205020404" pitchFamily="49" charset="0"/>
              </a:rPr>
            </a:br>
            <a:r>
              <a:rPr lang="en-US" sz="3600"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sz="3600" dirty="0" err="1">
                <a:latin typeface="Courier New" panose="02070309020205020404" pitchFamily="49" charset="0"/>
                <a:cs typeface="Courier New" panose="02070309020205020404" pitchFamily="49" charset="0"/>
              </a:rPr>
              <a:t>rddAnon</a:t>
            </a:r>
            <a:r>
              <a:rPr lang="en-US" sz="3600" dirty="0">
                <a:latin typeface="Courier New" panose="02070309020205020404" pitchFamily="49" charset="0"/>
                <a:cs typeface="Courier New" panose="02070309020205020404" pitchFamily="49" charset="0"/>
              </a:rPr>
              <a:t> = </a:t>
            </a:r>
            <a:r>
              <a:rPr lang="en-US" sz="3600" dirty="0" err="1">
                <a:latin typeface="Courier New" panose="02070309020205020404" pitchFamily="49" charset="0"/>
                <a:cs typeface="Courier New" panose="02070309020205020404" pitchFamily="49" charset="0"/>
              </a:rPr>
              <a:t>rddNumList.map</a:t>
            </a:r>
            <a:r>
              <a:rPr lang="en-US" sz="3600" dirty="0">
                <a:latin typeface="Courier New" panose="02070309020205020404" pitchFamily="49" charset="0"/>
                <a:cs typeface="Courier New" panose="02070309020205020404" pitchFamily="49" charset="0"/>
              </a:rPr>
              <a:t>(z =&gt; z + 1)</a:t>
            </a:r>
            <a:br>
              <a:rPr lang="en-US" sz="3600"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rddAnon.collect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IN" dirty="0"/>
              <a:t>res5: Array[</a:t>
            </a:r>
            <a:r>
              <a:rPr lang="en-IN" dirty="0" err="1"/>
              <a:t>Int</a:t>
            </a:r>
            <a:r>
              <a:rPr lang="en-IN" dirty="0"/>
              <a:t>] = Array(6, 8, 12, 15)</a:t>
            </a:r>
            <a:endParaRPr lang="en-US" dirty="0"/>
          </a:p>
        </p:txBody>
      </p:sp>
      <p:grpSp>
        <p:nvGrpSpPr>
          <p:cNvPr id="10" name="Group 9"/>
          <p:cNvGrpSpPr/>
          <p:nvPr/>
        </p:nvGrpSpPr>
        <p:grpSpPr>
          <a:xfrm>
            <a:off x="6926125" y="4660545"/>
            <a:ext cx="1731900" cy="1595437"/>
            <a:chOff x="6926125" y="4660545"/>
            <a:chExt cx="1731900" cy="1595437"/>
          </a:xfrm>
        </p:grpSpPr>
        <p:sp>
          <p:nvSpPr>
            <p:cNvPr id="4" name="Left Brace 3"/>
            <p:cNvSpPr/>
            <p:nvPr/>
          </p:nvSpPr>
          <p:spPr>
            <a:xfrm rot="16200000">
              <a:off x="7585953" y="4504095"/>
              <a:ext cx="690875" cy="1003776"/>
            </a:xfrm>
            <a:prstGeom prst="leftBrac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ectangle 6"/>
            <p:cNvSpPr/>
            <p:nvPr/>
          </p:nvSpPr>
          <p:spPr>
            <a:xfrm>
              <a:off x="6926125" y="5532664"/>
              <a:ext cx="1731900" cy="723318"/>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Spark Function</a:t>
              </a:r>
            </a:p>
          </p:txBody>
        </p:sp>
      </p:grpSp>
      <p:grpSp>
        <p:nvGrpSpPr>
          <p:cNvPr id="11" name="Group 10"/>
          <p:cNvGrpSpPr/>
          <p:nvPr/>
        </p:nvGrpSpPr>
        <p:grpSpPr>
          <a:xfrm>
            <a:off x="8658026" y="4660542"/>
            <a:ext cx="1809463" cy="1681165"/>
            <a:chOff x="8658026" y="4660542"/>
            <a:chExt cx="1809463" cy="1681165"/>
          </a:xfrm>
        </p:grpSpPr>
        <p:sp>
          <p:nvSpPr>
            <p:cNvPr id="5" name="Left Brace 4"/>
            <p:cNvSpPr/>
            <p:nvPr/>
          </p:nvSpPr>
          <p:spPr>
            <a:xfrm rot="16200000">
              <a:off x="8626798" y="4691770"/>
              <a:ext cx="622573" cy="560118"/>
            </a:xfrm>
            <a:prstGeom prst="leftBrac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8735589" y="5424656"/>
              <a:ext cx="1731900" cy="917051"/>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Anonymous Function Call</a:t>
              </a:r>
            </a:p>
          </p:txBody>
        </p:sp>
      </p:grpSp>
      <p:grpSp>
        <p:nvGrpSpPr>
          <p:cNvPr id="12" name="Group 11"/>
          <p:cNvGrpSpPr/>
          <p:nvPr/>
        </p:nvGrpSpPr>
        <p:grpSpPr>
          <a:xfrm>
            <a:off x="10008984" y="4693472"/>
            <a:ext cx="2242941" cy="1964503"/>
            <a:chOff x="10676244" y="4693472"/>
            <a:chExt cx="2242941" cy="1964503"/>
          </a:xfrm>
        </p:grpSpPr>
        <p:sp>
          <p:nvSpPr>
            <p:cNvPr id="6" name="Left Brace 5"/>
            <p:cNvSpPr/>
            <p:nvPr/>
          </p:nvSpPr>
          <p:spPr>
            <a:xfrm rot="16200000">
              <a:off x="11114330" y="4255386"/>
              <a:ext cx="589644" cy="1465815"/>
            </a:xfrm>
            <a:prstGeom prst="leftBrac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p:cNvSpPr/>
            <p:nvPr/>
          </p:nvSpPr>
          <p:spPr>
            <a:xfrm>
              <a:off x="11187285" y="5435797"/>
              <a:ext cx="1731900" cy="1222178"/>
            </a:xfrm>
            <a:prstGeom prst="rect">
              <a:avLst/>
            </a:prstGeom>
            <a:solidFill>
              <a:srgbClr val="69BE28"/>
            </a:solidFill>
            <a:ln w="25400" cap="flat">
              <a:solidFill>
                <a:srgbClr val="4D8B1D"/>
              </a:solidFill>
              <a:prstDash val="solid"/>
              <a:round/>
              <a:headEnd type="none" w="med" len="med"/>
              <a:tailEnd type="none" w="med" len="med"/>
            </a:ln>
          </p:spPr>
          <p:txBody>
            <a:bodyPr lIns="109728" tIns="54849" rIns="109728" bIns="109728" anchor="ctr" anchorCtr="0">
              <a:noAutofit/>
            </a:bodyPr>
            <a:lstStyle/>
            <a:p>
              <a:pPr algn="ctr">
                <a:buSzPct val="25000"/>
              </a:pPr>
              <a:r>
                <a:rPr lang="en-US" sz="1700" dirty="0">
                  <a:solidFill>
                    <a:srgbClr val="FFFFFF"/>
                  </a:solidFill>
                  <a:latin typeface="Arial"/>
                  <a:ea typeface="Arial"/>
                  <a:cs typeface="Arial"/>
                </a:rPr>
                <a:t>Anonymous Function Body / Definition</a:t>
              </a:r>
            </a:p>
          </p:txBody>
        </p:sp>
      </p:grpSp>
    </p:spTree>
    <p:extLst>
      <p:ext uri="{BB962C8B-B14F-4D97-AF65-F5344CB8AC3E}">
        <p14:creationId xmlns:p14="http://schemas.microsoft.com/office/powerpoint/2010/main" val="2845172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8959417" cy="1592744"/>
          </a:xfrm>
        </p:spPr>
        <p:txBody>
          <a:bodyPr/>
          <a:lstStyle/>
          <a:p>
            <a:r>
              <a:rPr lang="en-US" dirty="0"/>
              <a:t>Basic Spark Transformations</a:t>
            </a:r>
          </a:p>
        </p:txBody>
      </p:sp>
    </p:spTree>
    <p:extLst>
      <p:ext uri="{BB962C8B-B14F-4D97-AF65-F5344CB8AC3E}">
        <p14:creationId xmlns:p14="http://schemas.microsoft.com/office/powerpoint/2010/main" val="35625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37311"/>
            <a:ext cx="7644384" cy="830997"/>
          </a:xfrm>
        </p:spPr>
        <p:txBody>
          <a:bodyPr/>
          <a:lstStyle/>
          <a:p>
            <a:r>
              <a:rPr lang="en-US" dirty="0"/>
              <a:t>Hadoop Introduction</a:t>
            </a:r>
          </a:p>
        </p:txBody>
      </p:sp>
    </p:spTree>
    <p:extLst>
      <p:ext uri="{BB962C8B-B14F-4D97-AF65-F5344CB8AC3E}">
        <p14:creationId xmlns:p14="http://schemas.microsoft.com/office/powerpoint/2010/main" val="417497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latin typeface="Courier New"/>
                <a:cs typeface="Courier New"/>
              </a:rPr>
              <a:t>map()</a:t>
            </a:r>
            <a:endParaRPr lang="en-US" dirty="0"/>
          </a:p>
        </p:txBody>
      </p:sp>
      <p:sp>
        <p:nvSpPr>
          <p:cNvPr id="3" name="Content Placeholder 2"/>
          <p:cNvSpPr>
            <a:spLocks noGrp="1"/>
          </p:cNvSpPr>
          <p:nvPr>
            <p:ph idx="1"/>
          </p:nvPr>
        </p:nvSpPr>
        <p:spPr>
          <a:xfrm>
            <a:off x="841494" y="1752600"/>
            <a:ext cx="13167360" cy="4358116"/>
          </a:xfrm>
        </p:spPr>
        <p:txBody>
          <a:bodyPr/>
          <a:lstStyle/>
          <a:p>
            <a:r>
              <a:rPr lang="en-US" dirty="0"/>
              <a:t>Applies a function supplied as its argument to each element of the RDD</a:t>
            </a:r>
          </a:p>
          <a:p>
            <a:pPr marL="0" indent="0">
              <a:buNone/>
            </a:pPr>
            <a:r>
              <a:rPr lang="en-US" dirty="0"/>
              <a:t>	</a:t>
            </a:r>
            <a:r>
              <a:rPr lang="en-US" sz="2400" dirty="0" err="1">
                <a:latin typeface="Courier New" panose="02070309020205020404" pitchFamily="49" charset="0"/>
                <a:cs typeface="Courier New" panose="02070309020205020404" pitchFamily="49" charset="0"/>
              </a:rPr>
              <a:t>val</a:t>
            </a:r>
            <a:r>
              <a:rPr lang="en-US" dirty="0"/>
              <a:t> </a:t>
            </a:r>
            <a:r>
              <a:rPr lang="en-US" sz="2400" dirty="0" err="1">
                <a:latin typeface="Courier New" panose="02070309020205020404" pitchFamily="49" charset="0"/>
                <a:cs typeface="Courier New" panose="02070309020205020404" pitchFamily="49" charset="0"/>
              </a:rPr>
              <a:t>rddNumList</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sc.parallelize</a:t>
            </a:r>
            <a:r>
              <a:rPr lang="en-US" sz="2400" dirty="0">
                <a:latin typeface="Courier New" panose="02070309020205020404" pitchFamily="49" charset="0"/>
                <a:cs typeface="Courier New" panose="02070309020205020404" pitchFamily="49" charset="0"/>
              </a:rPr>
              <a:t>([5, 7, 11, 14])</a:t>
            </a:r>
            <a:br>
              <a:rPr lang="en-US" sz="2400" dirty="0">
                <a:latin typeface="Courier New" panose="02070309020205020404" pitchFamily="49" charset="0"/>
                <a:cs typeface="Courier New" panose="02070309020205020404" pitchFamily="49" charset="0"/>
              </a:rPr>
            </a:br>
            <a:r>
              <a:rPr lang="en-US" sz="2400" dirty="0">
                <a:latin typeface="Courier New"/>
                <a:cs typeface="Courier New"/>
              </a:rPr>
              <a:t>	</a:t>
            </a:r>
            <a:r>
              <a:rPr lang="en-US" sz="2400" dirty="0" err="1">
                <a:latin typeface="Courier New"/>
                <a:cs typeface="Courier New"/>
              </a:rPr>
              <a:t>rddNumList.map</a:t>
            </a:r>
            <a:r>
              <a:rPr lang="en-US" sz="2400" dirty="0">
                <a:latin typeface="Courier New"/>
                <a:cs typeface="Courier New"/>
              </a:rPr>
              <a:t>(z =&gt; z + 1).collect()</a:t>
            </a:r>
            <a:br>
              <a:rPr lang="en-US" sz="2400" dirty="0">
                <a:latin typeface="Courier New"/>
                <a:cs typeface="Courier New"/>
              </a:rPr>
            </a:br>
            <a:r>
              <a:rPr lang="en-US" sz="2400" dirty="0">
                <a:latin typeface="Courier New"/>
                <a:cs typeface="Courier New"/>
              </a:rPr>
              <a:t>	[6, 8, 12, 15]</a:t>
            </a:r>
            <a:br>
              <a:rPr lang="en-US" sz="2400" dirty="0">
                <a:latin typeface="Courier New"/>
                <a:cs typeface="Courier New"/>
              </a:rPr>
            </a:br>
            <a:br>
              <a:rPr lang="en-US" sz="2400" dirty="0">
                <a:latin typeface="Courier New"/>
                <a:cs typeface="Courier New"/>
              </a:rPr>
            </a:br>
            <a:br>
              <a:rPr lang="en-US" sz="2400" dirty="0">
                <a:latin typeface="Courier New"/>
                <a:cs typeface="Courier New"/>
              </a:rPr>
            </a:br>
            <a:r>
              <a:rPr lang="en-US" sz="2400" dirty="0">
                <a:latin typeface="Courier New"/>
                <a:cs typeface="Courier New"/>
              </a:rPr>
              <a:t>		</a:t>
            </a:r>
          </a:p>
          <a:p>
            <a:pPr marL="0" indent="0">
              <a:buNone/>
            </a:pPr>
            <a:endParaRPr lang="en-US" sz="2400" dirty="0">
              <a:latin typeface="Courier New"/>
              <a:cs typeface="Courier New"/>
            </a:endParaRPr>
          </a:p>
        </p:txBody>
      </p:sp>
      <p:sp>
        <p:nvSpPr>
          <p:cNvPr id="4" name="TextBox 3"/>
          <p:cNvSpPr txBox="1"/>
          <p:nvPr/>
        </p:nvSpPr>
        <p:spPr>
          <a:xfrm>
            <a:off x="9997799" y="2735753"/>
            <a:ext cx="4501611" cy="1475684"/>
          </a:xfrm>
          <a:prstGeom prst="rect">
            <a:avLst/>
          </a:prstGeom>
          <a:noFill/>
          <a:ln>
            <a:solidFill>
              <a:schemeClr val="tx1"/>
            </a:solidFill>
          </a:ln>
        </p:spPr>
        <p:txBody>
          <a:bodyPr vert="horz" wrap="square" lIns="109746" tIns="109746" rIns="109746" bIns="109746" rtlCol="0">
            <a:noAutofit/>
          </a:bodyPr>
          <a:lstStyle/>
          <a:p>
            <a:r>
              <a:rPr lang="en-US" sz="1900" dirty="0"/>
              <a:t>Mary had a little lamb</a:t>
            </a:r>
          </a:p>
          <a:p>
            <a:r>
              <a:rPr lang="en-US" sz="1900" dirty="0"/>
              <a:t>Its fleece was white as snow</a:t>
            </a:r>
          </a:p>
          <a:p>
            <a:r>
              <a:rPr lang="en-US" sz="1900" dirty="0"/>
              <a:t>And everywhere that Mary went</a:t>
            </a:r>
          </a:p>
          <a:p>
            <a:r>
              <a:rPr lang="en-US" sz="1900" dirty="0"/>
              <a:t>The lamb was sure to go</a:t>
            </a:r>
          </a:p>
        </p:txBody>
      </p:sp>
      <p:grpSp>
        <p:nvGrpSpPr>
          <p:cNvPr id="5" name="Group 4"/>
          <p:cNvGrpSpPr/>
          <p:nvPr/>
        </p:nvGrpSpPr>
        <p:grpSpPr>
          <a:xfrm>
            <a:off x="7615763" y="5903008"/>
            <a:ext cx="4764072" cy="1926040"/>
            <a:chOff x="7719391" y="3353043"/>
            <a:chExt cx="3969026" cy="1605033"/>
          </a:xfrm>
          <a:solidFill>
            <a:schemeClr val="accent6"/>
          </a:solidFill>
        </p:grpSpPr>
        <p:sp>
          <p:nvSpPr>
            <p:cNvPr id="6" name="TextBox 5"/>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r>
                <a:rPr lang="en-US" sz="1900" dirty="0"/>
                <a:t>Array(And, everywhere, that, Mary, went)</a:t>
              </a:r>
            </a:p>
          </p:txBody>
        </p:sp>
        <p:sp>
          <p:nvSpPr>
            <p:cNvPr id="7" name="TextBox 6"/>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r>
                <a:rPr lang="en-US" sz="1900" dirty="0"/>
                <a:t>Array(Mary, had, a, little, lamb)</a:t>
              </a:r>
            </a:p>
          </p:txBody>
        </p:sp>
        <p:sp>
          <p:nvSpPr>
            <p:cNvPr id="8" name="TextBox 7"/>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r>
                <a:rPr lang="en-US" sz="1900" dirty="0"/>
                <a:t>Array(The, lamb, was, sure, to, go)</a:t>
              </a:r>
            </a:p>
          </p:txBody>
        </p:sp>
        <p:sp>
          <p:nvSpPr>
            <p:cNvPr id="9" name="TextBox 8"/>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r>
                <a:rPr lang="en-US" sz="1900" dirty="0"/>
                <a:t>Array(Its, fleece, was, white, as, snow)</a:t>
              </a:r>
            </a:p>
          </p:txBody>
        </p:sp>
      </p:grpSp>
      <p:sp>
        <p:nvSpPr>
          <p:cNvPr id="11" name="Rectangle 10"/>
          <p:cNvSpPr/>
          <p:nvPr/>
        </p:nvSpPr>
        <p:spPr>
          <a:xfrm>
            <a:off x="1200150" y="4995315"/>
            <a:ext cx="11203519" cy="7239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solidFill>
                <a:schemeClr val="tx2"/>
              </a:solidFill>
            </a:endParaRPr>
          </a:p>
        </p:txBody>
      </p:sp>
      <p:sp>
        <p:nvSpPr>
          <p:cNvPr id="10" name="Rectangle 9"/>
          <p:cNvSpPr/>
          <p:nvPr/>
        </p:nvSpPr>
        <p:spPr>
          <a:xfrm>
            <a:off x="1200150" y="3931658"/>
            <a:ext cx="8620506" cy="7239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a:noFill/>
            </a:endParaRPr>
          </a:p>
        </p:txBody>
      </p:sp>
      <p:sp>
        <p:nvSpPr>
          <p:cNvPr id="13" name="Rectangle 12">
            <a:extLst>
              <a:ext uri="{FF2B5EF4-FFF2-40B4-BE49-F238E27FC236}">
                <a16:creationId xmlns:a16="http://schemas.microsoft.com/office/drawing/2014/main" id="{5FD8C15E-DD4A-417E-BC9E-65ED734C7B3A}"/>
              </a:ext>
            </a:extLst>
          </p:cNvPr>
          <p:cNvSpPr/>
          <p:nvPr/>
        </p:nvSpPr>
        <p:spPr>
          <a:xfrm>
            <a:off x="680448" y="4333128"/>
            <a:ext cx="11203519" cy="7239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400" dirty="0" err="1">
                <a:solidFill>
                  <a:schemeClr val="tx1"/>
                </a:solidFill>
                <a:latin typeface="Courier New"/>
                <a:cs typeface="Courier New"/>
              </a:rPr>
              <a:t>val</a:t>
            </a:r>
            <a:r>
              <a:rPr lang="en-US" sz="2400" dirty="0">
                <a:solidFill>
                  <a:schemeClr val="tx1"/>
                </a:solidFill>
                <a:latin typeface="Courier New"/>
                <a:cs typeface="Courier New"/>
              </a:rPr>
              <a:t> </a:t>
            </a:r>
            <a:r>
              <a:rPr lang="en-US" sz="2400" dirty="0" err="1">
                <a:solidFill>
                  <a:schemeClr val="tx1"/>
                </a:solidFill>
                <a:latin typeface="Courier New"/>
                <a:cs typeface="Courier New"/>
              </a:rPr>
              <a:t>rddMary</a:t>
            </a:r>
            <a:r>
              <a:rPr lang="en-US" sz="2400" dirty="0">
                <a:solidFill>
                  <a:schemeClr val="tx1"/>
                </a:solidFill>
                <a:latin typeface="Courier New"/>
                <a:cs typeface="Courier New"/>
              </a:rPr>
              <a:t> = </a:t>
            </a:r>
            <a:r>
              <a:rPr lang="en-US" sz="2400" dirty="0" err="1">
                <a:solidFill>
                  <a:schemeClr val="tx1"/>
                </a:solidFill>
                <a:latin typeface="Courier New"/>
                <a:cs typeface="Courier New"/>
              </a:rPr>
              <a:t>sc.textFile</a:t>
            </a:r>
            <a:r>
              <a:rPr lang="en-US" sz="2400" dirty="0">
                <a:solidFill>
                  <a:schemeClr val="tx1"/>
                </a:solidFill>
                <a:latin typeface="Courier New"/>
                <a:cs typeface="Courier New"/>
              </a:rPr>
              <a:t>(“</a:t>
            </a:r>
            <a:r>
              <a:rPr lang="en-US" sz="2400" dirty="0" err="1">
                <a:solidFill>
                  <a:schemeClr val="tx1"/>
                </a:solidFill>
                <a:latin typeface="Courier New"/>
                <a:cs typeface="Courier New"/>
              </a:rPr>
              <a:t>fileLocation</a:t>
            </a:r>
            <a:r>
              <a:rPr lang="en-US" sz="2400" dirty="0">
                <a:solidFill>
                  <a:schemeClr val="tx1"/>
                </a:solidFill>
                <a:latin typeface="Courier New"/>
                <a:cs typeface="Courier New"/>
              </a:rPr>
              <a:t>/mary.txt”)</a:t>
            </a:r>
          </a:p>
        </p:txBody>
      </p:sp>
      <p:sp>
        <p:nvSpPr>
          <p:cNvPr id="15" name="Rectangle 14">
            <a:extLst>
              <a:ext uri="{FF2B5EF4-FFF2-40B4-BE49-F238E27FC236}">
                <a16:creationId xmlns:a16="http://schemas.microsoft.com/office/drawing/2014/main" id="{78E6BEA6-E56D-41DF-BAF6-71735A13E622}"/>
              </a:ext>
            </a:extLst>
          </p:cNvPr>
          <p:cNvSpPr/>
          <p:nvPr/>
        </p:nvSpPr>
        <p:spPr>
          <a:xfrm>
            <a:off x="1606370" y="5317812"/>
            <a:ext cx="11714213" cy="461665"/>
          </a:xfrm>
          <a:prstGeom prst="rect">
            <a:avLst/>
          </a:prstGeom>
        </p:spPr>
        <p:txBody>
          <a:bodyPr wrap="square">
            <a:spAutoFit/>
          </a:bodyPr>
          <a:lstStyle/>
          <a:p>
            <a:r>
              <a:rPr lang="en-US" sz="2400" dirty="0" err="1">
                <a:solidFill>
                  <a:schemeClr val="tx1">
                    <a:lumMod val="75000"/>
                    <a:lumOff val="25000"/>
                  </a:schemeClr>
                </a:solidFill>
                <a:latin typeface="Courier New"/>
                <a:cs typeface="Courier New"/>
              </a:rPr>
              <a:t>val</a:t>
            </a:r>
            <a:r>
              <a:rPr lang="en-US" sz="2400" dirty="0">
                <a:solidFill>
                  <a:schemeClr val="tx1">
                    <a:lumMod val="75000"/>
                    <a:lumOff val="25000"/>
                  </a:schemeClr>
                </a:solidFill>
                <a:latin typeface="Courier New"/>
                <a:cs typeface="Courier New"/>
              </a:rPr>
              <a:t> </a:t>
            </a:r>
            <a:r>
              <a:rPr lang="en-US" sz="2400" dirty="0" err="1">
                <a:solidFill>
                  <a:schemeClr val="tx1">
                    <a:lumMod val="75000"/>
                    <a:lumOff val="25000"/>
                  </a:schemeClr>
                </a:solidFill>
                <a:latin typeface="Courier New"/>
                <a:cs typeface="Courier New"/>
              </a:rPr>
              <a:t>rddLineSplit</a:t>
            </a:r>
            <a:r>
              <a:rPr lang="en-US" sz="2400" dirty="0">
                <a:solidFill>
                  <a:schemeClr val="tx1">
                    <a:lumMod val="75000"/>
                    <a:lumOff val="25000"/>
                  </a:schemeClr>
                </a:solidFill>
                <a:latin typeface="Courier New"/>
                <a:cs typeface="Courier New"/>
              </a:rPr>
              <a:t> = </a:t>
            </a:r>
            <a:r>
              <a:rPr lang="en-US" sz="2400" dirty="0" err="1">
                <a:solidFill>
                  <a:schemeClr val="tx1">
                    <a:lumMod val="75000"/>
                    <a:lumOff val="25000"/>
                  </a:schemeClr>
                </a:solidFill>
                <a:latin typeface="Courier New"/>
                <a:cs typeface="Courier New"/>
              </a:rPr>
              <a:t>rddMary.map</a:t>
            </a:r>
            <a:r>
              <a:rPr lang="en-US" sz="2400" dirty="0">
                <a:solidFill>
                  <a:schemeClr val="tx1">
                    <a:lumMod val="75000"/>
                    <a:lumOff val="25000"/>
                  </a:schemeClr>
                </a:solidFill>
                <a:latin typeface="Courier New"/>
                <a:cs typeface="Courier New"/>
              </a:rPr>
              <a:t>(line=&gt; </a:t>
            </a:r>
            <a:r>
              <a:rPr lang="en-US" sz="2400" dirty="0" err="1">
                <a:solidFill>
                  <a:schemeClr val="tx1">
                    <a:lumMod val="75000"/>
                    <a:lumOff val="25000"/>
                  </a:schemeClr>
                </a:solidFill>
                <a:latin typeface="Courier New"/>
                <a:cs typeface="Courier New"/>
              </a:rPr>
              <a:t>line.split</a:t>
            </a:r>
            <a:r>
              <a:rPr lang="en-US" sz="2400" dirty="0">
                <a:solidFill>
                  <a:schemeClr val="tx1">
                    <a:lumMod val="75000"/>
                    <a:lumOff val="25000"/>
                  </a:schemeClr>
                </a:solidFill>
                <a:latin typeface="Courier New"/>
                <a:cs typeface="Courier New"/>
              </a:rPr>
              <a:t>(" "))</a:t>
            </a:r>
            <a:endParaRPr lang="en-IN" sz="2400" dirty="0">
              <a:solidFill>
                <a:schemeClr val="tx1">
                  <a:lumMod val="75000"/>
                  <a:lumOff val="25000"/>
                </a:schemeClr>
              </a:solidFill>
              <a:latin typeface="Courier New"/>
              <a:cs typeface="Courier New"/>
            </a:endParaRPr>
          </a:p>
        </p:txBody>
      </p:sp>
    </p:spTree>
    <p:extLst>
      <p:ext uri="{BB962C8B-B14F-4D97-AF65-F5344CB8AC3E}">
        <p14:creationId xmlns:p14="http://schemas.microsoft.com/office/powerpoint/2010/main" val="2622455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err="1">
                <a:latin typeface="Courier New"/>
                <a:cs typeface="Courier New"/>
              </a:rPr>
              <a:t>flatMap</a:t>
            </a:r>
            <a:r>
              <a:rPr lang="en-US" dirty="0">
                <a:latin typeface="Courier New"/>
                <a:cs typeface="Courier New"/>
              </a:rPr>
              <a:t>()</a:t>
            </a:r>
            <a:endParaRPr lang="en-US" dirty="0"/>
          </a:p>
        </p:txBody>
      </p:sp>
      <p:sp>
        <p:nvSpPr>
          <p:cNvPr id="3" name="Content Placeholder 2"/>
          <p:cNvSpPr>
            <a:spLocks noGrp="1"/>
          </p:cNvSpPr>
          <p:nvPr>
            <p:ph idx="1"/>
          </p:nvPr>
        </p:nvSpPr>
        <p:spPr>
          <a:xfrm>
            <a:off x="841494" y="1752600"/>
            <a:ext cx="13167360" cy="5179880"/>
          </a:xfrm>
        </p:spPr>
        <p:txBody>
          <a:bodyPr>
            <a:normAutofit fontScale="92500" lnSpcReduction="20000"/>
          </a:bodyPr>
          <a:lstStyle/>
          <a:p>
            <a:r>
              <a:rPr lang="en-US" dirty="0"/>
              <a:t>Similar to map(), but after a map function has been performed, takes an additional step and flattens the file</a:t>
            </a:r>
            <a:br>
              <a:rPr lang="en-US" dirty="0"/>
            </a:br>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rddLineSplit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rddMary.map</a:t>
            </a:r>
            <a:r>
              <a:rPr lang="en-US" dirty="0">
                <a:latin typeface="Courier New" panose="02070309020205020404" pitchFamily="49" charset="0"/>
                <a:cs typeface="Courier New" panose="02070309020205020404" pitchFamily="49" charset="0"/>
              </a:rPr>
              <a:t>(lambda line: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p>
          <a:p>
            <a:pPr lvl="1"/>
            <a:endParaRPr lang="en-US" dirty="0"/>
          </a:p>
          <a:p>
            <a:pPr lvl="1"/>
            <a:endParaRPr lang="en-US" dirty="0"/>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rddFlat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rddMary.flatmap</a:t>
            </a:r>
            <a:r>
              <a:rPr lang="en-US" dirty="0">
                <a:latin typeface="Courier New" panose="02070309020205020404" pitchFamily="49" charset="0"/>
                <a:cs typeface="Courier New" panose="02070309020205020404" pitchFamily="49" charset="0"/>
              </a:rPr>
              <a:t>(line =&gt;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br>
              <a:rPr lang="en-US" dirty="0"/>
            </a:br>
            <a:endParaRPr lang="en-US" dirty="0">
              <a:latin typeface="Courier New" panose="02070309020205020404" pitchFamily="49" charset="0"/>
              <a:cs typeface="Courier New" panose="02070309020205020404" pitchFamily="49" charset="0"/>
            </a:endParaRPr>
          </a:p>
        </p:txBody>
      </p:sp>
      <p:grpSp>
        <p:nvGrpSpPr>
          <p:cNvPr id="4" name="Group 3"/>
          <p:cNvGrpSpPr/>
          <p:nvPr/>
        </p:nvGrpSpPr>
        <p:grpSpPr>
          <a:xfrm>
            <a:off x="4581621" y="3621552"/>
            <a:ext cx="4764072" cy="1941942"/>
            <a:chOff x="7719391" y="3353043"/>
            <a:chExt cx="3969026" cy="1618285"/>
          </a:xfrm>
          <a:solidFill>
            <a:schemeClr val="accent6"/>
          </a:solidFill>
        </p:grpSpPr>
        <p:sp>
          <p:nvSpPr>
            <p:cNvPr id="5" name="TextBox 4"/>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r>
                <a:rPr lang="en-US" sz="1900" dirty="0"/>
                <a:t>Array(And, everywhere, that, Mary, went)</a:t>
              </a:r>
            </a:p>
          </p:txBody>
        </p:sp>
        <p:sp>
          <p:nvSpPr>
            <p:cNvPr id="6" name="TextBox 5"/>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r>
                <a:rPr lang="en-US" sz="1900" dirty="0"/>
                <a:t>Array(Mary, had, a, little, lamb)</a:t>
              </a:r>
            </a:p>
          </p:txBody>
        </p:sp>
        <p:sp>
          <p:nvSpPr>
            <p:cNvPr id="7" name="TextBox 6"/>
            <p:cNvSpPr txBox="1"/>
            <p:nvPr/>
          </p:nvSpPr>
          <p:spPr>
            <a:xfrm>
              <a:off x="7719391" y="4571540"/>
              <a:ext cx="3969026" cy="399788"/>
            </a:xfrm>
            <a:prstGeom prst="rect">
              <a:avLst/>
            </a:prstGeom>
            <a:grpFill/>
            <a:ln>
              <a:solidFill>
                <a:schemeClr val="tx1"/>
              </a:solidFill>
            </a:ln>
          </p:spPr>
          <p:txBody>
            <a:bodyPr vert="horz" wrap="square" lIns="91440" tIns="91440" rIns="91440" bIns="91440" rtlCol="0">
              <a:noAutofit/>
            </a:bodyPr>
            <a:lstStyle/>
            <a:p>
              <a:r>
                <a:rPr lang="en-US" sz="1900" dirty="0"/>
                <a:t>Array(The, lamb, was, sure, to, go)</a:t>
              </a:r>
            </a:p>
          </p:txBody>
        </p:sp>
        <p:sp>
          <p:nvSpPr>
            <p:cNvPr id="8" name="TextBox 7"/>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r>
                <a:rPr lang="en-US" sz="1900" dirty="0"/>
                <a:t>Array(Its, fleece, was, white, as, snow)</a:t>
              </a:r>
            </a:p>
          </p:txBody>
        </p:sp>
      </p:grpSp>
      <p:grpSp>
        <p:nvGrpSpPr>
          <p:cNvPr id="9" name="Group 8"/>
          <p:cNvGrpSpPr/>
          <p:nvPr/>
        </p:nvGrpSpPr>
        <p:grpSpPr>
          <a:xfrm>
            <a:off x="11571834" y="3397581"/>
            <a:ext cx="1240725" cy="3852079"/>
            <a:chOff x="8037444" y="3246194"/>
            <a:chExt cx="1033668" cy="3210066"/>
          </a:xfrm>
          <a:solidFill>
            <a:schemeClr val="accent2"/>
          </a:solidFill>
        </p:grpSpPr>
        <p:grpSp>
          <p:nvGrpSpPr>
            <p:cNvPr id="10" name="Group 9"/>
            <p:cNvGrpSpPr/>
            <p:nvPr/>
          </p:nvGrpSpPr>
          <p:grpSpPr>
            <a:xfrm>
              <a:off x="8037444" y="3246194"/>
              <a:ext cx="1020417" cy="1605033"/>
              <a:chOff x="7719391" y="3353043"/>
              <a:chExt cx="3969026" cy="1605033"/>
            </a:xfrm>
            <a:grpFill/>
          </p:grpSpPr>
          <p:sp>
            <p:nvSpPr>
              <p:cNvPr id="16" name="TextBox 15"/>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a</a:t>
                </a:r>
              </a:p>
            </p:txBody>
          </p:sp>
          <p:sp>
            <p:nvSpPr>
              <p:cNvPr id="17" name="TextBox 16"/>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900" dirty="0"/>
                  <a:t>Mary</a:t>
                </a:r>
              </a:p>
            </p:txBody>
          </p:sp>
          <p:sp>
            <p:nvSpPr>
              <p:cNvPr id="18" name="TextBox 17"/>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t>little</a:t>
                </a:r>
              </a:p>
            </p:txBody>
          </p:sp>
          <p:sp>
            <p:nvSpPr>
              <p:cNvPr id="19" name="TextBox 18"/>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had</a:t>
                </a:r>
              </a:p>
            </p:txBody>
          </p:sp>
        </p:grpSp>
        <p:grpSp>
          <p:nvGrpSpPr>
            <p:cNvPr id="11" name="Group 10"/>
            <p:cNvGrpSpPr/>
            <p:nvPr/>
          </p:nvGrpSpPr>
          <p:grpSpPr>
            <a:xfrm>
              <a:off x="8050695" y="4851227"/>
              <a:ext cx="1020417" cy="1605033"/>
              <a:chOff x="7719391" y="3353043"/>
              <a:chExt cx="3969026" cy="1605033"/>
            </a:xfrm>
            <a:grpFill/>
          </p:grpSpPr>
          <p:sp>
            <p:nvSpPr>
              <p:cNvPr id="12" name="TextBox 11"/>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to</a:t>
                </a:r>
              </a:p>
            </p:txBody>
          </p:sp>
          <p:sp>
            <p:nvSpPr>
              <p:cNvPr id="13" name="TextBox 12"/>
              <p:cNvSpPr txBox="1"/>
              <p:nvPr/>
            </p:nvSpPr>
            <p:spPr>
              <a:xfrm>
                <a:off x="7719391" y="3353043"/>
                <a:ext cx="3969026" cy="403957"/>
              </a:xfrm>
              <a:prstGeom prst="rect">
                <a:avLst/>
              </a:prstGeom>
              <a:solidFill>
                <a:schemeClr val="tx2"/>
              </a:solidFill>
              <a:ln>
                <a:solidFill>
                  <a:schemeClr val="tx1"/>
                </a:solidFill>
              </a:ln>
            </p:spPr>
            <p:txBody>
              <a:bodyPr vert="horz" wrap="square" lIns="91440" tIns="91440" rIns="91440" bIns="91440" rtlCol="0">
                <a:noAutofit/>
              </a:bodyPr>
              <a:lstStyle/>
              <a:p>
                <a:pPr algn="ctr"/>
                <a:r>
                  <a:rPr lang="en-US" sz="2400" b="1" dirty="0"/>
                  <a:t>***</a:t>
                </a:r>
                <a:endParaRPr lang="en-US" sz="1900" b="1" dirty="0"/>
              </a:p>
            </p:txBody>
          </p:sp>
          <p:sp>
            <p:nvSpPr>
              <p:cNvPr id="14" name="TextBox 13"/>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t>go</a:t>
                </a:r>
              </a:p>
            </p:txBody>
          </p:sp>
          <p:sp>
            <p:nvSpPr>
              <p:cNvPr id="15" name="TextBox 14"/>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900" dirty="0"/>
                  <a:t>sure</a:t>
                </a:r>
                <a:endParaRPr lang="en-US" sz="2400" dirty="0"/>
              </a:p>
            </p:txBody>
          </p:sp>
        </p:grpSp>
      </p:grpSp>
    </p:spTree>
    <p:extLst>
      <p:ext uri="{BB962C8B-B14F-4D97-AF65-F5344CB8AC3E}">
        <p14:creationId xmlns:p14="http://schemas.microsoft.com/office/powerpoint/2010/main" val="1621980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filter()</a:t>
            </a:r>
          </a:p>
        </p:txBody>
      </p:sp>
      <p:sp>
        <p:nvSpPr>
          <p:cNvPr id="3" name="Content Placeholder 2"/>
          <p:cNvSpPr>
            <a:spLocks noGrp="1"/>
          </p:cNvSpPr>
          <p:nvPr>
            <p:ph idx="1"/>
          </p:nvPr>
        </p:nvSpPr>
        <p:spPr>
          <a:xfrm>
            <a:off x="841494" y="1752600"/>
            <a:ext cx="13167360" cy="5869299"/>
          </a:xfrm>
        </p:spPr>
        <p:txBody>
          <a:bodyPr>
            <a:normAutofit lnSpcReduction="10000"/>
          </a:bodyPr>
          <a:lstStyle/>
          <a:p>
            <a:r>
              <a:rPr lang="en-US" dirty="0"/>
              <a:t>Keeps elements that meet a defined criteria </a:t>
            </a:r>
          </a:p>
          <a:p>
            <a:pPr lvl="1"/>
            <a:r>
              <a:rPr lang="en-US" dirty="0"/>
              <a:t>If the element meets that criteria, it is passed on to the new RDD</a:t>
            </a:r>
          </a:p>
          <a:p>
            <a:pPr lvl="1"/>
            <a:r>
              <a:rPr lang="en-US" dirty="0"/>
              <a:t>If not, the element is discarded</a:t>
            </a:r>
          </a:p>
          <a:p>
            <a:pPr marL="0" indent="0">
              <a:buNone/>
            </a:pPr>
            <a:r>
              <a:rPr lang="en-US" sz="2400" dirty="0">
                <a:latin typeface="Courier New"/>
                <a:cs typeface="Courier New"/>
              </a:rPr>
              <a:t>	</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panose="02070309020205020404" pitchFamily="49" charset="0"/>
                <a:cs typeface="Courier New" panose="02070309020205020404" pitchFamily="49" charset="0"/>
              </a:rPr>
              <a:t>rddNumList</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sc.parallelize</a:t>
            </a:r>
            <a:r>
              <a:rPr lang="en-US" sz="2400" dirty="0">
                <a:latin typeface="Courier New" panose="02070309020205020404" pitchFamily="49" charset="0"/>
                <a:cs typeface="Courier New" panose="02070309020205020404" pitchFamily="49" charset="0"/>
              </a:rPr>
              <a:t>(List(5, 7, 11, 14)) </a:t>
            </a:r>
          </a:p>
          <a:p>
            <a:pPr marL="0" indent="0">
              <a:buNone/>
            </a:pPr>
            <a:r>
              <a:rPr lang="en-US" b="0" dirty="0"/>
              <a:t>	</a:t>
            </a:r>
            <a:r>
              <a:rPr lang="en-US" sz="2400" dirty="0" err="1">
                <a:latin typeface="Courier New"/>
                <a:cs typeface="Courier New"/>
              </a:rPr>
              <a:t>rddNumList.filter</a:t>
            </a:r>
            <a:r>
              <a:rPr lang="en-US" sz="2400" dirty="0">
                <a:latin typeface="Courier New"/>
                <a:cs typeface="Courier New"/>
              </a:rPr>
              <a:t>(number =&gt; number &lt;= 10).collect()</a:t>
            </a:r>
          </a:p>
          <a:p>
            <a:pPr marL="0" indent="0">
              <a:buNone/>
            </a:pPr>
            <a:r>
              <a:rPr lang="en-US" sz="2400" dirty="0">
                <a:latin typeface="Courier New"/>
                <a:cs typeface="Courier New"/>
              </a:rPr>
              <a:t> 	</a:t>
            </a:r>
            <a:r>
              <a:rPr lang="en-IN" dirty="0"/>
              <a:t> </a:t>
            </a:r>
            <a:r>
              <a:rPr lang="en-IN" sz="2400" dirty="0">
                <a:latin typeface="Courier New"/>
                <a:cs typeface="Courier New"/>
              </a:rPr>
              <a:t>Array(5, 7)</a:t>
            </a:r>
            <a:br>
              <a:rPr lang="en-US" sz="2400" dirty="0">
                <a:latin typeface="Courier New"/>
                <a:cs typeface="Courier New"/>
              </a:rPr>
            </a:b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months = List("January", "March", "May", "July", "September“)</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rddMonths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(months)</a:t>
            </a:r>
          </a:p>
          <a:p>
            <a:pPr marL="0" indent="0">
              <a:buNone/>
            </a:pPr>
            <a:r>
              <a:rPr lang="en-US" sz="2400" dirty="0">
                <a:latin typeface="Courier New"/>
                <a:cs typeface="Courier New"/>
              </a:rPr>
              <a:t>	</a:t>
            </a:r>
            <a:r>
              <a:rPr lang="en-US" sz="2400" dirty="0" err="1">
                <a:latin typeface="Courier New"/>
                <a:cs typeface="Courier New"/>
              </a:rPr>
              <a:t>rddMonths.filter</a:t>
            </a:r>
            <a:r>
              <a:rPr lang="en-US" sz="2400" dirty="0">
                <a:latin typeface="Courier New"/>
                <a:cs typeface="Courier New"/>
              </a:rPr>
              <a:t>(name =&gt; </a:t>
            </a:r>
            <a:r>
              <a:rPr lang="en-US" sz="2400" dirty="0" err="1">
                <a:latin typeface="Courier New"/>
                <a:cs typeface="Courier New"/>
              </a:rPr>
              <a:t>name.length</a:t>
            </a:r>
            <a:r>
              <a:rPr lang="en-US" sz="2400" dirty="0">
                <a:latin typeface="Courier New"/>
                <a:cs typeface="Courier New"/>
              </a:rPr>
              <a:t> &gt; 5).collect()</a:t>
            </a:r>
          </a:p>
          <a:p>
            <a:pPr marL="0" indent="0">
              <a:buNone/>
            </a:pPr>
            <a:r>
              <a:rPr lang="en-US" sz="2400" dirty="0">
                <a:latin typeface="Courier New"/>
                <a:cs typeface="Courier New"/>
              </a:rPr>
              <a:t>	</a:t>
            </a:r>
            <a:r>
              <a:rPr lang="en-IN" dirty="0"/>
              <a:t> </a:t>
            </a:r>
            <a:r>
              <a:rPr lang="en-IN" sz="2400" dirty="0">
                <a:latin typeface="Courier New"/>
                <a:cs typeface="Courier New"/>
              </a:rPr>
              <a:t>Array(January, September)</a:t>
            </a:r>
            <a:endParaRPr lang="en-US" sz="2400" dirty="0">
              <a:latin typeface="Courier New"/>
              <a:cs typeface="Courier New"/>
            </a:endParaRPr>
          </a:p>
        </p:txBody>
      </p:sp>
    </p:spTree>
    <p:extLst>
      <p:ext uri="{BB962C8B-B14F-4D97-AF65-F5344CB8AC3E}">
        <p14:creationId xmlns:p14="http://schemas.microsoft.com/office/powerpoint/2010/main" val="1188432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distinct()</a:t>
            </a:r>
          </a:p>
        </p:txBody>
      </p:sp>
      <p:sp>
        <p:nvSpPr>
          <p:cNvPr id="3" name="Content Placeholder 2"/>
          <p:cNvSpPr>
            <a:spLocks noGrp="1"/>
          </p:cNvSpPr>
          <p:nvPr>
            <p:ph idx="1"/>
          </p:nvPr>
        </p:nvSpPr>
        <p:spPr>
          <a:xfrm>
            <a:off x="841494" y="1752600"/>
            <a:ext cx="13167360" cy="4281172"/>
          </a:xfrm>
        </p:spPr>
        <p:txBody>
          <a:bodyPr>
            <a:normAutofit fontScale="92500" lnSpcReduction="10000"/>
          </a:bodyPr>
          <a:lstStyle/>
          <a:p>
            <a:endParaRPr lang="en-US" dirty="0"/>
          </a:p>
          <a:p>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rddBigList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 2, 4, 5, 14, 21))</a:t>
            </a:r>
          </a:p>
          <a:p>
            <a:pPr marL="548640" lvl="1" indent="0">
              <a:buNone/>
            </a:pPr>
            <a:r>
              <a:rPr lang="en-US" dirty="0" err="1">
                <a:latin typeface="Courier New" panose="02070309020205020404" pitchFamily="49" charset="0"/>
                <a:cs typeface="Courier New" panose="02070309020205020404" pitchFamily="49" charset="0"/>
              </a:rPr>
              <a:t>rddBigList.collect</a:t>
            </a:r>
            <a:r>
              <a:rPr lang="en-US" dirty="0">
                <a:latin typeface="Courier New" panose="02070309020205020404" pitchFamily="49" charset="0"/>
                <a:cs typeface="Courier New" panose="02070309020205020404" pitchFamily="49" charset="0"/>
              </a:rPr>
              <a:t>() </a:t>
            </a:r>
          </a:p>
          <a:p>
            <a:pPr marL="548640" lvl="1" indent="0">
              <a:buNone/>
            </a:pPr>
            <a:r>
              <a:rPr lang="en-US" b="1" dirty="0">
                <a:solidFill>
                  <a:schemeClr val="accent5"/>
                </a:solidFill>
                <a:latin typeface="Courier New" panose="02070309020205020404" pitchFamily="49" charset="0"/>
                <a:cs typeface="Courier New" panose="02070309020205020404" pitchFamily="49" charset="0"/>
              </a:rPr>
              <a:t>Array(5</a:t>
            </a:r>
            <a:r>
              <a:rPr lang="en-US" dirty="0">
                <a:latin typeface="Courier New" panose="02070309020205020404" pitchFamily="49" charset="0"/>
                <a:cs typeface="Courier New" panose="02070309020205020404" pitchFamily="49" charset="0"/>
              </a:rPr>
              <a:t>, 7, 11, </a:t>
            </a:r>
            <a:r>
              <a:rPr lang="en-US" b="1" dirty="0">
                <a:solidFill>
                  <a:schemeClr val="accent6"/>
                </a:solidFill>
                <a:latin typeface="Courier New" panose="02070309020205020404" pitchFamily="49" charset="0"/>
                <a:cs typeface="Courier New" panose="02070309020205020404" pitchFamily="49" charset="0"/>
              </a:rPr>
              <a:t>14</a:t>
            </a:r>
            <a:r>
              <a:rPr lang="en-US" dirty="0">
                <a:latin typeface="Courier New" panose="02070309020205020404" pitchFamily="49" charset="0"/>
                <a:cs typeface="Courier New" panose="02070309020205020404" pitchFamily="49" charset="0"/>
              </a:rPr>
              <a:t>, 2, 4, </a:t>
            </a:r>
            <a:r>
              <a:rPr lang="en-US" b="1" dirty="0">
                <a:solidFill>
                  <a:schemeClr val="accent5"/>
                </a:solidFill>
                <a:latin typeface="Courier New" panose="02070309020205020404" pitchFamily="49" charset="0"/>
                <a:cs typeface="Courier New" panose="02070309020205020404" pitchFamily="49" charset="0"/>
              </a:rPr>
              <a:t>5</a:t>
            </a:r>
            <a:r>
              <a:rPr lang="en-US" dirty="0">
                <a:latin typeface="Courier New" panose="02070309020205020404" pitchFamily="49" charset="0"/>
                <a:cs typeface="Courier New" panose="02070309020205020404" pitchFamily="49" charset="0"/>
              </a:rPr>
              <a:t>, </a:t>
            </a:r>
            <a:r>
              <a:rPr lang="en-US" b="1" dirty="0">
                <a:solidFill>
                  <a:schemeClr val="accent6"/>
                </a:solidFill>
                <a:latin typeface="Courier New" panose="02070309020205020404" pitchFamily="49" charset="0"/>
                <a:cs typeface="Courier New" panose="02070309020205020404" pitchFamily="49" charset="0"/>
              </a:rPr>
              <a:t>14</a:t>
            </a:r>
            <a:r>
              <a:rPr lang="en-US" dirty="0">
                <a:latin typeface="Courier New" panose="02070309020205020404" pitchFamily="49" charset="0"/>
                <a:cs typeface="Courier New" panose="02070309020205020404" pitchFamily="49" charset="0"/>
              </a:rPr>
              <a:t>, 21) </a:t>
            </a:r>
          </a:p>
          <a:p>
            <a:pPr lvl="1"/>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rddDistinct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rddBigList.distinct</a:t>
            </a:r>
            <a:r>
              <a:rPr lang="en-US" dirty="0">
                <a:latin typeface="Courier New" panose="02070309020205020404" pitchFamily="49" charset="0"/>
                <a:cs typeface="Courier New" panose="02070309020205020404" pitchFamily="49" charset="0"/>
              </a:rPr>
              <a:t>()</a:t>
            </a:r>
          </a:p>
          <a:p>
            <a:pPr marL="548640" lvl="1" indent="0">
              <a:buNone/>
            </a:pPr>
            <a:r>
              <a:rPr lang="en-US" dirty="0" err="1">
                <a:latin typeface="Courier New" panose="02070309020205020404" pitchFamily="49" charset="0"/>
                <a:cs typeface="Courier New" panose="02070309020205020404" pitchFamily="49" charset="0"/>
              </a:rPr>
              <a:t>rddDistinct.collect</a:t>
            </a:r>
            <a:r>
              <a:rPr lang="en-US" dirty="0">
                <a:latin typeface="Courier New" panose="02070309020205020404" pitchFamily="49" charset="0"/>
                <a:cs typeface="Courier New" panose="02070309020205020404" pitchFamily="49" charset="0"/>
              </a:rPr>
              <a:t>()</a:t>
            </a:r>
          </a:p>
          <a:p>
            <a:pPr marL="548640" lvl="1" indent="0">
              <a:buNone/>
            </a:pPr>
            <a:r>
              <a:rPr lang="en-US" dirty="0">
                <a:latin typeface="Courier New" panose="02070309020205020404" pitchFamily="49" charset="0"/>
                <a:cs typeface="Courier New" panose="02070309020205020404" pitchFamily="49" charset="0"/>
              </a:rPr>
              <a:t>Array(4, 5, 21, 2, 14, 11, 7)</a:t>
            </a:r>
          </a:p>
          <a:p>
            <a:pPr marL="548640" lvl="1" indent="0">
              <a:buNone/>
            </a:pPr>
            <a:endParaRPr lang="en-US" dirty="0"/>
          </a:p>
        </p:txBody>
      </p:sp>
    </p:spTree>
    <p:extLst>
      <p:ext uri="{BB962C8B-B14F-4D97-AF65-F5344CB8AC3E}">
        <p14:creationId xmlns:p14="http://schemas.microsoft.com/office/powerpoint/2010/main" val="250071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3660395"/>
            <a:ext cx="7644384" cy="807913"/>
          </a:xfrm>
        </p:spPr>
        <p:txBody>
          <a:bodyPr/>
          <a:lstStyle/>
          <a:p>
            <a:r>
              <a:rPr lang="en-US" dirty="0"/>
              <a:t>Basic Spark Actions</a:t>
            </a:r>
          </a:p>
        </p:txBody>
      </p:sp>
    </p:spTree>
    <p:extLst>
      <p:ext uri="{BB962C8B-B14F-4D97-AF65-F5344CB8AC3E}">
        <p14:creationId xmlns:p14="http://schemas.microsoft.com/office/powerpoint/2010/main" val="35625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a:cs typeface="Courier New"/>
              </a:rPr>
              <a:t>collect()</a:t>
            </a:r>
            <a:r>
              <a:rPr lang="en-US" dirty="0">
                <a:latin typeface="+mn-lt"/>
                <a:cs typeface="Courier New"/>
              </a:rPr>
              <a:t>,</a:t>
            </a:r>
            <a:r>
              <a:rPr lang="en-US" dirty="0">
                <a:latin typeface="Courier New"/>
                <a:cs typeface="Courier New"/>
              </a:rPr>
              <a:t> first()</a:t>
            </a:r>
            <a:r>
              <a:rPr lang="en-US" dirty="0">
                <a:cs typeface="Courier New"/>
              </a:rPr>
              <a:t>, and </a:t>
            </a:r>
            <a:r>
              <a:rPr lang="en-US" dirty="0">
                <a:latin typeface="Courier New"/>
                <a:cs typeface="Courier New"/>
              </a:rPr>
              <a:t>take()</a:t>
            </a:r>
          </a:p>
        </p:txBody>
      </p:sp>
      <p:sp>
        <p:nvSpPr>
          <p:cNvPr id="3" name="Content Placeholder 2"/>
          <p:cNvSpPr>
            <a:spLocks noGrp="1"/>
          </p:cNvSpPr>
          <p:nvPr>
            <p:ph idx="1"/>
          </p:nvPr>
        </p:nvSpPr>
        <p:spPr>
          <a:xfrm>
            <a:off x="841494" y="1752600"/>
            <a:ext cx="13167360" cy="5743111"/>
          </a:xfrm>
        </p:spPr>
        <p:txBody>
          <a:bodyPr>
            <a:normAutofit fontScale="92500" lnSpcReduction="10000"/>
          </a:bodyPr>
          <a:lstStyle/>
          <a:p>
            <a:r>
              <a:rPr lang="en-US" dirty="0">
                <a:latin typeface="Courier New" panose="02070309020205020404" pitchFamily="49" charset="0"/>
                <a:cs typeface="Courier New" panose="02070309020205020404" pitchFamily="49" charset="0"/>
              </a:rPr>
              <a:t>collect()</a:t>
            </a:r>
            <a:r>
              <a:rPr lang="en-US" dirty="0"/>
              <a:t> returns an entire RDD</a:t>
            </a:r>
          </a:p>
          <a:p>
            <a:r>
              <a:rPr lang="en-US" dirty="0">
                <a:latin typeface="Courier New"/>
                <a:cs typeface="Courier New"/>
              </a:rPr>
              <a:t>first()</a:t>
            </a:r>
            <a:r>
              <a:rPr lang="en-US" dirty="0"/>
              <a:t> returns only the first element in an RDD</a:t>
            </a:r>
          </a:p>
          <a:p>
            <a:r>
              <a:rPr lang="en-US" dirty="0">
                <a:latin typeface="Courier New"/>
                <a:cs typeface="Courier New"/>
              </a:rPr>
              <a:t>take()</a:t>
            </a:r>
            <a:r>
              <a:rPr lang="en-US" dirty="0"/>
              <a:t> returns a specified number of elements in an RDD</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 </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rddNumList.collect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Array(5, 7, 11, 14)</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rddNumList.first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5</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rddNumList.take</a:t>
            </a:r>
            <a:r>
              <a:rPr lang="en-US" dirty="0">
                <a:latin typeface="Courier New" panose="02070309020205020404" pitchFamily="49" charset="0"/>
                <a:cs typeface="Courier New" panose="02070309020205020404" pitchFamily="49" charset="0"/>
              </a:rPr>
              <a:t>(2)</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Array(5, 7)</a:t>
            </a:r>
          </a:p>
        </p:txBody>
      </p:sp>
    </p:spTree>
    <p:extLst>
      <p:ext uri="{BB962C8B-B14F-4D97-AF65-F5344CB8AC3E}">
        <p14:creationId xmlns:p14="http://schemas.microsoft.com/office/powerpoint/2010/main" val="815677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count()</a:t>
            </a:r>
          </a:p>
        </p:txBody>
      </p:sp>
      <p:sp>
        <p:nvSpPr>
          <p:cNvPr id="3" name="Content Placeholder 2"/>
          <p:cNvSpPr>
            <a:spLocks noGrp="1"/>
          </p:cNvSpPr>
          <p:nvPr>
            <p:ph idx="1"/>
          </p:nvPr>
        </p:nvSpPr>
        <p:spPr>
          <a:xfrm>
            <a:off x="841494" y="1752600"/>
            <a:ext cx="13167360" cy="4561249"/>
          </a:xfrm>
        </p:spPr>
        <p:txBody>
          <a:bodyPr>
            <a:normAutofit fontScale="92500" lnSpcReduction="20000"/>
          </a:bodyPr>
          <a:lstStyle/>
          <a:p>
            <a:r>
              <a:rPr lang="en-US" dirty="0"/>
              <a:t>Returns the number of elements in an RDD</a:t>
            </a:r>
            <a:br>
              <a:rPr lang="en-US" dirty="0"/>
            </a:br>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 </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rddNumList.count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4</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rddMary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("mary.txt")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rddMary.count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4</a:t>
            </a:r>
          </a:p>
        </p:txBody>
      </p:sp>
      <p:sp>
        <p:nvSpPr>
          <p:cNvPr id="4" name="TextBox 3"/>
          <p:cNvSpPr txBox="1"/>
          <p:nvPr/>
        </p:nvSpPr>
        <p:spPr>
          <a:xfrm>
            <a:off x="7941548" y="4838165"/>
            <a:ext cx="4501611" cy="1475684"/>
          </a:xfrm>
          <a:prstGeom prst="rect">
            <a:avLst/>
          </a:prstGeom>
          <a:ln>
            <a:solidFill>
              <a:schemeClr val="tx1"/>
            </a:solidFill>
          </a:ln>
        </p:spPr>
        <p:txBody>
          <a:bodyPr vert="horz" wrap="square" lIns="109746" tIns="109746" rIns="109746" bIns="109746" rtlCol="0">
            <a:noAutofit/>
          </a:bodyPr>
          <a:lstStyle/>
          <a:p>
            <a:r>
              <a:rPr lang="en-US" sz="1900" dirty="0"/>
              <a:t>Mary had a little lamb</a:t>
            </a:r>
          </a:p>
          <a:p>
            <a:r>
              <a:rPr lang="en-US" sz="1900" dirty="0"/>
              <a:t>Its fleece was white as snow</a:t>
            </a:r>
          </a:p>
          <a:p>
            <a:r>
              <a:rPr lang="en-US" sz="1900" dirty="0"/>
              <a:t>And everywhere that Mary went</a:t>
            </a:r>
          </a:p>
          <a:p>
            <a:r>
              <a:rPr lang="en-US" sz="1900" dirty="0"/>
              <a:t>The lamb was sure to go</a:t>
            </a:r>
          </a:p>
        </p:txBody>
      </p:sp>
    </p:spTree>
    <p:extLst>
      <p:ext uri="{BB962C8B-B14F-4D97-AF65-F5344CB8AC3E}">
        <p14:creationId xmlns:p14="http://schemas.microsoft.com/office/powerpoint/2010/main" val="1895527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latin typeface="Courier New"/>
                <a:cs typeface="Courier New"/>
              </a:rPr>
              <a:t>reduce()</a:t>
            </a:r>
            <a:endParaRPr lang="en-US" dirty="0"/>
          </a:p>
        </p:txBody>
      </p:sp>
      <p:sp>
        <p:nvSpPr>
          <p:cNvPr id="3" name="Content Placeholder 2"/>
          <p:cNvSpPr>
            <a:spLocks noGrp="1"/>
          </p:cNvSpPr>
          <p:nvPr>
            <p:ph idx="1"/>
          </p:nvPr>
        </p:nvSpPr>
        <p:spPr>
          <a:xfrm>
            <a:off x="841494" y="1752600"/>
            <a:ext cx="13167360" cy="5844677"/>
          </a:xfrm>
        </p:spPr>
        <p:txBody>
          <a:bodyPr>
            <a:normAutofit fontScale="92500" lnSpcReduction="20000"/>
          </a:bodyPr>
          <a:lstStyle/>
          <a:p>
            <a:r>
              <a:rPr lang="en-US" dirty="0"/>
              <a:t>Aggregates the elements of an RDD using a function that takes two arguments and returns one</a:t>
            </a:r>
          </a:p>
          <a:p>
            <a:pPr lvl="1"/>
            <a:r>
              <a:rPr lang="en-US" dirty="0"/>
              <a:t>Iterates through specified RDD values until only a single value remains</a:t>
            </a:r>
          </a:p>
          <a:p>
            <a:pPr lvl="1"/>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rddNumList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sc.parallelize</a:t>
            </a:r>
            <a:r>
              <a:rPr lang="en-US" dirty="0">
                <a:latin typeface="Courier New" panose="02070309020205020404" pitchFamily="49" charset="0"/>
                <a:cs typeface="Courier New" panose="02070309020205020404" pitchFamily="49" charset="0"/>
              </a:rPr>
              <a:t>(List(5, 7, 11, 14)) </a:t>
            </a:r>
          </a:p>
          <a:p>
            <a:pPr marL="548640" lvl="1" indent="0">
              <a:buNone/>
            </a:pP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rddNumList.reduce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a,b</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a+b</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37</a:t>
            </a:r>
          </a:p>
          <a:p>
            <a:pPr lvl="1"/>
            <a:endParaRPr lang="en-US" dirty="0">
              <a:latin typeface="Courier New" panose="02070309020205020404" pitchFamily="49" charset="0"/>
              <a:cs typeface="Courier New" panose="02070309020205020404" pitchFamily="49" charset="0"/>
            </a:endParaRPr>
          </a:p>
          <a:p>
            <a:r>
              <a:rPr lang="en-US" dirty="0"/>
              <a:t>Function should be commutative and associative</a:t>
            </a:r>
          </a:p>
          <a:p>
            <a:pPr lvl="1"/>
            <a:r>
              <a:rPr lang="en-US" dirty="0"/>
              <a:t>Neither the order that the operations are performed in nor the way values are grouped should affect the result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2995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ourier New"/>
                <a:cs typeface="Courier New"/>
              </a:rPr>
              <a:t>saveAsTextFile</a:t>
            </a:r>
            <a:r>
              <a:rPr lang="en-US" dirty="0">
                <a:latin typeface="Courier New"/>
                <a:cs typeface="Courier New"/>
              </a:rPr>
              <a:t>()</a:t>
            </a:r>
            <a:endParaRPr lang="en-US" dirty="0"/>
          </a:p>
        </p:txBody>
      </p:sp>
      <p:sp>
        <p:nvSpPr>
          <p:cNvPr id="3" name="Content Placeholder 2"/>
          <p:cNvSpPr>
            <a:spLocks noGrp="1"/>
          </p:cNvSpPr>
          <p:nvPr>
            <p:ph idx="1"/>
          </p:nvPr>
        </p:nvSpPr>
        <p:spPr>
          <a:xfrm>
            <a:off x="841494" y="1752600"/>
            <a:ext cx="13167360" cy="4059573"/>
          </a:xfrm>
        </p:spPr>
        <p:txBody>
          <a:bodyPr>
            <a:normAutofit fontScale="92500" lnSpcReduction="20000"/>
          </a:bodyPr>
          <a:lstStyle/>
          <a:p>
            <a:r>
              <a:rPr lang="en-US" dirty="0"/>
              <a:t>Writes the contents of RDD partitions as a set of text files to a specified location (</a:t>
            </a:r>
            <a:r>
              <a:rPr lang="en-US" dirty="0">
                <a:latin typeface="Courier New" panose="02070309020205020404" pitchFamily="49" charset="0"/>
                <a:cs typeface="Courier New" panose="02070309020205020404" pitchFamily="49" charset="0"/>
              </a:rPr>
              <a:t>hdfs://</a:t>
            </a:r>
            <a:r>
              <a:rPr lang="en-US" dirty="0"/>
              <a:t>, </a:t>
            </a:r>
            <a:r>
              <a:rPr lang="en-US" dirty="0">
                <a:latin typeface="Courier New" panose="02070309020205020404" pitchFamily="49" charset="0"/>
                <a:cs typeface="Courier New" panose="02070309020205020404" pitchFamily="49" charset="0"/>
              </a:rPr>
              <a:t>file:/</a:t>
            </a:r>
            <a:r>
              <a:rPr lang="en-US" dirty="0"/>
              <a:t>, etc.) and directory</a:t>
            </a:r>
          </a:p>
          <a:p>
            <a:endParaRPr lang="en-US" dirty="0"/>
          </a:p>
          <a:p>
            <a:pPr marL="548640" lvl="1" indent="0">
              <a:buNone/>
            </a:pPr>
            <a:r>
              <a:rPr lang="en-US" dirty="0" err="1">
                <a:latin typeface="Courier New" panose="02070309020205020404" pitchFamily="49" charset="0"/>
                <a:cs typeface="Courier New" panose="02070309020205020404" pitchFamily="49" charset="0"/>
              </a:rPr>
              <a:t>rddBigList.saveAsTextFile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desiredLocation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foldername</a:t>
            </a:r>
            <a:r>
              <a:rPr lang="en-US" dirty="0">
                <a:latin typeface="Courier New" panose="02070309020205020404" pitchFamily="49" charset="0"/>
                <a:cs typeface="Courier New" panose="02070309020205020404" pitchFamily="49" charset="0"/>
              </a:rPr>
              <a:t>")</a:t>
            </a:r>
          </a:p>
          <a:p>
            <a:pPr lvl="1"/>
            <a:endParaRPr lang="en-US" dirty="0"/>
          </a:p>
          <a:p>
            <a:r>
              <a:rPr lang="en-US" dirty="0"/>
              <a:t>In this example, can verify the file was successfully written  from the command line</a:t>
            </a:r>
          </a:p>
          <a:p>
            <a:pPr lvl="1"/>
            <a:endParaRPr lang="en-US" dirty="0"/>
          </a:p>
          <a:p>
            <a:pPr marL="548640" lvl="1"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hdfs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dfs</a:t>
            </a:r>
            <a:r>
              <a:rPr lang="en-US" dirty="0">
                <a:latin typeface="Courier New" panose="02070309020205020404" pitchFamily="49" charset="0"/>
                <a:cs typeface="Courier New" panose="02070309020205020404" pitchFamily="49" charset="0"/>
              </a:rPr>
              <a:t> -ls </a:t>
            </a:r>
            <a:r>
              <a:rPr lang="en-US" dirty="0" err="1">
                <a:latin typeface="Courier New" panose="02070309020205020404" pitchFamily="49" charset="0"/>
                <a:cs typeface="Courier New" panose="02070309020205020404" pitchFamily="49" charset="0"/>
              </a:rPr>
              <a:t>desiredLocation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foldername</a:t>
            </a:r>
            <a:endParaRPr lang="en-US" dirty="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703" y="5812173"/>
            <a:ext cx="12238686" cy="2000554"/>
          </a:xfrm>
          <a:prstGeom prst="rect">
            <a:avLst/>
          </a:prstGeom>
        </p:spPr>
      </p:pic>
    </p:spTree>
    <p:extLst>
      <p:ext uri="{BB962C8B-B14F-4D97-AF65-F5344CB8AC3E}">
        <p14:creationId xmlns:p14="http://schemas.microsoft.com/office/powerpoint/2010/main" val="3386611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 vs. Actions: Lazy Evaluation</a:t>
            </a:r>
          </a:p>
        </p:txBody>
      </p:sp>
      <p:sp>
        <p:nvSpPr>
          <p:cNvPr id="3" name="Content Placeholder 2"/>
          <p:cNvSpPr>
            <a:spLocks noGrp="1"/>
          </p:cNvSpPr>
          <p:nvPr>
            <p:ph idx="1"/>
          </p:nvPr>
        </p:nvSpPr>
        <p:spPr>
          <a:xfrm>
            <a:off x="841494" y="2148024"/>
            <a:ext cx="13167360" cy="4690515"/>
          </a:xfrm>
        </p:spPr>
        <p:txBody>
          <a:bodyPr>
            <a:normAutofit fontScale="92500" lnSpcReduction="20000"/>
          </a:bodyPr>
          <a:lstStyle/>
          <a:p>
            <a:r>
              <a:rPr lang="en-US" dirty="0"/>
              <a:t>Transformations are lazy - they do not compute until an action is performed</a:t>
            </a:r>
          </a:p>
          <a:p>
            <a:endParaRPr lang="en-US" dirty="0"/>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rddMary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sc.textFile</a:t>
            </a:r>
            <a:r>
              <a:rPr lang="en-US" dirty="0">
                <a:latin typeface="Courier New" panose="02070309020205020404" pitchFamily="49" charset="0"/>
                <a:cs typeface="Courier New" panose="02070309020205020404" pitchFamily="49" charset="0"/>
              </a:rPr>
              <a:t>("mary.txt")</a:t>
            </a: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rddFlat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rddMary.flatmap</a:t>
            </a:r>
            <a:r>
              <a:rPr lang="en-US" dirty="0">
                <a:latin typeface="Courier New" panose="02070309020205020404" pitchFamily="49" charset="0"/>
                <a:cs typeface="Courier New" panose="02070309020205020404" pitchFamily="49" charset="0"/>
              </a:rPr>
              <a:t>(line =&gt; </a:t>
            </a:r>
            <a:r>
              <a:rPr lang="en-US" dirty="0" err="1">
                <a:latin typeface="Courier New" panose="02070309020205020404" pitchFamily="49" charset="0"/>
                <a:cs typeface="Courier New" panose="02070309020205020404" pitchFamily="49" charset="0"/>
              </a:rPr>
              <a:t>line.split</a:t>
            </a:r>
            <a:r>
              <a:rPr lang="en-US" dirty="0">
                <a:latin typeface="Courier New" panose="02070309020205020404" pitchFamily="49" charset="0"/>
                <a:cs typeface="Courier New" panose="02070309020205020404" pitchFamily="49" charset="0"/>
              </a:rPr>
              <a:t>(" "))</a:t>
            </a:r>
          </a:p>
          <a:p>
            <a:pPr marL="548640" lvl="1" indent="0">
              <a:buNone/>
            </a:pPr>
            <a:r>
              <a:rPr lang="en-US" dirty="0" err="1">
                <a:latin typeface="Courier New" panose="02070309020205020404" pitchFamily="49" charset="0"/>
                <a:cs typeface="Courier New" panose="02070309020205020404" pitchFamily="49" charset="0"/>
              </a:rPr>
              <a:t>val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rddFilter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rddFlat.filter</a:t>
            </a:r>
            <a:r>
              <a:rPr lang="en-US" dirty="0">
                <a:latin typeface="Courier New" panose="02070309020205020404" pitchFamily="49" charset="0"/>
                <a:cs typeface="Courier New" panose="02070309020205020404" pitchFamily="49" charset="0"/>
              </a:rPr>
              <a:t>(words =&gt; </a:t>
            </a:r>
            <a:r>
              <a:rPr lang="en-US" dirty="0" err="1">
                <a:latin typeface="Courier New" panose="02070309020205020404" pitchFamily="49" charset="0"/>
                <a:cs typeface="Courier New" panose="02070309020205020404" pitchFamily="49" charset="0"/>
              </a:rPr>
              <a:t>words.length</a:t>
            </a:r>
            <a:r>
              <a:rPr lang="en-US" dirty="0">
                <a:latin typeface="Courier New" panose="02070309020205020404" pitchFamily="49" charset="0"/>
                <a:cs typeface="Courier New" panose="02070309020205020404" pitchFamily="49" charset="0"/>
              </a:rPr>
              <a:t> &gt; 4)</a:t>
            </a: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endParaRPr lang="en-US" dirty="0">
              <a:latin typeface="Courier New" panose="02070309020205020404" pitchFamily="49" charset="0"/>
              <a:cs typeface="Courier New" panose="02070309020205020404" pitchFamily="49" charset="0"/>
            </a:endParaRPr>
          </a:p>
          <a:p>
            <a:pPr marL="548640" lvl="1" indent="0">
              <a:buNone/>
            </a:pPr>
            <a:r>
              <a:rPr lang="en-US" dirty="0" err="1">
                <a:latin typeface="Courier New" panose="02070309020205020404" pitchFamily="49" charset="0"/>
                <a:cs typeface="Courier New" panose="02070309020205020404" pitchFamily="49" charset="0"/>
              </a:rPr>
              <a:t>rddFilter.count</a:t>
            </a:r>
            <a:r>
              <a:rPr lang="en-US" dirty="0">
                <a:latin typeface="Courier New" panose="02070309020205020404" pitchFamily="49" charset="0"/>
                <a:cs typeface="Courier New" panose="02070309020205020404" pitchFamily="49" charset="0"/>
              </a:rPr>
              <a:t>()</a:t>
            </a:r>
            <a:endParaRPr lang="en-US" dirty="0"/>
          </a:p>
        </p:txBody>
      </p:sp>
      <p:sp>
        <p:nvSpPr>
          <p:cNvPr id="4" name="TextBox 3"/>
          <p:cNvSpPr txBox="1"/>
          <p:nvPr/>
        </p:nvSpPr>
        <p:spPr>
          <a:xfrm>
            <a:off x="6185921" y="6300934"/>
            <a:ext cx="4379844" cy="1025782"/>
          </a:xfrm>
          <a:prstGeom prst="rect">
            <a:avLst/>
          </a:prstGeom>
          <a:solidFill>
            <a:schemeClr val="accent1"/>
          </a:solidFill>
        </p:spPr>
        <p:txBody>
          <a:bodyPr vert="horz" wrap="none" lIns="109746" tIns="109746" rIns="109746" bIns="109746" rtlCol="0" anchor="ctr" anchorCtr="0">
            <a:noAutofit/>
          </a:bodyPr>
          <a:lstStyle/>
          <a:p>
            <a:pPr algn="ctr"/>
            <a:r>
              <a:rPr lang="en-US" b="1" dirty="0">
                <a:solidFill>
                  <a:schemeClr val="tx2"/>
                </a:solidFill>
                <a:latin typeface="Arial"/>
              </a:rPr>
              <a:t>Action triggers execution </a:t>
            </a:r>
          </a:p>
          <a:p>
            <a:pPr algn="ctr"/>
            <a:r>
              <a:rPr lang="en-US" b="1" dirty="0">
                <a:solidFill>
                  <a:schemeClr val="tx2"/>
                </a:solidFill>
                <a:latin typeface="Arial"/>
              </a:rPr>
              <a:t>of the series of transformations</a:t>
            </a:r>
          </a:p>
        </p:txBody>
      </p:sp>
      <p:sp>
        <p:nvSpPr>
          <p:cNvPr id="5" name="TextBox 4"/>
          <p:cNvSpPr txBox="1"/>
          <p:nvPr/>
        </p:nvSpPr>
        <p:spPr>
          <a:xfrm>
            <a:off x="9748882" y="4813346"/>
            <a:ext cx="4039652" cy="1395746"/>
          </a:xfrm>
          <a:prstGeom prst="rect">
            <a:avLst/>
          </a:prstGeom>
          <a:solidFill>
            <a:schemeClr val="accent1"/>
          </a:solidFill>
        </p:spPr>
        <p:txBody>
          <a:bodyPr vert="horz" wrap="none" lIns="109746" tIns="109746" rIns="109746" bIns="109746" rtlCol="0" anchor="ctr" anchorCtr="0">
            <a:noAutofit/>
          </a:bodyPr>
          <a:lstStyle/>
          <a:p>
            <a:pPr algn="ctr"/>
            <a:r>
              <a:rPr lang="en-US" b="1" dirty="0">
                <a:solidFill>
                  <a:schemeClr val="tx2"/>
                </a:solidFill>
                <a:latin typeface="Arial"/>
              </a:rPr>
              <a:t>Series of transformations is </a:t>
            </a:r>
          </a:p>
          <a:p>
            <a:pPr algn="ctr"/>
            <a:r>
              <a:rPr lang="en-US" b="1" dirty="0">
                <a:solidFill>
                  <a:schemeClr val="tx2"/>
                </a:solidFill>
                <a:latin typeface="Arial"/>
              </a:rPr>
              <a:t>built and tracked by the </a:t>
            </a:r>
          </a:p>
          <a:p>
            <a:pPr algn="ctr"/>
            <a:r>
              <a:rPr lang="en-US" b="1" dirty="0">
                <a:solidFill>
                  <a:schemeClr val="tx2"/>
                </a:solidFill>
                <a:latin typeface="Arial"/>
              </a:rPr>
              <a:t>Spark driver</a:t>
            </a:r>
          </a:p>
        </p:txBody>
      </p:sp>
      <p:sp>
        <p:nvSpPr>
          <p:cNvPr id="6" name="Right Brace 5"/>
          <p:cNvSpPr/>
          <p:nvPr/>
        </p:nvSpPr>
        <p:spPr>
          <a:xfrm rot="2556801">
            <a:off x="8836793" y="3161306"/>
            <a:ext cx="791307" cy="2556214"/>
          </a:xfrm>
          <a:prstGeom prst="rightBrac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Arrow Connector 6"/>
          <p:cNvCxnSpPr/>
          <p:nvPr/>
        </p:nvCxnSpPr>
        <p:spPr>
          <a:xfrm flipH="1" flipV="1">
            <a:off x="4609240" y="6634349"/>
            <a:ext cx="1425800" cy="9145"/>
          </a:xfrm>
          <a:prstGeom prst="straightConnector1">
            <a:avLst/>
          </a:prstGeom>
          <a:ln w="666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281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Hadoop?</a:t>
            </a:r>
          </a:p>
        </p:txBody>
      </p:sp>
      <p:sp>
        <p:nvSpPr>
          <p:cNvPr id="3" name="Content Placeholder 2"/>
          <p:cNvSpPr>
            <a:spLocks noGrp="1"/>
          </p:cNvSpPr>
          <p:nvPr>
            <p:ph idx="1"/>
          </p:nvPr>
        </p:nvSpPr>
        <p:spPr/>
        <p:txBody>
          <a:bodyPr>
            <a:normAutofit fontScale="92500"/>
          </a:bodyPr>
          <a:lstStyle/>
          <a:p>
            <a:r>
              <a:rPr lang="en-US" dirty="0"/>
              <a:t>Hadoop:</a:t>
            </a:r>
          </a:p>
          <a:p>
            <a:pPr lvl="1"/>
            <a:r>
              <a:rPr lang="en-US" dirty="0"/>
              <a:t>Is a collection of open source software frameworks for the distributed storing and processing of large sets of data</a:t>
            </a:r>
          </a:p>
          <a:p>
            <a:pPr lvl="1"/>
            <a:r>
              <a:rPr lang="en-US" dirty="0"/>
              <a:t>Is scalable and fault tolerant</a:t>
            </a:r>
          </a:p>
          <a:p>
            <a:pPr lvl="1"/>
            <a:r>
              <a:rPr lang="en-US" dirty="0"/>
              <a:t>Works with commodity hardware</a:t>
            </a:r>
          </a:p>
          <a:p>
            <a:pPr lvl="1"/>
            <a:r>
              <a:rPr lang="en-US" dirty="0"/>
              <a:t>Processes all types of Big Data</a:t>
            </a:r>
          </a:p>
          <a:p>
            <a:r>
              <a:rPr lang="en-US" dirty="0"/>
              <a:t>Hadoop design goals:</a:t>
            </a:r>
          </a:p>
          <a:p>
            <a:pPr lvl="1"/>
            <a:r>
              <a:rPr lang="en-US" dirty="0"/>
              <a:t>Use inexpensive, enterprise-grade hardware to create very large clusters</a:t>
            </a:r>
          </a:p>
          <a:p>
            <a:pPr lvl="1"/>
            <a:r>
              <a:rPr lang="en-US" dirty="0"/>
              <a:t>Achieve massive scalability through distributed storage and processing</a:t>
            </a:r>
          </a:p>
        </p:txBody>
      </p:sp>
    </p:spTree>
    <p:extLst>
      <p:ext uri="{BB962C8B-B14F-4D97-AF65-F5344CB8AC3E}">
        <p14:creationId xmlns:p14="http://schemas.microsoft.com/office/powerpoint/2010/main" val="2769179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472847"/>
            <a:ext cx="13167360" cy="470898"/>
          </a:xfrm>
        </p:spPr>
        <p:txBody>
          <a:bodyPr>
            <a:normAutofit fontScale="90000"/>
          </a:bodyPr>
          <a:lstStyle/>
          <a:p>
            <a:r>
              <a:rPr lang="en-US" dirty="0"/>
              <a:t>Lazy Evaluation Visualized</a:t>
            </a:r>
          </a:p>
        </p:txBody>
      </p:sp>
      <p:sp>
        <p:nvSpPr>
          <p:cNvPr id="6" name="TextBox 5"/>
          <p:cNvSpPr txBox="1"/>
          <p:nvPr/>
        </p:nvSpPr>
        <p:spPr>
          <a:xfrm>
            <a:off x="10408514" y="1801494"/>
            <a:ext cx="3734773" cy="1219200"/>
          </a:xfrm>
          <a:prstGeom prst="rect">
            <a:avLst/>
          </a:prstGeom>
        </p:spPr>
        <p:txBody>
          <a:bodyPr vert="horz" wrap="none" lIns="109746" tIns="109746" rIns="109746" bIns="109746" rtlCol="0" anchor="ctr" anchorCtr="0">
            <a:noAutofit/>
          </a:bodyPr>
          <a:lstStyle/>
          <a:p>
            <a:r>
              <a:rPr lang="en-US" sz="2400" dirty="0">
                <a:solidFill>
                  <a:prstClr val="black"/>
                </a:solidFill>
                <a:latin typeface="Arial"/>
              </a:rPr>
              <a:t>Execute an action</a:t>
            </a:r>
            <a:br>
              <a:rPr lang="en-US" sz="2400" dirty="0">
                <a:solidFill>
                  <a:prstClr val="black"/>
                </a:solidFill>
                <a:latin typeface="Arial"/>
              </a:rPr>
            </a:br>
            <a:r>
              <a:rPr lang="en-US" sz="2400" dirty="0">
                <a:solidFill>
                  <a:prstClr val="black"/>
                </a:solidFill>
                <a:latin typeface="Arial"/>
              </a:rPr>
              <a:t>and data goes through</a:t>
            </a:r>
            <a:br>
              <a:rPr lang="en-US" sz="2400" dirty="0">
                <a:solidFill>
                  <a:prstClr val="black"/>
                </a:solidFill>
                <a:latin typeface="Arial"/>
              </a:rPr>
            </a:br>
            <a:r>
              <a:rPr lang="en-US" sz="2400" dirty="0">
                <a:solidFill>
                  <a:prstClr val="black"/>
                </a:solidFill>
                <a:latin typeface="Arial"/>
              </a:rPr>
              <a:t>the transformations</a:t>
            </a:r>
          </a:p>
        </p:txBody>
      </p:sp>
      <p:sp>
        <p:nvSpPr>
          <p:cNvPr id="9" name="TextBox 8"/>
          <p:cNvSpPr txBox="1"/>
          <p:nvPr/>
        </p:nvSpPr>
        <p:spPr>
          <a:xfrm>
            <a:off x="2076742" y="1686769"/>
            <a:ext cx="2796275" cy="1008613"/>
          </a:xfrm>
          <a:prstGeom prst="rect">
            <a:avLst/>
          </a:prstGeom>
          <a:ln>
            <a:solidFill>
              <a:schemeClr val="tx1"/>
            </a:solidFill>
          </a:ln>
        </p:spPr>
        <p:txBody>
          <a:bodyPr vert="horz" wrap="square" lIns="109746" tIns="109746" rIns="109746" bIns="109746" rtlCol="0">
            <a:noAutofit/>
          </a:bodyPr>
          <a:lstStyle/>
          <a:p>
            <a:r>
              <a:rPr lang="en-US" sz="1300" dirty="0"/>
              <a:t>Mary had a little lamb</a:t>
            </a:r>
          </a:p>
          <a:p>
            <a:r>
              <a:rPr lang="en-US" sz="1300" dirty="0"/>
              <a:t>Its fleece was white as snow</a:t>
            </a:r>
          </a:p>
          <a:p>
            <a:r>
              <a:rPr lang="en-US" sz="1300" dirty="0"/>
              <a:t>And everywhere that Mary went</a:t>
            </a:r>
          </a:p>
          <a:p>
            <a:r>
              <a:rPr lang="en-US" sz="1300" dirty="0"/>
              <a:t>The lamb was sure to go</a:t>
            </a:r>
          </a:p>
        </p:txBody>
      </p:sp>
      <p:grpSp>
        <p:nvGrpSpPr>
          <p:cNvPr id="22" name="Group 21"/>
          <p:cNvGrpSpPr/>
          <p:nvPr/>
        </p:nvGrpSpPr>
        <p:grpSpPr>
          <a:xfrm>
            <a:off x="2862469" y="3417454"/>
            <a:ext cx="1224819" cy="651628"/>
            <a:chOff x="7719391" y="3353043"/>
            <a:chExt cx="3969026" cy="807913"/>
          </a:xfrm>
          <a:solidFill>
            <a:schemeClr val="accent2"/>
          </a:solidFill>
        </p:grpSpPr>
        <p:sp>
          <p:nvSpPr>
            <p:cNvPr id="29" name="TextBox 28"/>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err="1"/>
                <a:t>flatMap</a:t>
              </a:r>
              <a:r>
                <a:rPr lang="en-US" sz="1300" dirty="0"/>
                <a:t>()</a:t>
              </a:r>
            </a:p>
          </p:txBody>
        </p:sp>
        <p:sp>
          <p:nvSpPr>
            <p:cNvPr id="31" name="TextBox 30"/>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endParaRPr lang="en-US" sz="1300" dirty="0"/>
            </a:p>
          </p:txBody>
        </p:sp>
      </p:grpSp>
      <p:sp>
        <p:nvSpPr>
          <p:cNvPr id="128" name="TextBox 127"/>
          <p:cNvSpPr txBox="1"/>
          <p:nvPr/>
        </p:nvSpPr>
        <p:spPr>
          <a:xfrm>
            <a:off x="6718915" y="1686768"/>
            <a:ext cx="2796275" cy="1008613"/>
          </a:xfrm>
          <a:prstGeom prst="rect">
            <a:avLst/>
          </a:prstGeom>
          <a:ln>
            <a:solidFill>
              <a:schemeClr val="tx1"/>
            </a:solidFill>
          </a:ln>
        </p:spPr>
        <p:txBody>
          <a:bodyPr vert="horz" wrap="square" lIns="109746" tIns="109746" rIns="109746" bIns="109746" rtlCol="0">
            <a:noAutofit/>
          </a:bodyPr>
          <a:lstStyle/>
          <a:p>
            <a:r>
              <a:rPr lang="en-US" sz="1300" dirty="0"/>
              <a:t>Mary had a little lamb</a:t>
            </a:r>
          </a:p>
          <a:p>
            <a:r>
              <a:rPr lang="en-US" sz="1300" dirty="0"/>
              <a:t>Its fleece was white as snow</a:t>
            </a:r>
          </a:p>
          <a:p>
            <a:r>
              <a:rPr lang="en-US" sz="1300" dirty="0"/>
              <a:t>And everywhere that Mary went</a:t>
            </a:r>
          </a:p>
          <a:p>
            <a:r>
              <a:rPr lang="en-US" sz="1300" dirty="0"/>
              <a:t>The lamb was sure to go</a:t>
            </a:r>
          </a:p>
        </p:txBody>
      </p:sp>
      <p:grpSp>
        <p:nvGrpSpPr>
          <p:cNvPr id="134" name="Group 133"/>
          <p:cNvGrpSpPr/>
          <p:nvPr/>
        </p:nvGrpSpPr>
        <p:grpSpPr>
          <a:xfrm>
            <a:off x="7504642" y="3285871"/>
            <a:ext cx="1224819" cy="4533960"/>
            <a:chOff x="1043744" y="2700935"/>
            <a:chExt cx="1020417" cy="3778300"/>
          </a:xfrm>
          <a:solidFill>
            <a:schemeClr val="accent2"/>
          </a:solidFill>
        </p:grpSpPr>
        <p:grpSp>
          <p:nvGrpSpPr>
            <p:cNvPr id="135" name="Group 134"/>
            <p:cNvGrpSpPr/>
            <p:nvPr/>
          </p:nvGrpSpPr>
          <p:grpSpPr>
            <a:xfrm>
              <a:off x="1043744" y="2700935"/>
              <a:ext cx="1020417" cy="1078791"/>
              <a:chOff x="7719391" y="3353043"/>
              <a:chExt cx="3969026" cy="1605033"/>
            </a:xfrm>
            <a:grpFill/>
          </p:grpSpPr>
          <p:sp>
            <p:nvSpPr>
              <p:cNvPr id="149" name="TextBox 148"/>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t>a</a:t>
                </a:r>
              </a:p>
            </p:txBody>
          </p:sp>
          <p:sp>
            <p:nvSpPr>
              <p:cNvPr id="150" name="TextBox 149"/>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t>Mary</a:t>
                </a:r>
              </a:p>
            </p:txBody>
          </p:sp>
          <p:sp>
            <p:nvSpPr>
              <p:cNvPr id="151" name="TextBox 150"/>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t>little</a:t>
                </a:r>
              </a:p>
            </p:txBody>
          </p:sp>
          <p:sp>
            <p:nvSpPr>
              <p:cNvPr id="152" name="TextBox 151"/>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t>had</a:t>
                </a:r>
              </a:p>
            </p:txBody>
          </p:sp>
        </p:grpSp>
        <p:grpSp>
          <p:nvGrpSpPr>
            <p:cNvPr id="136" name="Group 135"/>
            <p:cNvGrpSpPr/>
            <p:nvPr/>
          </p:nvGrpSpPr>
          <p:grpSpPr>
            <a:xfrm>
              <a:off x="1043744" y="3781687"/>
              <a:ext cx="1020417" cy="543023"/>
              <a:chOff x="7719391" y="3353043"/>
              <a:chExt cx="3969026" cy="807913"/>
            </a:xfrm>
            <a:grpFill/>
          </p:grpSpPr>
          <p:sp>
            <p:nvSpPr>
              <p:cNvPr id="147" name="TextBox 146"/>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t>lamb</a:t>
                </a:r>
              </a:p>
            </p:txBody>
          </p:sp>
          <p:sp>
            <p:nvSpPr>
              <p:cNvPr id="148" name="TextBox 147"/>
              <p:cNvSpPr txBox="1"/>
              <p:nvPr/>
            </p:nvSpPr>
            <p:spPr>
              <a:xfrm>
                <a:off x="7719391" y="3758248"/>
                <a:ext cx="3969026" cy="402708"/>
              </a:xfrm>
              <a:prstGeom prst="rect">
                <a:avLst/>
              </a:prstGeom>
              <a:solidFill>
                <a:schemeClr val="tx2"/>
              </a:solidFill>
              <a:ln>
                <a:solidFill>
                  <a:schemeClr val="tx1"/>
                </a:solidFill>
              </a:ln>
            </p:spPr>
            <p:txBody>
              <a:bodyPr vert="horz" wrap="square" lIns="91440" tIns="91440" rIns="91440" bIns="91440" rtlCol="0" anchor="t">
                <a:noAutofit/>
              </a:bodyPr>
              <a:lstStyle/>
              <a:p>
                <a:pPr algn="ctr"/>
                <a:r>
                  <a:rPr lang="en-US" sz="1900" b="1" dirty="0"/>
                  <a:t>***</a:t>
                </a:r>
                <a:endParaRPr lang="en-US" sz="1300" b="1" dirty="0"/>
              </a:p>
            </p:txBody>
          </p:sp>
        </p:grpSp>
        <p:grpSp>
          <p:nvGrpSpPr>
            <p:cNvPr id="137" name="Group 136"/>
            <p:cNvGrpSpPr/>
            <p:nvPr/>
          </p:nvGrpSpPr>
          <p:grpSpPr>
            <a:xfrm>
              <a:off x="1043744" y="4321653"/>
              <a:ext cx="1020417" cy="1078791"/>
              <a:chOff x="7719391" y="3353043"/>
              <a:chExt cx="3969026" cy="1605033"/>
            </a:xfrm>
            <a:grpFill/>
          </p:grpSpPr>
          <p:sp>
            <p:nvSpPr>
              <p:cNvPr id="143" name="TextBox 142"/>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t>The</a:t>
                </a:r>
              </a:p>
            </p:txBody>
          </p:sp>
          <p:sp>
            <p:nvSpPr>
              <p:cNvPr id="144" name="TextBox 143"/>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t>Mary</a:t>
                </a:r>
              </a:p>
            </p:txBody>
          </p:sp>
          <p:sp>
            <p:nvSpPr>
              <p:cNvPr id="145" name="TextBox 144"/>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t>lamb</a:t>
                </a:r>
              </a:p>
            </p:txBody>
          </p:sp>
          <p:sp>
            <p:nvSpPr>
              <p:cNvPr id="146" name="TextBox 145"/>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300" dirty="0"/>
                  <a:t>went</a:t>
                </a:r>
              </a:p>
            </p:txBody>
          </p:sp>
        </p:grpSp>
        <p:grpSp>
          <p:nvGrpSpPr>
            <p:cNvPr id="138" name="Group 137"/>
            <p:cNvGrpSpPr/>
            <p:nvPr/>
          </p:nvGrpSpPr>
          <p:grpSpPr>
            <a:xfrm>
              <a:off x="1043744" y="5400444"/>
              <a:ext cx="1020417" cy="1078791"/>
              <a:chOff x="7719391" y="3353043"/>
              <a:chExt cx="3969026" cy="1605033"/>
            </a:xfrm>
            <a:grpFill/>
          </p:grpSpPr>
          <p:sp>
            <p:nvSpPr>
              <p:cNvPr id="139" name="TextBox 138"/>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300" dirty="0"/>
                  <a:t>to</a:t>
                </a:r>
              </a:p>
            </p:txBody>
          </p:sp>
          <p:sp>
            <p:nvSpPr>
              <p:cNvPr id="140" name="TextBox 139"/>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300" dirty="0"/>
                  <a:t>was</a:t>
                </a:r>
              </a:p>
            </p:txBody>
          </p:sp>
          <p:sp>
            <p:nvSpPr>
              <p:cNvPr id="141" name="TextBox 140"/>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300" dirty="0"/>
                  <a:t>go</a:t>
                </a:r>
              </a:p>
            </p:txBody>
          </p:sp>
          <p:sp>
            <p:nvSpPr>
              <p:cNvPr id="142" name="TextBox 141"/>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300" dirty="0"/>
                  <a:t>sure</a:t>
                </a:r>
              </a:p>
            </p:txBody>
          </p:sp>
        </p:grpSp>
      </p:grpSp>
      <p:cxnSp>
        <p:nvCxnSpPr>
          <p:cNvPr id="176" name="Straight Connector 175"/>
          <p:cNvCxnSpPr/>
          <p:nvPr/>
        </p:nvCxnSpPr>
        <p:spPr>
          <a:xfrm>
            <a:off x="5944744" y="1767841"/>
            <a:ext cx="0" cy="5573550"/>
          </a:xfrm>
          <a:prstGeom prst="line">
            <a:avLst/>
          </a:prstGeom>
          <a:ln w="4762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9" name="Straight Arrow Connector 178"/>
          <p:cNvCxnSpPr>
            <a:stCxn id="9" idx="2"/>
            <a:endCxn id="29" idx="0"/>
          </p:cNvCxnSpPr>
          <p:nvPr/>
        </p:nvCxnSpPr>
        <p:spPr>
          <a:xfrm flipH="1">
            <a:off x="3474879" y="2695382"/>
            <a:ext cx="1" cy="722072"/>
          </a:xfrm>
          <a:prstGeom prst="straightConnector1">
            <a:avLst/>
          </a:prstGeom>
          <a:ln w="381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a:stCxn id="128" idx="2"/>
            <a:endCxn id="150" idx="0"/>
          </p:cNvCxnSpPr>
          <p:nvPr/>
        </p:nvCxnSpPr>
        <p:spPr>
          <a:xfrm flipH="1">
            <a:off x="8117052" y="2695381"/>
            <a:ext cx="1" cy="590490"/>
          </a:xfrm>
          <a:prstGeom prst="straightConnector1">
            <a:avLst/>
          </a:prstGeom>
          <a:ln w="381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1630544" y="5435872"/>
            <a:ext cx="1681843" cy="26161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a:t>count = 4</a:t>
            </a:r>
          </a:p>
        </p:txBody>
      </p:sp>
      <p:sp>
        <p:nvSpPr>
          <p:cNvPr id="76" name="Right Brace 75"/>
          <p:cNvSpPr/>
          <p:nvPr/>
        </p:nvSpPr>
        <p:spPr>
          <a:xfrm>
            <a:off x="11020924" y="4657157"/>
            <a:ext cx="873926" cy="1798591"/>
          </a:xfrm>
          <a:prstGeom prst="rightBrac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44" name="Group 43"/>
          <p:cNvGrpSpPr/>
          <p:nvPr/>
        </p:nvGrpSpPr>
        <p:grpSpPr>
          <a:xfrm>
            <a:off x="2862468" y="4841978"/>
            <a:ext cx="1224819" cy="651628"/>
            <a:chOff x="7719391" y="3353043"/>
            <a:chExt cx="3969026" cy="807913"/>
          </a:xfrm>
          <a:solidFill>
            <a:schemeClr val="accent2"/>
          </a:solidFill>
        </p:grpSpPr>
        <p:sp>
          <p:nvSpPr>
            <p:cNvPr id="45" name="TextBox 44"/>
            <p:cNvSpPr txBox="1"/>
            <p:nvPr/>
          </p:nvSpPr>
          <p:spPr>
            <a:xfrm>
              <a:off x="7719391" y="3353043"/>
              <a:ext cx="3969026" cy="403957"/>
            </a:xfrm>
            <a:prstGeom prst="rect">
              <a:avLst/>
            </a:prstGeom>
            <a:solidFill>
              <a:schemeClr val="bg2"/>
            </a:solidFill>
            <a:ln>
              <a:solidFill>
                <a:schemeClr val="tx1"/>
              </a:solidFill>
            </a:ln>
          </p:spPr>
          <p:txBody>
            <a:bodyPr vert="horz" wrap="square" lIns="91440" tIns="91440" rIns="91440" bIns="91440" rtlCol="0">
              <a:noAutofit/>
            </a:bodyPr>
            <a:lstStyle/>
            <a:p>
              <a:pPr algn="ctr"/>
              <a:r>
                <a:rPr lang="en-US" sz="1300" dirty="0"/>
                <a:t>filter()</a:t>
              </a:r>
            </a:p>
          </p:txBody>
        </p:sp>
        <p:sp>
          <p:nvSpPr>
            <p:cNvPr id="46" name="TextBox 45"/>
            <p:cNvSpPr txBox="1"/>
            <p:nvPr/>
          </p:nvSpPr>
          <p:spPr>
            <a:xfrm>
              <a:off x="7719391" y="3758248"/>
              <a:ext cx="3969026" cy="402708"/>
            </a:xfrm>
            <a:prstGeom prst="rect">
              <a:avLst/>
            </a:prstGeom>
            <a:solidFill>
              <a:schemeClr val="bg2"/>
            </a:solidFill>
            <a:ln>
              <a:solidFill>
                <a:schemeClr val="tx1"/>
              </a:solidFill>
            </a:ln>
          </p:spPr>
          <p:txBody>
            <a:bodyPr vert="horz" wrap="square" lIns="91440" tIns="91440" rIns="91440" bIns="91440" rtlCol="0">
              <a:noAutofit/>
            </a:bodyPr>
            <a:lstStyle/>
            <a:p>
              <a:pPr algn="ctr"/>
              <a:endParaRPr lang="en-US" sz="1300" dirty="0"/>
            </a:p>
          </p:txBody>
        </p:sp>
      </p:grpSp>
      <p:cxnSp>
        <p:nvCxnSpPr>
          <p:cNvPr id="47" name="Straight Arrow Connector 46"/>
          <p:cNvCxnSpPr>
            <a:stCxn id="31" idx="2"/>
            <a:endCxn id="45" idx="0"/>
          </p:cNvCxnSpPr>
          <p:nvPr/>
        </p:nvCxnSpPr>
        <p:spPr>
          <a:xfrm flipH="1">
            <a:off x="3474878" y="4069082"/>
            <a:ext cx="1" cy="772896"/>
          </a:xfrm>
          <a:prstGeom prst="straightConnector1">
            <a:avLst/>
          </a:prstGeom>
          <a:ln w="381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9796105" y="4904825"/>
            <a:ext cx="1224819" cy="1294549"/>
            <a:chOff x="7719391" y="3353043"/>
            <a:chExt cx="3969026" cy="1605033"/>
          </a:xfrm>
          <a:solidFill>
            <a:schemeClr val="accent2"/>
          </a:solidFill>
        </p:grpSpPr>
        <p:sp>
          <p:nvSpPr>
            <p:cNvPr id="66" name="TextBox 65"/>
            <p:cNvSpPr txBox="1"/>
            <p:nvPr/>
          </p:nvSpPr>
          <p:spPr>
            <a:xfrm>
              <a:off x="7719391" y="4162435"/>
              <a:ext cx="3969026" cy="402708"/>
            </a:xfrm>
            <a:prstGeom prst="rect">
              <a:avLst/>
            </a:prstGeom>
            <a:solidFill>
              <a:schemeClr val="bg2"/>
            </a:solidFill>
            <a:ln>
              <a:solidFill>
                <a:schemeClr val="tx1"/>
              </a:solidFill>
            </a:ln>
          </p:spPr>
          <p:txBody>
            <a:bodyPr vert="horz" wrap="square" lIns="91440" tIns="91440" rIns="91440" bIns="91440" rtlCol="0">
              <a:noAutofit/>
            </a:bodyPr>
            <a:lstStyle/>
            <a:p>
              <a:pPr algn="ctr"/>
              <a:r>
                <a:rPr lang="en-US" sz="1300" dirty="0"/>
                <a:t>white	</a:t>
              </a:r>
            </a:p>
          </p:txBody>
        </p:sp>
        <p:sp>
          <p:nvSpPr>
            <p:cNvPr id="67" name="TextBox 66"/>
            <p:cNvSpPr txBox="1"/>
            <p:nvPr/>
          </p:nvSpPr>
          <p:spPr>
            <a:xfrm>
              <a:off x="7719391" y="3353043"/>
              <a:ext cx="3969026" cy="403957"/>
            </a:xfrm>
            <a:prstGeom prst="rect">
              <a:avLst/>
            </a:prstGeom>
            <a:solidFill>
              <a:schemeClr val="bg2"/>
            </a:solidFill>
            <a:ln>
              <a:solidFill>
                <a:schemeClr val="tx1"/>
              </a:solidFill>
            </a:ln>
          </p:spPr>
          <p:txBody>
            <a:bodyPr vert="horz" wrap="square" lIns="91440" tIns="91440" rIns="91440" bIns="91440" rtlCol="0">
              <a:noAutofit/>
            </a:bodyPr>
            <a:lstStyle/>
            <a:p>
              <a:pPr algn="ctr"/>
              <a:r>
                <a:rPr lang="en-US" sz="1300" dirty="0"/>
                <a:t>little	</a:t>
              </a:r>
            </a:p>
          </p:txBody>
        </p:sp>
        <p:sp>
          <p:nvSpPr>
            <p:cNvPr id="68" name="TextBox 67"/>
            <p:cNvSpPr txBox="1"/>
            <p:nvPr/>
          </p:nvSpPr>
          <p:spPr>
            <a:xfrm>
              <a:off x="7719391" y="4558288"/>
              <a:ext cx="3969026" cy="399788"/>
            </a:xfrm>
            <a:prstGeom prst="rect">
              <a:avLst/>
            </a:prstGeom>
            <a:solidFill>
              <a:schemeClr val="bg2"/>
            </a:solidFill>
            <a:ln>
              <a:solidFill>
                <a:schemeClr val="tx1"/>
              </a:solidFill>
            </a:ln>
          </p:spPr>
          <p:txBody>
            <a:bodyPr vert="horz" wrap="square" lIns="91440" tIns="91440" rIns="91440" bIns="91440" rtlCol="0">
              <a:noAutofit/>
            </a:bodyPr>
            <a:lstStyle/>
            <a:p>
              <a:pPr algn="ctr"/>
              <a:r>
                <a:rPr lang="en-US" sz="1300" dirty="0"/>
                <a:t>everywhere</a:t>
              </a:r>
            </a:p>
          </p:txBody>
        </p:sp>
        <p:sp>
          <p:nvSpPr>
            <p:cNvPr id="69" name="TextBox 68"/>
            <p:cNvSpPr txBox="1"/>
            <p:nvPr/>
          </p:nvSpPr>
          <p:spPr>
            <a:xfrm>
              <a:off x="7719391" y="3758248"/>
              <a:ext cx="3969026" cy="402708"/>
            </a:xfrm>
            <a:prstGeom prst="rect">
              <a:avLst/>
            </a:prstGeom>
            <a:solidFill>
              <a:schemeClr val="bg2"/>
            </a:solidFill>
            <a:ln>
              <a:solidFill>
                <a:schemeClr val="tx1"/>
              </a:solidFill>
            </a:ln>
          </p:spPr>
          <p:txBody>
            <a:bodyPr vert="horz" wrap="square" lIns="91440" tIns="91440" rIns="91440" bIns="91440" rtlCol="0">
              <a:noAutofit/>
            </a:bodyPr>
            <a:lstStyle/>
            <a:p>
              <a:pPr algn="ctr"/>
              <a:r>
                <a:rPr lang="en-US" sz="1300" dirty="0"/>
                <a:t>fleece	</a:t>
              </a:r>
            </a:p>
          </p:txBody>
        </p:sp>
      </p:grpSp>
      <p:cxnSp>
        <p:nvCxnSpPr>
          <p:cNvPr id="70" name="Straight Arrow Connector 69"/>
          <p:cNvCxnSpPr>
            <a:stCxn id="144" idx="3"/>
            <a:endCxn id="69" idx="1"/>
          </p:cNvCxnSpPr>
          <p:nvPr/>
        </p:nvCxnSpPr>
        <p:spPr>
          <a:xfrm>
            <a:off x="8729461" y="5393640"/>
            <a:ext cx="1066644" cy="410"/>
          </a:xfrm>
          <a:prstGeom prst="straightConnector1">
            <a:avLst/>
          </a:prstGeom>
          <a:ln w="38100">
            <a:solidFill>
              <a:schemeClr val="accent4"/>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8393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8" grpId="0" animBg="1"/>
      <p:bldP spid="3" grpId="0"/>
      <p:bldP spid="7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1613" y="2940241"/>
            <a:ext cx="7644384" cy="2917722"/>
          </a:xfrm>
        </p:spPr>
        <p:txBody>
          <a:bodyPr/>
          <a:lstStyle/>
          <a:p>
            <a:pPr lvl="1"/>
            <a:r>
              <a:rPr lang="en-US" sz="6000" b="1" dirty="0"/>
              <a:t>RDD Special Topics</a:t>
            </a:r>
            <a:br>
              <a:rPr lang="en-US" b="1" dirty="0"/>
            </a:br>
            <a:r>
              <a:rPr lang="en-US" b="1" dirty="0"/>
              <a:t>   </a:t>
            </a:r>
            <a:r>
              <a:rPr lang="en-US" b="1" dirty="0">
                <a:solidFill>
                  <a:schemeClr val="bg1"/>
                </a:solidFill>
              </a:rPr>
              <a:t>-</a:t>
            </a:r>
            <a:r>
              <a:rPr lang="en-US" dirty="0"/>
              <a:t> </a:t>
            </a:r>
            <a:r>
              <a:rPr lang="en-US" b="1" dirty="0">
                <a:solidFill>
                  <a:schemeClr val="bg1"/>
                </a:solidFill>
              </a:rPr>
              <a:t>Multiple RDDs</a:t>
            </a:r>
            <a:br>
              <a:rPr lang="en-US" b="1" dirty="0">
                <a:solidFill>
                  <a:schemeClr val="bg1"/>
                </a:solidFill>
              </a:rPr>
            </a:br>
            <a:r>
              <a:rPr lang="en-US" b="1" dirty="0">
                <a:solidFill>
                  <a:schemeClr val="bg1"/>
                </a:solidFill>
              </a:rPr>
              <a:t>   - Named Functions</a:t>
            </a:r>
            <a:br>
              <a:rPr lang="en-US" b="1" dirty="0">
                <a:solidFill>
                  <a:schemeClr val="bg1"/>
                </a:solidFill>
              </a:rPr>
            </a:br>
            <a:r>
              <a:rPr lang="en-US" b="1" dirty="0">
                <a:solidFill>
                  <a:schemeClr val="bg1"/>
                </a:solidFill>
              </a:rPr>
              <a:t>   - Numeric Operations</a:t>
            </a:r>
            <a:endParaRPr lang="en-US" dirty="0"/>
          </a:p>
        </p:txBody>
      </p:sp>
    </p:spTree>
    <p:extLst>
      <p:ext uri="{BB962C8B-B14F-4D97-AF65-F5344CB8AC3E}">
        <p14:creationId xmlns:p14="http://schemas.microsoft.com/office/powerpoint/2010/main" val="356254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RDDs: </a:t>
            </a:r>
            <a:r>
              <a:rPr lang="en-US" dirty="0">
                <a:latin typeface="Courier New"/>
                <a:cs typeface="Courier New"/>
              </a:rPr>
              <a:t>union() </a:t>
            </a:r>
            <a:r>
              <a:rPr lang="en-US" dirty="0">
                <a:cs typeface="Courier New"/>
              </a:rPr>
              <a:t>and</a:t>
            </a:r>
            <a:r>
              <a:rPr lang="en-US" dirty="0">
                <a:latin typeface="Courier New"/>
                <a:cs typeface="Courier New"/>
              </a:rPr>
              <a:t> intersection()</a:t>
            </a:r>
            <a:endParaRPr lang="en-US" dirty="0"/>
          </a:p>
        </p:txBody>
      </p:sp>
      <p:sp>
        <p:nvSpPr>
          <p:cNvPr id="3" name="Content Placeholder 2"/>
          <p:cNvSpPr>
            <a:spLocks noGrp="1"/>
          </p:cNvSpPr>
          <p:nvPr>
            <p:ph idx="1"/>
          </p:nvPr>
        </p:nvSpPr>
        <p:spPr>
          <a:xfrm>
            <a:off x="841494" y="2296302"/>
            <a:ext cx="13167360" cy="4847481"/>
          </a:xfrm>
        </p:spPr>
        <p:txBody>
          <a:bodyPr/>
          <a:lstStyle/>
          <a:p>
            <a:pPr marL="0" indent="0">
              <a:buNone/>
            </a:pPr>
            <a:r>
              <a:rPr lang="de-DE" sz="2000" dirty="0">
                <a:latin typeface="Courier New"/>
                <a:cs typeface="Courier New"/>
              </a:rPr>
              <a:t>val rddNumList = sc.parallelize(List(5, 7, 11, 14)) </a:t>
            </a:r>
          </a:p>
          <a:p>
            <a:pPr marL="0" indent="0">
              <a:buNone/>
            </a:pPr>
            <a:r>
              <a:rPr lang="de-DE" sz="2000" dirty="0">
                <a:latin typeface="Courier New"/>
                <a:cs typeface="Courier New"/>
              </a:rPr>
              <a:t>val rddNumList2 = sc.parallelize(List(2, 4, 5, 14, 21)) </a:t>
            </a:r>
          </a:p>
          <a:p>
            <a:pPr marL="0" indent="0">
              <a:buNone/>
            </a:pPr>
            <a:endParaRPr lang="en-US" sz="2000" dirty="0">
              <a:latin typeface="Courier New"/>
              <a:cs typeface="Courier New"/>
            </a:endParaRPr>
          </a:p>
          <a:p>
            <a:pPr marL="0" indent="0">
              <a:buNone/>
            </a:pPr>
            <a:r>
              <a:rPr lang="en-US" sz="2000" dirty="0" err="1">
                <a:latin typeface="Courier New"/>
                <a:cs typeface="Courier New"/>
              </a:rPr>
              <a:t>val</a:t>
            </a:r>
            <a:r>
              <a:rPr lang="en-US" sz="2000" dirty="0">
                <a:latin typeface="Courier New"/>
                <a:cs typeface="Courier New"/>
              </a:rPr>
              <a:t> </a:t>
            </a:r>
            <a:r>
              <a:rPr lang="en-US" sz="2000" dirty="0" err="1">
                <a:latin typeface="Courier New"/>
                <a:cs typeface="Courier New"/>
              </a:rPr>
              <a:t>rddCombined</a:t>
            </a:r>
            <a:r>
              <a:rPr lang="en-US" sz="2000" dirty="0">
                <a:latin typeface="Courier New"/>
                <a:cs typeface="Courier New"/>
              </a:rPr>
              <a:t> = </a:t>
            </a:r>
            <a:r>
              <a:rPr lang="en-US" sz="2000" dirty="0" err="1">
                <a:latin typeface="Courier New"/>
                <a:cs typeface="Courier New"/>
              </a:rPr>
              <a:t>rddNumList.union</a:t>
            </a:r>
            <a:r>
              <a:rPr lang="en-US" sz="2000" dirty="0">
                <a:latin typeface="Courier New"/>
                <a:cs typeface="Courier New"/>
              </a:rPr>
              <a:t>(rddNumList2)</a:t>
            </a:r>
          </a:p>
          <a:p>
            <a:pPr marL="0" indent="0">
              <a:buNone/>
            </a:pPr>
            <a:r>
              <a:rPr lang="en-US" sz="2000" dirty="0" err="1">
                <a:latin typeface="Courier New"/>
                <a:cs typeface="Courier New"/>
              </a:rPr>
              <a:t>rddCombined.collect</a:t>
            </a:r>
            <a:r>
              <a:rPr lang="en-US" sz="2000" dirty="0">
                <a:latin typeface="Courier New"/>
                <a:cs typeface="Courier New"/>
              </a:rPr>
              <a:t>() </a:t>
            </a:r>
          </a:p>
          <a:p>
            <a:pPr marL="0" indent="0">
              <a:buNone/>
            </a:pPr>
            <a:r>
              <a:rPr lang="en-US" sz="2000" dirty="0">
                <a:latin typeface="Courier New"/>
                <a:cs typeface="Courier New"/>
              </a:rPr>
              <a:t>[</a:t>
            </a:r>
            <a:r>
              <a:rPr lang="de-DE" sz="2000" dirty="0">
                <a:latin typeface="Courier New"/>
                <a:cs typeface="Courier New"/>
              </a:rPr>
              <a:t>5, 7, 11, 14, 2, 4, 5, 14, 21</a:t>
            </a:r>
            <a:r>
              <a:rPr lang="en-US" sz="2000" dirty="0">
                <a:latin typeface="Courier New"/>
                <a:cs typeface="Courier New"/>
              </a:rPr>
              <a:t>] </a:t>
            </a:r>
          </a:p>
          <a:p>
            <a:pPr marL="0" indent="0">
              <a:buNone/>
            </a:pPr>
            <a:endParaRPr lang="en-US" sz="2000" dirty="0">
              <a:latin typeface="Courier New"/>
              <a:cs typeface="Courier New"/>
            </a:endParaRPr>
          </a:p>
          <a:p>
            <a:pPr marL="0" indent="0">
              <a:buNone/>
            </a:pPr>
            <a:r>
              <a:rPr lang="en-US" sz="2000" dirty="0" err="1">
                <a:latin typeface="Courier New"/>
                <a:cs typeface="Courier New"/>
              </a:rPr>
              <a:t>val</a:t>
            </a:r>
            <a:r>
              <a:rPr lang="en-US" sz="2000" dirty="0">
                <a:latin typeface="Courier New"/>
                <a:cs typeface="Courier New"/>
              </a:rPr>
              <a:t> </a:t>
            </a:r>
            <a:r>
              <a:rPr lang="en-US" sz="2000" dirty="0" err="1">
                <a:latin typeface="Courier New"/>
                <a:cs typeface="Courier New"/>
              </a:rPr>
              <a:t>rddInter</a:t>
            </a:r>
            <a:r>
              <a:rPr lang="en-US" sz="2000" dirty="0">
                <a:latin typeface="Courier New"/>
                <a:cs typeface="Courier New"/>
              </a:rPr>
              <a:t> = </a:t>
            </a:r>
            <a:r>
              <a:rPr lang="en-US" sz="2000" dirty="0" err="1">
                <a:latin typeface="Courier New"/>
                <a:cs typeface="Courier New"/>
              </a:rPr>
              <a:t>rddNumList.intersection</a:t>
            </a:r>
            <a:r>
              <a:rPr lang="en-US" sz="2000" dirty="0">
                <a:latin typeface="Courier New"/>
                <a:cs typeface="Courier New"/>
              </a:rPr>
              <a:t>(rddNumList2)</a:t>
            </a:r>
          </a:p>
          <a:p>
            <a:pPr marL="0" indent="0">
              <a:buNone/>
            </a:pPr>
            <a:r>
              <a:rPr lang="en-US" sz="2000" dirty="0" err="1">
                <a:latin typeface="Courier New"/>
                <a:cs typeface="Courier New"/>
              </a:rPr>
              <a:t>rddInter.collect</a:t>
            </a:r>
            <a:r>
              <a:rPr lang="en-US" sz="2000" dirty="0">
                <a:latin typeface="Courier New"/>
                <a:cs typeface="Courier New"/>
              </a:rPr>
              <a:t>() </a:t>
            </a:r>
          </a:p>
          <a:p>
            <a:pPr marL="0" indent="0">
              <a:buNone/>
            </a:pPr>
            <a:r>
              <a:rPr lang="en-US" sz="2000" dirty="0">
                <a:latin typeface="Courier New"/>
                <a:cs typeface="Courier New"/>
              </a:rPr>
              <a:t>Array(5, 14) </a:t>
            </a:r>
            <a:endParaRPr lang="en-US" sz="2400" dirty="0">
              <a:latin typeface="Courier New"/>
              <a:cs typeface="Courier New"/>
            </a:endParaRPr>
          </a:p>
        </p:txBody>
      </p:sp>
    </p:spTree>
    <p:extLst>
      <p:ext uri="{BB962C8B-B14F-4D97-AF65-F5344CB8AC3E}">
        <p14:creationId xmlns:p14="http://schemas.microsoft.com/office/powerpoint/2010/main" val="308405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Named Functions</a:t>
            </a:r>
          </a:p>
        </p:txBody>
      </p:sp>
      <p:sp>
        <p:nvSpPr>
          <p:cNvPr id="3" name="Content Placeholder 2"/>
          <p:cNvSpPr>
            <a:spLocks noGrp="1"/>
          </p:cNvSpPr>
          <p:nvPr>
            <p:ph idx="1"/>
          </p:nvPr>
        </p:nvSpPr>
        <p:spPr>
          <a:xfrm>
            <a:off x="841494" y="1752600"/>
            <a:ext cx="13167360" cy="5401479"/>
          </a:xfrm>
        </p:spPr>
        <p:txBody>
          <a:bodyPr>
            <a:normAutofit lnSpcReduction="10000"/>
          </a:bodyPr>
          <a:lstStyle/>
          <a:p>
            <a:r>
              <a:rPr lang="en-US" dirty="0"/>
              <a:t>Functions used multiple times or those that require more than a single line of code should be explicitly defined and named</a:t>
            </a:r>
            <a:endParaRPr lang="en-US" sz="2400" dirty="0">
              <a:latin typeface="Courier New"/>
              <a:cs typeface="Courier New"/>
            </a:endParaRPr>
          </a:p>
          <a:p>
            <a:pPr marL="0" indent="0">
              <a:buNone/>
            </a:pPr>
            <a:r>
              <a:rPr lang="en-US" sz="2400" dirty="0">
                <a:latin typeface="Courier New"/>
                <a:cs typeface="Courier New"/>
              </a:rPr>
              <a:t>	</a:t>
            </a:r>
            <a:r>
              <a:rPr lang="en-US" sz="2000" dirty="0">
                <a:latin typeface="Courier New"/>
                <a:cs typeface="Courier New"/>
              </a:rPr>
              <a:t>def </a:t>
            </a:r>
            <a:r>
              <a:rPr lang="en-US" sz="2000" dirty="0" err="1">
                <a:latin typeface="Courier New"/>
                <a:cs typeface="Courier New"/>
              </a:rPr>
              <a:t>gradeAorNot</a:t>
            </a:r>
            <a:r>
              <a:rPr lang="en-US" sz="2000" dirty="0">
                <a:latin typeface="Courier New"/>
                <a:cs typeface="Courier New"/>
              </a:rPr>
              <a:t>(percentage: </a:t>
            </a:r>
            <a:r>
              <a:rPr lang="en-US" sz="2000" dirty="0" err="1">
                <a:latin typeface="Courier New"/>
                <a:cs typeface="Courier New"/>
              </a:rPr>
              <a:t>Int</a:t>
            </a:r>
            <a:r>
              <a:rPr lang="en-US" sz="2000" dirty="0">
                <a:latin typeface="Courier New"/>
                <a:cs typeface="Courier New"/>
              </a:rPr>
              <a:t>) = {</a:t>
            </a:r>
          </a:p>
          <a:p>
            <a:pPr marL="0" indent="0">
              <a:buNone/>
            </a:pPr>
            <a:r>
              <a:rPr lang="en-US" sz="2000" dirty="0">
                <a:latin typeface="Courier New"/>
                <a:cs typeface="Courier New"/>
              </a:rPr>
              <a:t>		if(percentage &gt;  89)</a:t>
            </a:r>
          </a:p>
          <a:p>
            <a:pPr marL="0" indent="0">
              <a:buNone/>
            </a:pPr>
            <a:r>
              <a:rPr lang="en-US" sz="2000" dirty="0">
                <a:latin typeface="Courier New"/>
                <a:cs typeface="Courier New"/>
              </a:rPr>
              <a:t>			"A"</a:t>
            </a:r>
          </a:p>
          <a:p>
            <a:pPr marL="0" indent="0">
              <a:buNone/>
            </a:pPr>
            <a:r>
              <a:rPr lang="en-US" sz="2000" dirty="0">
                <a:latin typeface="Courier New"/>
                <a:cs typeface="Courier New"/>
              </a:rPr>
              <a:t>		else</a:t>
            </a:r>
          </a:p>
          <a:p>
            <a:pPr marL="0" indent="0">
              <a:buNone/>
            </a:pPr>
            <a:r>
              <a:rPr lang="en-US" sz="2000" dirty="0">
                <a:latin typeface="Courier New"/>
                <a:cs typeface="Courier New"/>
              </a:rPr>
              <a:t>			“Not an A”</a:t>
            </a:r>
          </a:p>
          <a:p>
            <a:pPr marL="0" indent="0">
              <a:buNone/>
            </a:pPr>
            <a:r>
              <a:rPr lang="en-US" sz="2000" dirty="0">
                <a:latin typeface="Courier New"/>
                <a:cs typeface="Courier New"/>
              </a:rPr>
              <a:t>	}</a:t>
            </a:r>
          </a:p>
          <a:p>
            <a:pPr marL="0" indent="0">
              <a:buNone/>
            </a:pPr>
            <a:r>
              <a:rPr lang="en-US" sz="2000" dirty="0">
                <a:latin typeface="Courier New"/>
                <a:cs typeface="Courier New"/>
              </a:rPr>
              <a:t>	</a:t>
            </a:r>
          </a:p>
          <a:p>
            <a:pPr marL="0" indent="0">
              <a:buNone/>
            </a:pPr>
            <a:r>
              <a:rPr lang="en-US" sz="2000" dirty="0">
                <a:latin typeface="Courier New"/>
                <a:cs typeface="Courier New"/>
              </a:rPr>
              <a:t>	</a:t>
            </a:r>
            <a:r>
              <a:rPr lang="en-US" sz="2000" dirty="0" err="1">
                <a:latin typeface="Courier New"/>
                <a:cs typeface="Courier New"/>
              </a:rPr>
              <a:t>val</a:t>
            </a:r>
            <a:r>
              <a:rPr lang="en-US" sz="2000" dirty="0">
                <a:latin typeface="Courier New"/>
                <a:cs typeface="Courier New"/>
              </a:rPr>
              <a:t> </a:t>
            </a:r>
            <a:r>
              <a:rPr lang="en-US" sz="2000" dirty="0" err="1">
                <a:latin typeface="Courier New"/>
                <a:cs typeface="Courier New"/>
              </a:rPr>
              <a:t>rddGrades</a:t>
            </a:r>
            <a:r>
              <a:rPr lang="en-US" sz="2000" dirty="0">
                <a:latin typeface="Courier New"/>
                <a:cs typeface="Courier New"/>
              </a:rPr>
              <a:t> = </a:t>
            </a:r>
            <a:r>
              <a:rPr lang="en-US" sz="2000" dirty="0" err="1">
                <a:latin typeface="Courier New"/>
                <a:cs typeface="Courier New"/>
              </a:rPr>
              <a:t>sc.parallelize</a:t>
            </a:r>
            <a:r>
              <a:rPr lang="en-US" sz="2000" dirty="0">
                <a:latin typeface="Courier New"/>
                <a:cs typeface="Courier New"/>
              </a:rPr>
              <a:t>(List(87, 94, 41, 90))</a:t>
            </a:r>
          </a:p>
          <a:p>
            <a:pPr marL="0" indent="0">
              <a:buNone/>
            </a:pPr>
            <a:r>
              <a:rPr lang="en-US" sz="2000" dirty="0">
                <a:latin typeface="Courier New"/>
                <a:cs typeface="Courier New"/>
              </a:rPr>
              <a:t>	</a:t>
            </a:r>
            <a:r>
              <a:rPr lang="en-US" sz="2000" dirty="0" err="1">
                <a:latin typeface="Courier New"/>
                <a:cs typeface="Courier New"/>
              </a:rPr>
              <a:t>rddGrades.map</a:t>
            </a:r>
            <a:r>
              <a:rPr lang="en-US" sz="2000" dirty="0">
                <a:latin typeface="Courier New"/>
                <a:cs typeface="Courier New"/>
              </a:rPr>
              <a:t>(</a:t>
            </a:r>
            <a:r>
              <a:rPr lang="en-US" sz="2000" dirty="0" err="1">
                <a:latin typeface="Courier New"/>
                <a:cs typeface="Courier New"/>
              </a:rPr>
              <a:t>gradeAorNot</a:t>
            </a:r>
            <a:r>
              <a:rPr lang="en-US" sz="2000" dirty="0">
                <a:latin typeface="Courier New"/>
                <a:cs typeface="Courier New"/>
              </a:rPr>
              <a:t>).collect()</a:t>
            </a:r>
          </a:p>
          <a:p>
            <a:pPr marL="0" indent="0">
              <a:buNone/>
            </a:pPr>
            <a:r>
              <a:rPr lang="en-US" sz="2000" dirty="0">
                <a:latin typeface="Courier New"/>
                <a:cs typeface="Courier New"/>
              </a:rPr>
              <a:t>	Array('Not an A', 'A', 'Not an A', 'A’)</a:t>
            </a:r>
          </a:p>
        </p:txBody>
      </p:sp>
    </p:spTree>
    <p:extLst>
      <p:ext uri="{BB962C8B-B14F-4D97-AF65-F5344CB8AC3E}">
        <p14:creationId xmlns:p14="http://schemas.microsoft.com/office/powerpoint/2010/main" val="2909073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 Operations</a:t>
            </a:r>
          </a:p>
        </p:txBody>
      </p:sp>
      <p:sp>
        <p:nvSpPr>
          <p:cNvPr id="3" name="Content Placeholder 2"/>
          <p:cNvSpPr>
            <a:spLocks noGrp="1"/>
          </p:cNvSpPr>
          <p:nvPr>
            <p:ph idx="1"/>
          </p:nvPr>
        </p:nvSpPr>
        <p:spPr>
          <a:xfrm>
            <a:off x="841494" y="1752600"/>
            <a:ext cx="13167360" cy="5921621"/>
          </a:xfrm>
        </p:spPr>
        <p:txBody>
          <a:bodyPr/>
          <a:lstStyle/>
          <a:p>
            <a:r>
              <a:rPr lang="en-US" dirty="0"/>
              <a:t>Math and statistical functions can be performed on RDDs</a:t>
            </a:r>
          </a:p>
          <a:p>
            <a:pPr lvl="1"/>
            <a:r>
              <a:rPr lang="en-US" dirty="0"/>
              <a:t>mean, count, </a:t>
            </a:r>
            <a:r>
              <a:rPr lang="en-US" dirty="0" err="1"/>
              <a:t>stDev</a:t>
            </a:r>
            <a:r>
              <a:rPr lang="en-US" dirty="0"/>
              <a:t>, sum, stats, max, min, etc.</a:t>
            </a:r>
          </a:p>
          <a:p>
            <a:pPr marL="548731" lvl="1" indent="0">
              <a:buNone/>
            </a:pPr>
            <a:endParaRPr lang="en-US" dirty="0"/>
          </a:p>
          <a:p>
            <a:pPr marL="0" indent="0">
              <a:buNone/>
            </a:pPr>
            <a:r>
              <a:rPr lang="de-DE" sz="2400" dirty="0">
                <a:latin typeface="Courier New"/>
                <a:cs typeface="Courier New"/>
              </a:rPr>
              <a:t>	val rddNumList = sc.parallelize(List(5, 7, 11, 14)) </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rddNumList.stats</a:t>
            </a:r>
            <a:r>
              <a:rPr lang="en-US" sz="2400" dirty="0">
                <a:latin typeface="Courier New"/>
                <a:cs typeface="Courier New"/>
              </a:rPr>
              <a:t>()</a:t>
            </a:r>
          </a:p>
          <a:p>
            <a:pPr marL="0" indent="0">
              <a:buNone/>
            </a:pPr>
            <a:r>
              <a:rPr lang="en-US" sz="2400" dirty="0">
                <a:latin typeface="Courier New"/>
                <a:cs typeface="Courier New"/>
              </a:rPr>
              <a:t>	(count: 4, mean: 9.25, stdev: 3.49…, max: 14, min: 5)</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rddNumList.min</a:t>
            </a:r>
            <a:r>
              <a:rPr lang="en-US" sz="2400" dirty="0">
                <a:latin typeface="Courier New"/>
                <a:cs typeface="Courier New"/>
              </a:rPr>
              <a:t>()</a:t>
            </a:r>
          </a:p>
          <a:p>
            <a:pPr marL="0" indent="0">
              <a:buNone/>
            </a:pPr>
            <a:r>
              <a:rPr lang="en-US" sz="2400" dirty="0">
                <a:latin typeface="Courier New"/>
                <a:cs typeface="Courier New"/>
              </a:rPr>
              <a:t>	5</a:t>
            </a:r>
          </a:p>
          <a:p>
            <a:pPr marL="0" indent="0">
              <a:buNone/>
            </a:pPr>
            <a:endParaRPr lang="en-US" sz="2400" dirty="0">
              <a:latin typeface="Courier New"/>
              <a:cs typeface="Courier New"/>
            </a:endParaRPr>
          </a:p>
        </p:txBody>
      </p:sp>
    </p:spTree>
    <p:extLst>
      <p:ext uri="{BB962C8B-B14F-4D97-AF65-F5344CB8AC3E}">
        <p14:creationId xmlns:p14="http://schemas.microsoft.com/office/powerpoint/2010/main" val="3461518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Functions: Spark Documentation</a:t>
            </a:r>
          </a:p>
        </p:txBody>
      </p:sp>
      <p:sp>
        <p:nvSpPr>
          <p:cNvPr id="3" name="Content Placeholder 2"/>
          <p:cNvSpPr>
            <a:spLocks noGrp="1"/>
          </p:cNvSpPr>
          <p:nvPr>
            <p:ph idx="1"/>
          </p:nvPr>
        </p:nvSpPr>
        <p:spPr>
          <a:xfrm>
            <a:off x="841494" y="1752600"/>
            <a:ext cx="13167360" cy="2212913"/>
          </a:xfrm>
        </p:spPr>
        <p:txBody>
          <a:bodyPr>
            <a:normAutofit fontScale="92500" lnSpcReduction="20000"/>
          </a:bodyPr>
          <a:lstStyle/>
          <a:p>
            <a:r>
              <a:rPr lang="en-US" dirty="0">
                <a:latin typeface="Courier New"/>
                <a:cs typeface="Courier New"/>
              </a:rPr>
              <a:t>http://spark.apache.org/docs/&lt;version&gt;/api/</a:t>
            </a:r>
            <a:br>
              <a:rPr lang="en-US" dirty="0">
                <a:latin typeface="Courier New"/>
                <a:cs typeface="Courier New"/>
              </a:rPr>
            </a:br>
            <a:endParaRPr lang="en-US" dirty="0">
              <a:latin typeface="Courier New"/>
              <a:cs typeface="Courier New"/>
            </a:endParaRPr>
          </a:p>
          <a:p>
            <a:r>
              <a:rPr lang="en-US" dirty="0"/>
              <a:t>Version options</a:t>
            </a:r>
          </a:p>
          <a:p>
            <a:pPr lvl="1"/>
            <a:r>
              <a:rPr lang="en-US" dirty="0"/>
              <a:t>Official version number, such as "1.4.0" or "1.6.1"</a:t>
            </a:r>
          </a:p>
          <a:p>
            <a:pPr lvl="1"/>
            <a:r>
              <a:rPr lang="en-US" dirty="0"/>
              <a:t>"latest" for the newest release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1809" y="3965513"/>
            <a:ext cx="5859202" cy="3717004"/>
          </a:xfrm>
          <a:prstGeom prst="rect">
            <a:avLst/>
          </a:prstGeom>
          <a:ln>
            <a:solidFill>
              <a:schemeClr val="tx1"/>
            </a:solidFill>
          </a:ln>
        </p:spPr>
      </p:pic>
    </p:spTree>
    <p:extLst>
      <p:ext uri="{BB962C8B-B14F-4D97-AF65-F5344CB8AC3E}">
        <p14:creationId xmlns:p14="http://schemas.microsoft.com/office/powerpoint/2010/main" val="120850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2898648"/>
            <a:ext cx="9213644" cy="1569660"/>
          </a:xfrm>
        </p:spPr>
        <p:txBody>
          <a:bodyPr/>
          <a:lstStyle/>
          <a:p>
            <a:r>
              <a:rPr lang="en-US" dirty="0"/>
              <a:t>Lab: Create and Manipulate RDDs</a:t>
            </a:r>
          </a:p>
        </p:txBody>
      </p:sp>
    </p:spTree>
    <p:extLst>
      <p:ext uri="{BB962C8B-B14F-4D97-AF65-F5344CB8AC3E}">
        <p14:creationId xmlns:p14="http://schemas.microsoft.com/office/powerpoint/2010/main" val="409369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Knowledge Check</a:t>
            </a:r>
          </a:p>
        </p:txBody>
      </p:sp>
    </p:spTree>
    <p:extLst>
      <p:ext uri="{BB962C8B-B14F-4D97-AF65-F5344CB8AC3E}">
        <p14:creationId xmlns:p14="http://schemas.microsoft.com/office/powerpoint/2010/main" val="1106952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sz="quarter" idx="11"/>
          </p:nvPr>
        </p:nvSpPr>
        <p:spPr>
          <a:xfrm>
            <a:off x="731711" y="1323174"/>
            <a:ext cx="13166979" cy="5849294"/>
          </a:xfrm>
        </p:spPr>
        <p:txBody>
          <a:bodyPr>
            <a:normAutofit fontScale="92500" lnSpcReduction="10000"/>
          </a:bodyPr>
          <a:lstStyle/>
          <a:p>
            <a:pPr marL="617323" indent="-617323">
              <a:buFont typeface="+mj-lt"/>
              <a:buAutoNum type="arabicPeriod"/>
            </a:pPr>
            <a:r>
              <a:rPr lang="en-US" sz="2800" dirty="0">
                <a:latin typeface="Arial"/>
                <a:cs typeface="Arial"/>
              </a:rPr>
              <a:t>What does RDD stand for?</a:t>
            </a:r>
          </a:p>
          <a:p>
            <a:pPr marL="617323" indent="-617323">
              <a:buFont typeface="+mj-lt"/>
              <a:buAutoNum type="arabicPeriod"/>
            </a:pPr>
            <a:r>
              <a:rPr lang="en-US" sz="2800" dirty="0">
                <a:latin typeface="Arial"/>
                <a:cs typeface="Arial"/>
              </a:rPr>
              <a:t>What two functions were covered in this lesson that create RDDs?</a:t>
            </a:r>
          </a:p>
          <a:p>
            <a:pPr marL="617323" indent="-617323">
              <a:buFont typeface="+mj-lt"/>
              <a:buAutoNum type="arabicPeriod"/>
            </a:pPr>
            <a:r>
              <a:rPr lang="en-US" sz="2800" dirty="0">
                <a:latin typeface="Arial"/>
                <a:cs typeface="Arial"/>
              </a:rPr>
              <a:t>True or False: Transformations apply a function to an RDD, modifying its values</a:t>
            </a:r>
          </a:p>
          <a:p>
            <a:pPr marL="617323" indent="-617323">
              <a:buFont typeface="+mj-lt"/>
              <a:buAutoNum type="arabicPeriod"/>
            </a:pPr>
            <a:r>
              <a:rPr lang="en-US" sz="2800" dirty="0">
                <a:latin typeface="Arial"/>
                <a:cs typeface="Arial"/>
              </a:rPr>
              <a:t>Which transformation will take </a:t>
            </a:r>
            <a:r>
              <a:rPr lang="en-US" sz="2800" dirty="0" err="1">
                <a:latin typeface="Arial"/>
                <a:cs typeface="Arial"/>
              </a:rPr>
              <a:t>take</a:t>
            </a:r>
            <a:r>
              <a:rPr lang="en-US" sz="2800" dirty="0">
                <a:latin typeface="Arial"/>
                <a:cs typeface="Arial"/>
              </a:rPr>
              <a:t> all of the words in a text object and break each of them down into a separate element in an RDD?</a:t>
            </a:r>
          </a:p>
          <a:p>
            <a:pPr marL="617323" indent="-617323">
              <a:buFont typeface="+mj-lt"/>
              <a:buAutoNum type="arabicPeriod"/>
            </a:pPr>
            <a:r>
              <a:rPr lang="en-US" sz="2800" dirty="0">
                <a:latin typeface="Arial"/>
                <a:cs typeface="Arial"/>
              </a:rPr>
              <a:t>True or False: The count action returns the number of lines in a text document, not the number of words it contains. </a:t>
            </a:r>
          </a:p>
          <a:p>
            <a:pPr marL="617323" indent="-617323">
              <a:buFont typeface="+mj-lt"/>
              <a:buAutoNum type="arabicPeriod"/>
            </a:pPr>
            <a:r>
              <a:rPr lang="en-US" sz="2800" dirty="0">
                <a:latin typeface="Arial"/>
                <a:cs typeface="Arial"/>
              </a:rPr>
              <a:t>What is it called when transformations are not actually executed until an action is performed?</a:t>
            </a:r>
          </a:p>
          <a:p>
            <a:pPr marL="617323" indent="-617323">
              <a:buFont typeface="+mj-lt"/>
              <a:buAutoNum type="arabicPeriod"/>
            </a:pPr>
            <a:r>
              <a:rPr lang="en-US" sz="2800" dirty="0">
                <a:latin typeface="Arial"/>
                <a:cs typeface="Arial"/>
              </a:rPr>
              <a:t>True or False: The distinct function allows you to compare two RDDs and return only those values that exist in both of them</a:t>
            </a:r>
          </a:p>
          <a:p>
            <a:pPr marL="617323" indent="-617323">
              <a:buFont typeface="+mj-lt"/>
              <a:buAutoNum type="arabicPeriod"/>
            </a:pPr>
            <a:r>
              <a:rPr lang="en-US" sz="2800" dirty="0">
                <a:latin typeface="Arial"/>
                <a:cs typeface="Arial"/>
              </a:rPr>
              <a:t>True or False: Lazy evaluation makes it possible to run code that "performs" hundreds of transformations without actually executing any of them</a:t>
            </a:r>
          </a:p>
        </p:txBody>
      </p:sp>
    </p:spTree>
    <p:extLst>
      <p:ext uri="{BB962C8B-B14F-4D97-AF65-F5344CB8AC3E}">
        <p14:creationId xmlns:p14="http://schemas.microsoft.com/office/powerpoint/2010/main" val="22664442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660395"/>
            <a:ext cx="7644384" cy="807913"/>
          </a:xfrm>
        </p:spPr>
        <p:txBody>
          <a:bodyPr/>
          <a:lstStyle/>
          <a:p>
            <a:r>
              <a:rPr lang="en-US" dirty="0"/>
              <a:t>Summary</a:t>
            </a:r>
          </a:p>
        </p:txBody>
      </p:sp>
    </p:spTree>
    <p:extLst>
      <p:ext uri="{BB962C8B-B14F-4D97-AF65-F5344CB8AC3E}">
        <p14:creationId xmlns:p14="http://schemas.microsoft.com/office/powerpoint/2010/main" val="1475389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ready Hadoop Platforms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925" y="1774658"/>
            <a:ext cx="10460057" cy="5271003"/>
          </a:xfrm>
          <a:prstGeom prst="rect">
            <a:avLst/>
          </a:prstGeom>
          <a:ln>
            <a:solidFill>
              <a:schemeClr val="tx1"/>
            </a:solidFill>
          </a:ln>
        </p:spPr>
      </p:pic>
      <p:sp>
        <p:nvSpPr>
          <p:cNvPr id="3" name="TextBox 2">
            <a:extLst>
              <a:ext uri="{FF2B5EF4-FFF2-40B4-BE49-F238E27FC236}">
                <a16:creationId xmlns:a16="http://schemas.microsoft.com/office/drawing/2014/main" id="{435F55BF-0056-4B33-A018-7B639205CF43}"/>
              </a:ext>
            </a:extLst>
          </p:cNvPr>
          <p:cNvSpPr txBox="1"/>
          <p:nvPr/>
        </p:nvSpPr>
        <p:spPr>
          <a:xfrm>
            <a:off x="1844925" y="7562336"/>
            <a:ext cx="9078448" cy="430887"/>
          </a:xfrm>
          <a:prstGeom prst="rect">
            <a:avLst/>
          </a:prstGeom>
          <a:noFill/>
        </p:spPr>
        <p:txBody>
          <a:bodyPr wrap="square" rtlCol="0">
            <a:spAutoFit/>
          </a:bodyPr>
          <a:lstStyle/>
          <a:p>
            <a:r>
              <a:rPr lang="en-IN" dirty="0"/>
              <a:t>Ref – https://hortonworks.com/products/data-center/hdp/</a:t>
            </a:r>
          </a:p>
        </p:txBody>
      </p:sp>
    </p:spTree>
    <p:extLst>
      <p:ext uri="{BB962C8B-B14F-4D97-AF65-F5344CB8AC3E}">
        <p14:creationId xmlns:p14="http://schemas.microsoft.com/office/powerpoint/2010/main" val="2538461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4710"/>
            <a:ext cx="13167360" cy="484748"/>
          </a:xfrm>
        </p:spPr>
        <p:txBody>
          <a:bodyPr>
            <a:normAutofit fontScale="90000"/>
          </a:bodyPr>
          <a:lstStyle/>
          <a:p>
            <a:r>
              <a:rPr lang="en-US" dirty="0"/>
              <a:t>Summary</a:t>
            </a:r>
          </a:p>
        </p:txBody>
      </p:sp>
      <p:sp>
        <p:nvSpPr>
          <p:cNvPr id="3" name="Content Placeholder 2"/>
          <p:cNvSpPr>
            <a:spLocks noGrp="1"/>
          </p:cNvSpPr>
          <p:nvPr>
            <p:ph idx="1"/>
          </p:nvPr>
        </p:nvSpPr>
        <p:spPr>
          <a:xfrm>
            <a:off x="841494" y="1512318"/>
            <a:ext cx="13167360" cy="4801314"/>
          </a:xfrm>
        </p:spPr>
        <p:txBody>
          <a:bodyPr>
            <a:normAutofit lnSpcReduction="10000"/>
          </a:bodyPr>
          <a:lstStyle/>
          <a:p>
            <a:r>
              <a:rPr lang="en-US" dirty="0"/>
              <a:t>Resilient Distributed Datasets (RDDs) are </a:t>
            </a:r>
            <a:r>
              <a:rPr lang="en-US" i="1" dirty="0"/>
              <a:t>immutable </a:t>
            </a:r>
            <a:r>
              <a:rPr lang="en-US" dirty="0"/>
              <a:t>collection of elements that can be operated on in parallel</a:t>
            </a:r>
          </a:p>
          <a:p>
            <a:r>
              <a:rPr lang="en-US" dirty="0"/>
              <a:t>Once an RDD is created, there are two things that can be done to it: transformations and actions</a:t>
            </a:r>
          </a:p>
          <a:p>
            <a:r>
              <a:rPr lang="en-US" dirty="0"/>
              <a:t>Spark makes heavy use of functional programming practices, including the use of anonymous functions</a:t>
            </a:r>
          </a:p>
          <a:p>
            <a:r>
              <a:rPr lang="en-US" dirty="0"/>
              <a:t>Common transformations include </a:t>
            </a:r>
            <a:r>
              <a:rPr lang="en-US" dirty="0">
                <a:latin typeface="Courier New" panose="02070309020205020404" pitchFamily="49" charset="0"/>
                <a:cs typeface="Courier New" panose="02070309020205020404" pitchFamily="49" charset="0"/>
              </a:rPr>
              <a:t>map()</a:t>
            </a:r>
            <a:r>
              <a:rPr lang="en-US" dirty="0"/>
              <a:t>, </a:t>
            </a:r>
            <a:r>
              <a:rPr lang="en-US" dirty="0" err="1">
                <a:latin typeface="Courier New" panose="02070309020205020404" pitchFamily="49" charset="0"/>
                <a:cs typeface="Courier New" panose="02070309020205020404" pitchFamily="49" charset="0"/>
              </a:rPr>
              <a:t>flatmap</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filter()</a:t>
            </a:r>
            <a:r>
              <a:rPr lang="en-US" dirty="0"/>
              <a:t>, </a:t>
            </a:r>
            <a:r>
              <a:rPr lang="en-US" dirty="0">
                <a:latin typeface="Courier New" panose="02070309020205020404" pitchFamily="49" charset="0"/>
                <a:cs typeface="Courier New" panose="02070309020205020404" pitchFamily="49" charset="0"/>
              </a:rPr>
              <a:t>distinct()</a:t>
            </a:r>
            <a:r>
              <a:rPr lang="en-US" dirty="0"/>
              <a:t>, </a:t>
            </a:r>
            <a:r>
              <a:rPr lang="en-US" dirty="0">
                <a:latin typeface="Courier New" panose="02070309020205020404" pitchFamily="49" charset="0"/>
                <a:cs typeface="Courier New" panose="02070309020205020404" pitchFamily="49" charset="0"/>
              </a:rPr>
              <a:t>union()</a:t>
            </a:r>
            <a:r>
              <a:rPr lang="en-US" dirty="0"/>
              <a:t>, and </a:t>
            </a:r>
            <a:r>
              <a:rPr lang="en-US" dirty="0">
                <a:latin typeface="Courier New" panose="02070309020205020404" pitchFamily="49" charset="0"/>
                <a:cs typeface="Courier New" panose="02070309020205020404" pitchFamily="49" charset="0"/>
              </a:rPr>
              <a:t>intersection()</a:t>
            </a:r>
            <a:endParaRPr lang="en-US" dirty="0">
              <a:cs typeface="Courier New" panose="02070309020205020404" pitchFamily="49" charset="0"/>
            </a:endParaRPr>
          </a:p>
          <a:p>
            <a:r>
              <a:rPr lang="en-US" dirty="0">
                <a:cs typeface="Courier New" panose="02070309020205020404" pitchFamily="49" charset="0"/>
              </a:rPr>
              <a:t>Common actions include </a:t>
            </a:r>
            <a:r>
              <a:rPr lang="en-US" dirty="0">
                <a:latin typeface="Courier New" panose="02070309020205020404" pitchFamily="49" charset="0"/>
                <a:cs typeface="Courier New" panose="02070309020205020404" pitchFamily="49" charset="0"/>
              </a:rPr>
              <a:t>collect()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first()</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take()</a:t>
            </a:r>
            <a:r>
              <a:rPr lang="en-US" dirty="0">
                <a:cs typeface="Courier New" panose="02070309020205020404" pitchFamily="49" charset="0"/>
              </a:rPr>
              <a:t>, </a:t>
            </a:r>
            <a:r>
              <a:rPr lang="en-US" dirty="0">
                <a:latin typeface="Courier New" panose="02070309020205020404" pitchFamily="49" charset="0"/>
                <a:cs typeface="Courier New" panose="02070309020205020404" pitchFamily="49" charset="0"/>
              </a:rPr>
              <a:t>count()</a:t>
            </a: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saveAsTextFile</a:t>
            </a:r>
            <a:r>
              <a:rPr lang="en-US" dirty="0">
                <a:latin typeface="Courier New" panose="02070309020205020404" pitchFamily="49" charset="0"/>
                <a:cs typeface="Courier New" panose="02070309020205020404" pitchFamily="49" charset="0"/>
              </a:rPr>
              <a:t>()</a:t>
            </a:r>
            <a:r>
              <a:rPr lang="en-US" dirty="0">
                <a:cs typeface="Courier New" panose="02070309020205020404" pitchFamily="49" charset="0"/>
              </a:rPr>
              <a:t>, and certain mathematic and statistical functions</a:t>
            </a:r>
            <a:endParaRPr lang="en-US" dirty="0"/>
          </a:p>
        </p:txBody>
      </p:sp>
    </p:spTree>
    <p:extLst>
      <p:ext uri="{BB962C8B-B14F-4D97-AF65-F5344CB8AC3E}">
        <p14:creationId xmlns:p14="http://schemas.microsoft.com/office/powerpoint/2010/main" val="206544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91</a:t>
            </a:fld>
            <a:endParaRPr lang="en-US" dirty="0"/>
          </a:p>
        </p:txBody>
      </p:sp>
      <p:sp>
        <p:nvSpPr>
          <p:cNvPr id="6" name="Content Placeholder 5">
            <a:extLst>
              <a:ext uri="{FF2B5EF4-FFF2-40B4-BE49-F238E27FC236}">
                <a16:creationId xmlns:a16="http://schemas.microsoft.com/office/drawing/2014/main" id="{4FCC00DF-C23E-455C-9C48-DF4EDF4489F8}"/>
              </a:ext>
            </a:extLst>
          </p:cNvPr>
          <p:cNvSpPr>
            <a:spLocks noGrp="1"/>
          </p:cNvSpPr>
          <p:nvPr>
            <p:ph idx="1"/>
          </p:nvPr>
        </p:nvSpPr>
        <p:spPr/>
        <p:txBody>
          <a:bodyPr/>
          <a:lstStyle/>
          <a:p>
            <a:endParaRPr lang="en-IN" dirty="0"/>
          </a:p>
        </p:txBody>
      </p:sp>
      <p:pic>
        <p:nvPicPr>
          <p:cNvPr id="7" name="Picture 2" descr="Image result for Spark icon">
            <a:extLst>
              <a:ext uri="{FF2B5EF4-FFF2-40B4-BE49-F238E27FC236}">
                <a16:creationId xmlns:a16="http://schemas.microsoft.com/office/drawing/2014/main" id="{F4E632A9-8DF4-49A8-86CF-743788D9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2027" y="2594915"/>
            <a:ext cx="5437908" cy="41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3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Learning Objectives</a:t>
            </a:r>
          </a:p>
        </p:txBody>
      </p:sp>
      <p:sp>
        <p:nvSpPr>
          <p:cNvPr id="6" name="Content Placeholder 5"/>
          <p:cNvSpPr>
            <a:spLocks noGrp="1"/>
          </p:cNvSpPr>
          <p:nvPr>
            <p:ph sz="quarter" idx="11"/>
          </p:nvPr>
        </p:nvSpPr>
        <p:spPr/>
        <p:txBody>
          <a:bodyPr>
            <a:normAutofit/>
          </a:bodyPr>
          <a:lstStyle/>
          <a:p>
            <a:r>
              <a:rPr lang="en-US" dirty="0"/>
              <a:t>Define and create Pair RDDs</a:t>
            </a:r>
          </a:p>
          <a:p>
            <a:r>
              <a:rPr lang="en-US" dirty="0"/>
              <a:t>Perform common operations on Pair RDDs</a:t>
            </a:r>
          </a:p>
        </p:txBody>
      </p:sp>
    </p:spTree>
    <p:extLst>
      <p:ext uri="{BB962C8B-B14F-4D97-AF65-F5344CB8AC3E}">
        <p14:creationId xmlns:p14="http://schemas.microsoft.com/office/powerpoint/2010/main" val="29878200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2875564"/>
            <a:ext cx="8810013" cy="1592744"/>
          </a:xfrm>
        </p:spPr>
        <p:txBody>
          <a:bodyPr/>
          <a:lstStyle/>
          <a:p>
            <a:r>
              <a:rPr lang="en-US" dirty="0"/>
              <a:t>Introduction to Pair RDDs</a:t>
            </a:r>
          </a:p>
        </p:txBody>
      </p:sp>
    </p:spTree>
    <p:extLst>
      <p:ext uri="{BB962C8B-B14F-4D97-AF65-F5344CB8AC3E}">
        <p14:creationId xmlns:p14="http://schemas.microsoft.com/office/powerpoint/2010/main" val="20860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 RDD Introduction</a:t>
            </a:r>
          </a:p>
        </p:txBody>
      </p:sp>
      <p:sp>
        <p:nvSpPr>
          <p:cNvPr id="3" name="Content Placeholder 2"/>
          <p:cNvSpPr>
            <a:spLocks noGrp="1"/>
          </p:cNvSpPr>
          <p:nvPr>
            <p:ph idx="1"/>
          </p:nvPr>
        </p:nvSpPr>
        <p:spPr>
          <a:xfrm>
            <a:off x="841494" y="1752600"/>
            <a:ext cx="13167360" cy="1415772"/>
          </a:xfrm>
        </p:spPr>
        <p:txBody>
          <a:bodyPr>
            <a:normAutofit fontScale="92500" lnSpcReduction="20000"/>
          </a:bodyPr>
          <a:lstStyle/>
          <a:p>
            <a:r>
              <a:rPr lang="en-US" dirty="0"/>
              <a:t>A Pair RDD has elements comprised of a key-value pairs</a:t>
            </a:r>
          </a:p>
          <a:p>
            <a:r>
              <a:rPr lang="en-US" dirty="0"/>
              <a:t>Allows for additional key-value based functions and operations</a:t>
            </a:r>
          </a:p>
          <a:p>
            <a:pPr lvl="1"/>
            <a:r>
              <a:rPr lang="en-US" dirty="0"/>
              <a:t>Direct RDD interactions that can be used as an alternative to SQL-like APIs</a:t>
            </a:r>
          </a:p>
        </p:txBody>
      </p:sp>
    </p:spTree>
    <p:extLst>
      <p:ext uri="{BB962C8B-B14F-4D97-AF65-F5344CB8AC3E}">
        <p14:creationId xmlns:p14="http://schemas.microsoft.com/office/powerpoint/2010/main" val="2257871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Create Pair RDDs: </a:t>
            </a:r>
            <a:r>
              <a:rPr lang="en-US" dirty="0">
                <a:latin typeface="Courier New" panose="02070309020205020404" pitchFamily="49" charset="0"/>
                <a:cs typeface="Courier New" panose="02070309020205020404" pitchFamily="49" charset="0"/>
              </a:rPr>
              <a:t>map()</a:t>
            </a:r>
          </a:p>
        </p:txBody>
      </p:sp>
      <p:sp>
        <p:nvSpPr>
          <p:cNvPr id="3" name="Content Placeholder 2"/>
          <p:cNvSpPr>
            <a:spLocks noGrp="1"/>
          </p:cNvSpPr>
          <p:nvPr>
            <p:ph idx="1"/>
          </p:nvPr>
        </p:nvSpPr>
        <p:spPr>
          <a:xfrm>
            <a:off x="841494" y="1752600"/>
            <a:ext cx="13167360" cy="2511457"/>
          </a:xfrm>
        </p:spPr>
        <p:txBody>
          <a:bodyPr>
            <a:normAutofit fontScale="92500"/>
          </a:bodyPr>
          <a:lstStyle/>
          <a:p>
            <a:r>
              <a:rPr lang="en-US" dirty="0"/>
              <a:t>Pair RDDs can be created from regular RDDs by using the map() transformation:</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rddMary</a:t>
            </a:r>
            <a:r>
              <a:rPr lang="en-US" sz="2400" dirty="0">
                <a:latin typeface="Courier New"/>
                <a:cs typeface="Courier New"/>
              </a:rPr>
              <a:t> = </a:t>
            </a:r>
            <a:r>
              <a:rPr lang="en-US" sz="2400" dirty="0" err="1">
                <a:latin typeface="Courier New"/>
                <a:cs typeface="Courier New"/>
              </a:rPr>
              <a:t>sc.textFile</a:t>
            </a:r>
            <a:r>
              <a:rPr lang="en-US" sz="2400" dirty="0">
                <a:latin typeface="Courier New"/>
                <a:cs typeface="Courier New"/>
              </a:rPr>
              <a:t>("</a:t>
            </a:r>
            <a:r>
              <a:rPr lang="en-US" sz="2400" dirty="0" err="1">
                <a:latin typeface="Courier New"/>
                <a:cs typeface="Courier New"/>
              </a:rPr>
              <a:t>filelocation</a:t>
            </a:r>
            <a:r>
              <a:rPr lang="en-US" sz="2400" dirty="0">
                <a:latin typeface="Courier New"/>
                <a:cs typeface="Courier New"/>
              </a:rPr>
              <a:t>/mary.txt")</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rddFlat</a:t>
            </a:r>
            <a:r>
              <a:rPr lang="en-US" sz="2400" dirty="0">
                <a:latin typeface="Courier New"/>
                <a:cs typeface="Courier New"/>
              </a:rPr>
              <a:t> = </a:t>
            </a:r>
            <a:r>
              <a:rPr lang="en-US" sz="2400" dirty="0" err="1">
                <a:latin typeface="Courier New"/>
                <a:cs typeface="Courier New"/>
              </a:rPr>
              <a:t>rddMary.flatMap</a:t>
            </a:r>
            <a:r>
              <a:rPr lang="en-US" sz="2400" dirty="0">
                <a:latin typeface="Courier New"/>
                <a:cs typeface="Courier New"/>
              </a:rPr>
              <a:t>(line =&gt; line.split(' '))</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kvRdd</a:t>
            </a:r>
            <a:r>
              <a:rPr lang="en-US" sz="2400" dirty="0">
                <a:latin typeface="Courier New"/>
                <a:cs typeface="Courier New"/>
              </a:rPr>
              <a:t> = </a:t>
            </a:r>
            <a:r>
              <a:rPr lang="en-US" sz="2400" dirty="0" err="1">
                <a:latin typeface="Courier New"/>
                <a:cs typeface="Courier New"/>
              </a:rPr>
              <a:t>rddFlat.map</a:t>
            </a:r>
            <a:r>
              <a:rPr lang="en-US" sz="2400" dirty="0">
                <a:latin typeface="Courier New"/>
                <a:cs typeface="Courier New"/>
              </a:rPr>
              <a:t>(word: (word,1))</a:t>
            </a:r>
            <a:br>
              <a:rPr lang="en-US" sz="2400" dirty="0">
                <a:latin typeface="Courier New"/>
                <a:cs typeface="Courier New"/>
              </a:rPr>
            </a:br>
            <a:r>
              <a:rPr lang="en-US" sz="2400" dirty="0">
                <a:latin typeface="Courier New"/>
                <a:cs typeface="Courier New"/>
              </a:rPr>
              <a:t>	</a:t>
            </a:r>
            <a:r>
              <a:rPr lang="en-US" sz="2400" dirty="0" err="1">
                <a:latin typeface="Courier New"/>
                <a:cs typeface="Courier New"/>
              </a:rPr>
              <a:t>kvRdd.collect</a:t>
            </a:r>
            <a:r>
              <a:rPr lang="en-US" sz="2400" dirty="0">
                <a:latin typeface="Courier New"/>
                <a:cs typeface="Courier New"/>
              </a:rPr>
              <a:t>()</a:t>
            </a:r>
          </a:p>
          <a:p>
            <a:pPr marL="0" indent="0">
              <a:buNone/>
            </a:pPr>
            <a:r>
              <a:rPr lang="en-US" sz="2400" dirty="0">
                <a:latin typeface="Courier New"/>
                <a:cs typeface="Courier New"/>
              </a:rPr>
              <a:t>	</a:t>
            </a:r>
          </a:p>
        </p:txBody>
      </p:sp>
      <p:grpSp>
        <p:nvGrpSpPr>
          <p:cNvPr id="45" name="Group 44"/>
          <p:cNvGrpSpPr/>
          <p:nvPr/>
        </p:nvGrpSpPr>
        <p:grpSpPr>
          <a:xfrm>
            <a:off x="5207392" y="4006750"/>
            <a:ext cx="1240725" cy="3852079"/>
            <a:chOff x="8037444" y="3246194"/>
            <a:chExt cx="1033668" cy="3210066"/>
          </a:xfrm>
          <a:solidFill>
            <a:schemeClr val="accent2"/>
          </a:solidFill>
        </p:grpSpPr>
        <p:grpSp>
          <p:nvGrpSpPr>
            <p:cNvPr id="46" name="Group 45"/>
            <p:cNvGrpSpPr/>
            <p:nvPr/>
          </p:nvGrpSpPr>
          <p:grpSpPr>
            <a:xfrm>
              <a:off x="8037444" y="3246194"/>
              <a:ext cx="1020417" cy="1605033"/>
              <a:chOff x="7719391" y="3353043"/>
              <a:chExt cx="3969026" cy="1605033"/>
            </a:xfrm>
            <a:grpFill/>
          </p:grpSpPr>
          <p:sp>
            <p:nvSpPr>
              <p:cNvPr id="52" name="TextBox 51"/>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a</a:t>
                </a:r>
              </a:p>
            </p:txBody>
          </p:sp>
          <p:sp>
            <p:nvSpPr>
              <p:cNvPr id="53" name="TextBox 52"/>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900" dirty="0"/>
                  <a:t>Mary</a:t>
                </a:r>
              </a:p>
            </p:txBody>
          </p:sp>
          <p:sp>
            <p:nvSpPr>
              <p:cNvPr id="54" name="TextBox 53"/>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t>little</a:t>
                </a:r>
              </a:p>
            </p:txBody>
          </p:sp>
          <p:sp>
            <p:nvSpPr>
              <p:cNvPr id="55" name="TextBox 54"/>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had</a:t>
                </a:r>
              </a:p>
            </p:txBody>
          </p:sp>
        </p:grpSp>
        <p:grpSp>
          <p:nvGrpSpPr>
            <p:cNvPr id="47" name="Group 46"/>
            <p:cNvGrpSpPr/>
            <p:nvPr/>
          </p:nvGrpSpPr>
          <p:grpSpPr>
            <a:xfrm>
              <a:off x="8050695" y="4851227"/>
              <a:ext cx="1020417" cy="1605033"/>
              <a:chOff x="7719391" y="3353043"/>
              <a:chExt cx="3969026" cy="1605033"/>
            </a:xfrm>
            <a:grpFill/>
          </p:grpSpPr>
          <p:sp>
            <p:nvSpPr>
              <p:cNvPr id="48" name="TextBox 47"/>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t>to</a:t>
                </a:r>
              </a:p>
            </p:txBody>
          </p:sp>
          <p:sp>
            <p:nvSpPr>
              <p:cNvPr id="49" name="TextBox 48"/>
              <p:cNvSpPr txBox="1"/>
              <p:nvPr/>
            </p:nvSpPr>
            <p:spPr>
              <a:xfrm>
                <a:off x="7719391" y="3353043"/>
                <a:ext cx="3969026" cy="403957"/>
              </a:xfrm>
              <a:prstGeom prst="rect">
                <a:avLst/>
              </a:prstGeom>
              <a:solidFill>
                <a:schemeClr val="tx2"/>
              </a:solidFill>
              <a:ln>
                <a:solidFill>
                  <a:schemeClr val="tx1"/>
                </a:solidFill>
              </a:ln>
            </p:spPr>
            <p:txBody>
              <a:bodyPr vert="horz" wrap="square" lIns="91440" tIns="91440" rIns="91440" bIns="91440" rtlCol="0">
                <a:noAutofit/>
              </a:bodyPr>
              <a:lstStyle/>
              <a:p>
                <a:pPr algn="ctr"/>
                <a:r>
                  <a:rPr lang="en-US" sz="2400" b="1" dirty="0"/>
                  <a:t>***</a:t>
                </a:r>
                <a:endParaRPr lang="en-US" sz="1900" b="1" dirty="0"/>
              </a:p>
            </p:txBody>
          </p:sp>
          <p:sp>
            <p:nvSpPr>
              <p:cNvPr id="50" name="TextBox 49"/>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t>go</a:t>
                </a:r>
              </a:p>
            </p:txBody>
          </p:sp>
          <p:sp>
            <p:nvSpPr>
              <p:cNvPr id="51" name="TextBox 50"/>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900" dirty="0"/>
                  <a:t>sure</a:t>
                </a:r>
                <a:endParaRPr lang="en-US" sz="2400" dirty="0"/>
              </a:p>
            </p:txBody>
          </p:sp>
        </p:grpSp>
      </p:grpSp>
      <p:grpSp>
        <p:nvGrpSpPr>
          <p:cNvPr id="4" name="Group 3"/>
          <p:cNvGrpSpPr/>
          <p:nvPr/>
        </p:nvGrpSpPr>
        <p:grpSpPr>
          <a:xfrm>
            <a:off x="9569984" y="4006751"/>
            <a:ext cx="1224821" cy="3852079"/>
            <a:chOff x="6952492" y="3338959"/>
            <a:chExt cx="1020418" cy="3210066"/>
          </a:xfrm>
          <a:solidFill>
            <a:schemeClr val="accent3"/>
          </a:solidFill>
        </p:grpSpPr>
        <p:grpSp>
          <p:nvGrpSpPr>
            <p:cNvPr id="57" name="Group 56"/>
            <p:cNvGrpSpPr/>
            <p:nvPr/>
          </p:nvGrpSpPr>
          <p:grpSpPr>
            <a:xfrm>
              <a:off x="6952493" y="3338959"/>
              <a:ext cx="1020417" cy="1605033"/>
              <a:chOff x="7719391" y="3353043"/>
              <a:chExt cx="3969026" cy="1605033"/>
            </a:xfrm>
            <a:grpFill/>
          </p:grpSpPr>
          <p:sp>
            <p:nvSpPr>
              <p:cNvPr id="63" name="TextBox 62"/>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(a, 1)</a:t>
                </a:r>
              </a:p>
            </p:txBody>
          </p:sp>
          <p:sp>
            <p:nvSpPr>
              <p:cNvPr id="64" name="TextBox 63"/>
              <p:cNvSpPr txBox="1"/>
              <p:nvPr/>
            </p:nvSpPr>
            <p:spPr>
              <a:xfrm>
                <a:off x="7719391" y="3353043"/>
                <a:ext cx="3969026" cy="403957"/>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(Mary, 1)</a:t>
                </a:r>
              </a:p>
            </p:txBody>
          </p:sp>
          <p:sp>
            <p:nvSpPr>
              <p:cNvPr id="65" name="TextBox 64"/>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(little, 1)</a:t>
                </a:r>
              </a:p>
            </p:txBody>
          </p:sp>
          <p:sp>
            <p:nvSpPr>
              <p:cNvPr id="66" name="TextBox 65"/>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(had, 1)</a:t>
                </a:r>
              </a:p>
            </p:txBody>
          </p:sp>
        </p:grpSp>
        <p:grpSp>
          <p:nvGrpSpPr>
            <p:cNvPr id="58" name="Group 57"/>
            <p:cNvGrpSpPr/>
            <p:nvPr/>
          </p:nvGrpSpPr>
          <p:grpSpPr>
            <a:xfrm>
              <a:off x="6952492" y="4943992"/>
              <a:ext cx="1020417" cy="1605033"/>
              <a:chOff x="7719391" y="3353043"/>
              <a:chExt cx="3969026" cy="1605033"/>
            </a:xfrm>
            <a:grpFill/>
          </p:grpSpPr>
          <p:sp>
            <p:nvSpPr>
              <p:cNvPr id="59" name="TextBox 58"/>
              <p:cNvSpPr txBox="1"/>
              <p:nvPr/>
            </p:nvSpPr>
            <p:spPr>
              <a:xfrm>
                <a:off x="7719391" y="4162435"/>
                <a:ext cx="3969026" cy="402708"/>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(to, 1)</a:t>
                </a:r>
              </a:p>
            </p:txBody>
          </p:sp>
          <p:sp>
            <p:nvSpPr>
              <p:cNvPr id="60" name="TextBox 59"/>
              <p:cNvSpPr txBox="1"/>
              <p:nvPr/>
            </p:nvSpPr>
            <p:spPr>
              <a:xfrm>
                <a:off x="7719391" y="3353043"/>
                <a:ext cx="3969026" cy="403957"/>
              </a:xfrm>
              <a:prstGeom prst="rect">
                <a:avLst/>
              </a:prstGeom>
              <a:solidFill>
                <a:schemeClr val="tx2"/>
              </a:solidFill>
              <a:ln>
                <a:solidFill>
                  <a:schemeClr val="tx1"/>
                </a:solidFill>
              </a:ln>
            </p:spPr>
            <p:txBody>
              <a:bodyPr vert="horz" wrap="square" lIns="91440" tIns="91440" rIns="91440" bIns="91440" rtlCol="0">
                <a:noAutofit/>
              </a:bodyPr>
              <a:lstStyle/>
              <a:p>
                <a:pPr algn="ctr"/>
                <a:r>
                  <a:rPr lang="en-US" sz="2400" b="1" dirty="0"/>
                  <a:t>***</a:t>
                </a:r>
                <a:endParaRPr lang="en-US" sz="1900" b="1" dirty="0"/>
              </a:p>
            </p:txBody>
          </p:sp>
          <p:sp>
            <p:nvSpPr>
              <p:cNvPr id="61" name="TextBox 60"/>
              <p:cNvSpPr txBox="1"/>
              <p:nvPr/>
            </p:nvSpPr>
            <p:spPr>
              <a:xfrm>
                <a:off x="7719391" y="4558288"/>
                <a:ext cx="3969026" cy="399788"/>
              </a:xfrm>
              <a:prstGeom prst="rect">
                <a:avLst/>
              </a:prstGeom>
              <a:grpFill/>
              <a:ln>
                <a:solidFill>
                  <a:schemeClr val="tx1"/>
                </a:solidFill>
              </a:ln>
            </p:spPr>
            <p:txBody>
              <a:bodyPr vert="horz" wrap="square" lIns="91440" tIns="91440" rIns="91440" bIns="91440" rtlCol="0">
                <a:noAutofit/>
              </a:bodyPr>
              <a:lstStyle/>
              <a:p>
                <a:pPr algn="ctr"/>
                <a:r>
                  <a:rPr lang="en-US" sz="1900" dirty="0">
                    <a:solidFill>
                      <a:schemeClr val="tx2"/>
                    </a:solidFill>
                  </a:rPr>
                  <a:t>(go, 1)</a:t>
                </a:r>
              </a:p>
            </p:txBody>
          </p:sp>
          <p:sp>
            <p:nvSpPr>
              <p:cNvPr id="62" name="TextBox 61"/>
              <p:cNvSpPr txBox="1"/>
              <p:nvPr/>
            </p:nvSpPr>
            <p:spPr>
              <a:xfrm>
                <a:off x="7719391" y="3758248"/>
                <a:ext cx="3969026" cy="402708"/>
              </a:xfrm>
              <a:prstGeom prst="rect">
                <a:avLst/>
              </a:prstGeom>
              <a:grpFill/>
              <a:ln>
                <a:solidFill>
                  <a:schemeClr val="tx1"/>
                </a:solidFill>
              </a:ln>
            </p:spPr>
            <p:txBody>
              <a:bodyPr vert="horz" wrap="square" lIns="91440" tIns="91440" rIns="91440" bIns="91440" rtlCol="0" anchor="t">
                <a:noAutofit/>
              </a:bodyPr>
              <a:lstStyle/>
              <a:p>
                <a:pPr algn="ctr"/>
                <a:r>
                  <a:rPr lang="en-US" sz="1900" dirty="0">
                    <a:solidFill>
                      <a:schemeClr val="tx2"/>
                    </a:solidFill>
                  </a:rPr>
                  <a:t>(sure, 1)</a:t>
                </a:r>
                <a:endParaRPr lang="en-US" sz="2400" dirty="0">
                  <a:solidFill>
                    <a:schemeClr val="tx2"/>
                  </a:solidFill>
                </a:endParaRPr>
              </a:p>
            </p:txBody>
          </p:sp>
        </p:grpSp>
      </p:grpSp>
      <p:sp>
        <p:nvSpPr>
          <p:cNvPr id="67" name="Right Arrow 66"/>
          <p:cNvSpPr/>
          <p:nvPr/>
        </p:nvSpPr>
        <p:spPr>
          <a:xfrm>
            <a:off x="6728558" y="5327219"/>
            <a:ext cx="2560986" cy="1211143"/>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r>
              <a:rPr lang="en-US" dirty="0">
                <a:solidFill>
                  <a:schemeClr val="tx2"/>
                </a:solidFill>
              </a:rPr>
              <a:t>map(x =&gt;(x, 1))</a:t>
            </a:r>
          </a:p>
        </p:txBody>
      </p:sp>
    </p:spTree>
    <p:extLst>
      <p:ext uri="{BB962C8B-B14F-4D97-AF65-F5344CB8AC3E}">
        <p14:creationId xmlns:p14="http://schemas.microsoft.com/office/powerpoint/2010/main" val="25511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Pair RDDs: </a:t>
            </a:r>
            <a:r>
              <a:rPr lang="en-US" dirty="0" err="1">
                <a:latin typeface="Courier New" panose="02070309020205020404" pitchFamily="49" charset="0"/>
                <a:cs typeface="Courier New" panose="02070309020205020404" pitchFamily="49" charset="0"/>
              </a:rPr>
              <a:t>keyBy</a:t>
            </a:r>
            <a:r>
              <a:rPr lang="en-US" dirty="0">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a:xfrm>
            <a:off x="841494" y="1752600"/>
            <a:ext cx="13167360" cy="4355038"/>
          </a:xfrm>
        </p:spPr>
        <p:txBody>
          <a:bodyPr/>
          <a:lstStyle/>
          <a:p>
            <a:r>
              <a:rPr lang="en-US" dirty="0"/>
              <a:t>Creates key-value pairs by applying a function on each data element</a:t>
            </a:r>
          </a:p>
          <a:p>
            <a:pPr lvl="1"/>
            <a:r>
              <a:rPr lang="en-US" dirty="0"/>
              <a:t>Function result becomes the key, data element becomes the value in the pair</a:t>
            </a:r>
            <a:br>
              <a:rPr lang="en-US" dirty="0"/>
            </a:br>
            <a:endParaRPr lang="en-US" dirty="0"/>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rddTwoNumList</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(List((1,2,3),(7,8)))</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keyByRdd</a:t>
            </a:r>
            <a:r>
              <a:rPr lang="en-US" sz="2400" dirty="0">
                <a:latin typeface="Courier New"/>
                <a:cs typeface="Courier New"/>
              </a:rPr>
              <a:t> = </a:t>
            </a:r>
            <a:r>
              <a:rPr lang="en-US" sz="2400" dirty="0" err="1">
                <a:latin typeface="Courier New"/>
                <a:cs typeface="Courier New"/>
              </a:rPr>
              <a:t>rddTwoNumList.keyBy</a:t>
            </a:r>
            <a:r>
              <a:rPr lang="en-US" sz="2400" dirty="0">
                <a:latin typeface="Courier New"/>
                <a:cs typeface="Courier New"/>
              </a:rPr>
              <a:t>(t =&gt; </a:t>
            </a:r>
            <a:r>
              <a:rPr lang="en-US" sz="2400" dirty="0" err="1">
                <a:latin typeface="Courier New"/>
                <a:cs typeface="Courier New"/>
              </a:rPr>
              <a:t>t.productArity</a:t>
            </a:r>
            <a:r>
              <a:rPr lang="en-US" sz="2400" dirty="0">
                <a:latin typeface="Courier New"/>
                <a:cs typeface="Courier New"/>
              </a:rPr>
              <a:t>)</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keyByRdd.collect</a:t>
            </a:r>
            <a:r>
              <a:rPr lang="en-US" sz="2400" dirty="0">
                <a:latin typeface="Courier New"/>
                <a:cs typeface="Courier New"/>
              </a:rPr>
              <a:t>()</a:t>
            </a:r>
          </a:p>
          <a:p>
            <a:pPr marL="0" indent="0">
              <a:buNone/>
            </a:pPr>
            <a:r>
              <a:rPr lang="en-US" sz="2400" dirty="0">
                <a:latin typeface="Courier New"/>
                <a:cs typeface="Courier New"/>
              </a:rPr>
              <a:t>	</a:t>
            </a:r>
            <a:r>
              <a:rPr lang="fr-FR" sz="2400" dirty="0">
                <a:latin typeface="Courier New"/>
                <a:cs typeface="Courier New"/>
              </a:rPr>
              <a:t>[(3, (1, 2, 3)), (2, (7, 8))]</a:t>
            </a:r>
            <a:endParaRPr lang="en-US" sz="2400" dirty="0">
              <a:latin typeface="Courier New"/>
              <a:cs typeface="Courier New"/>
            </a:endParaRPr>
          </a:p>
          <a:p>
            <a:pPr marL="548640" lvl="1" indent="0">
              <a:buNone/>
            </a:pPr>
            <a:endParaRPr lang="en-US" dirty="0"/>
          </a:p>
        </p:txBody>
      </p:sp>
    </p:spTree>
    <p:extLst>
      <p:ext uri="{BB962C8B-B14F-4D97-AF65-F5344CB8AC3E}">
        <p14:creationId xmlns:p14="http://schemas.microsoft.com/office/powerpoint/2010/main" val="4005219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Create Pair RDDs: </a:t>
            </a:r>
            <a:r>
              <a:rPr lang="en-US" dirty="0" err="1">
                <a:latin typeface="Courier New" panose="02070309020205020404" pitchFamily="49" charset="0"/>
                <a:cs typeface="Courier New" panose="02070309020205020404" pitchFamily="49" charset="0"/>
              </a:rPr>
              <a:t>zipWithIndex</a:t>
            </a:r>
            <a:r>
              <a:rPr lang="en-US" dirty="0">
                <a:latin typeface="Courier New" panose="02070309020205020404" pitchFamily="49" charset="0"/>
                <a:cs typeface="Courier New" panose="02070309020205020404" pitchFamily="49" charset="0"/>
              </a:rPr>
              <a:t>()</a:t>
            </a:r>
          </a:p>
        </p:txBody>
      </p:sp>
      <p:sp>
        <p:nvSpPr>
          <p:cNvPr id="3" name="Content Placeholder 2"/>
          <p:cNvSpPr>
            <a:spLocks noGrp="1"/>
          </p:cNvSpPr>
          <p:nvPr>
            <p:ph idx="1"/>
          </p:nvPr>
        </p:nvSpPr>
        <p:spPr>
          <a:xfrm>
            <a:off x="841494" y="1752600"/>
            <a:ext cx="13167360" cy="4355038"/>
          </a:xfrm>
        </p:spPr>
        <p:txBody>
          <a:bodyPr/>
          <a:lstStyle/>
          <a:p>
            <a:r>
              <a:rPr lang="en-US" dirty="0"/>
              <a:t>Creates key-value pairs by making element index (position) the value</a:t>
            </a:r>
          </a:p>
          <a:p>
            <a:pPr lvl="1"/>
            <a:r>
              <a:rPr lang="en-US" dirty="0"/>
              <a:t>Element becomes the key</a:t>
            </a:r>
            <a:br>
              <a:rPr lang="en-US" dirty="0"/>
            </a:br>
            <a:endParaRPr lang="en-US" dirty="0"/>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rddThreeWords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(List(“</a:t>
            </a:r>
            <a:r>
              <a:rPr lang="en-US" sz="2400" dirty="0" err="1">
                <a:latin typeface="Courier New"/>
                <a:cs typeface="Courier New"/>
              </a:rPr>
              <a:t>cat”,”A”,”spoon</a:t>
            </a:r>
            <a:r>
              <a:rPr lang="en-US" sz="2400" dirty="0">
                <a:latin typeface="Courier New"/>
                <a:cs typeface="Courier New"/>
              </a:rPr>
              <a:t>”))</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zipWIRdd</a:t>
            </a:r>
            <a:r>
              <a:rPr lang="en-US" sz="2400" dirty="0">
                <a:latin typeface="Courier New"/>
                <a:cs typeface="Courier New"/>
              </a:rPr>
              <a:t> = </a:t>
            </a:r>
            <a:r>
              <a:rPr lang="en-US" sz="2400" dirty="0" err="1">
                <a:latin typeface="Courier New"/>
                <a:cs typeface="Courier New"/>
              </a:rPr>
              <a:t>rddThreeWords.zipWithIndex</a:t>
            </a:r>
            <a:r>
              <a:rPr lang="en-US" sz="2400" dirty="0">
                <a:latin typeface="Courier New"/>
                <a:cs typeface="Courier New"/>
              </a:rPr>
              <a:t>()</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zipWIRdd.collect</a:t>
            </a:r>
            <a:r>
              <a:rPr lang="en-US" sz="2400" dirty="0">
                <a:latin typeface="Courier New"/>
                <a:cs typeface="Courier New"/>
              </a:rPr>
              <a:t>()</a:t>
            </a:r>
          </a:p>
          <a:p>
            <a:pPr marL="0" indent="0">
              <a:buNone/>
            </a:pPr>
            <a:r>
              <a:rPr lang="en-US" sz="2400" dirty="0">
                <a:latin typeface="Courier New"/>
                <a:cs typeface="Courier New"/>
              </a:rPr>
              <a:t>	</a:t>
            </a:r>
            <a:r>
              <a:rPr lang="fr-FR" sz="2400" dirty="0">
                <a:latin typeface="Courier New"/>
                <a:cs typeface="Courier New"/>
              </a:rPr>
              <a:t>[('cat', 0), ('A', 1), ('</a:t>
            </a:r>
            <a:r>
              <a:rPr lang="fr-FR" sz="2400" dirty="0" err="1">
                <a:latin typeface="Courier New"/>
                <a:cs typeface="Courier New"/>
              </a:rPr>
              <a:t>spoon</a:t>
            </a:r>
            <a:r>
              <a:rPr lang="fr-FR" sz="2400" dirty="0">
                <a:latin typeface="Courier New"/>
                <a:cs typeface="Courier New"/>
              </a:rPr>
              <a:t>', 2)]</a:t>
            </a:r>
            <a:endParaRPr lang="en-US" sz="2400" dirty="0">
              <a:latin typeface="Courier New"/>
              <a:cs typeface="Courier New"/>
            </a:endParaRPr>
          </a:p>
          <a:p>
            <a:pPr marL="548640" lvl="1" indent="0">
              <a:buNone/>
            </a:pPr>
            <a:endParaRPr lang="en-US" dirty="0"/>
          </a:p>
        </p:txBody>
      </p:sp>
    </p:spTree>
    <p:extLst>
      <p:ext uri="{BB962C8B-B14F-4D97-AF65-F5344CB8AC3E}">
        <p14:creationId xmlns:p14="http://schemas.microsoft.com/office/powerpoint/2010/main" val="62722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4" y="671248"/>
            <a:ext cx="13167360" cy="491673"/>
          </a:xfrm>
        </p:spPr>
        <p:txBody>
          <a:bodyPr>
            <a:normAutofit fontScale="90000"/>
          </a:bodyPr>
          <a:lstStyle/>
          <a:p>
            <a:r>
              <a:rPr lang="en-US" dirty="0"/>
              <a:t>Create Pair RDDs: </a:t>
            </a:r>
            <a:r>
              <a:rPr lang="en-US" dirty="0">
                <a:latin typeface="Courier New" panose="02070309020205020404" pitchFamily="49" charset="0"/>
                <a:cs typeface="Courier New" panose="02070309020205020404" pitchFamily="49" charset="0"/>
              </a:rPr>
              <a:t>zip()</a:t>
            </a:r>
          </a:p>
        </p:txBody>
      </p:sp>
      <p:sp>
        <p:nvSpPr>
          <p:cNvPr id="3" name="Content Placeholder 2"/>
          <p:cNvSpPr>
            <a:spLocks noGrp="1"/>
          </p:cNvSpPr>
          <p:nvPr>
            <p:ph idx="1"/>
          </p:nvPr>
        </p:nvSpPr>
        <p:spPr>
          <a:xfrm>
            <a:off x="841494" y="1752600"/>
            <a:ext cx="13167360" cy="5715411"/>
          </a:xfrm>
        </p:spPr>
        <p:txBody>
          <a:bodyPr/>
          <a:lstStyle/>
          <a:p>
            <a:r>
              <a:rPr lang="en-US" dirty="0"/>
              <a:t>Creates key-value pairs by taking elements from one RDD as the key and elements of another RDD as the value</a:t>
            </a:r>
          </a:p>
          <a:p>
            <a:pPr lvl="1"/>
            <a:r>
              <a:rPr lang="en-US" dirty="0"/>
              <a:t>Syntax: keyRDD.zip(</a:t>
            </a:r>
            <a:r>
              <a:rPr lang="en-US" dirty="0" err="1"/>
              <a:t>valueRDD</a:t>
            </a:r>
            <a:r>
              <a:rPr lang="en-US" dirty="0"/>
              <a:t>)</a:t>
            </a:r>
          </a:p>
          <a:p>
            <a:pPr lvl="1"/>
            <a:r>
              <a:rPr lang="en-US" dirty="0"/>
              <a:t>The two RDDs must have the same number of elements</a:t>
            </a:r>
            <a:br>
              <a:rPr lang="en-US" dirty="0"/>
            </a:br>
            <a:endParaRPr lang="en-US" dirty="0"/>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rddThreeWords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(List("cat", "A", "spoon”))</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rddThreeNums</a:t>
            </a:r>
            <a:r>
              <a:rPr lang="en-US" sz="2400" dirty="0">
                <a:latin typeface="Courier New"/>
                <a:cs typeface="Courier New"/>
              </a:rPr>
              <a:t> = </a:t>
            </a:r>
            <a:r>
              <a:rPr lang="en-US" sz="2400" dirty="0" err="1">
                <a:latin typeface="Courier New"/>
                <a:cs typeface="Courier New"/>
              </a:rPr>
              <a:t>sc.parallelize</a:t>
            </a:r>
            <a:r>
              <a:rPr lang="en-US" sz="2400" dirty="0">
                <a:latin typeface="Courier New"/>
                <a:cs typeface="Courier New"/>
              </a:rPr>
              <a:t>(List(11, 241, 37))</a:t>
            </a:r>
          </a:p>
          <a:p>
            <a:pPr marL="0" indent="0">
              <a:buNone/>
            </a:pPr>
            <a:r>
              <a:rPr lang="en-US" sz="2400" dirty="0">
                <a:latin typeface="Courier New"/>
                <a:cs typeface="Courier New"/>
              </a:rPr>
              <a:t>	</a:t>
            </a:r>
            <a:r>
              <a:rPr lang="en-US" sz="2400" dirty="0" err="1">
                <a:latin typeface="Courier New"/>
                <a:cs typeface="Courier New"/>
              </a:rPr>
              <a:t>val</a:t>
            </a:r>
            <a:r>
              <a:rPr lang="en-US" sz="2400" dirty="0">
                <a:latin typeface="Courier New"/>
                <a:cs typeface="Courier New"/>
              </a:rPr>
              <a:t> </a:t>
            </a:r>
            <a:r>
              <a:rPr lang="en-US" sz="2400" dirty="0" err="1">
                <a:latin typeface="Courier New"/>
                <a:cs typeface="Courier New"/>
              </a:rPr>
              <a:t>zipRdd</a:t>
            </a:r>
            <a:r>
              <a:rPr lang="en-US" sz="2400" dirty="0">
                <a:latin typeface="Courier New"/>
                <a:cs typeface="Courier New"/>
              </a:rPr>
              <a:t> = rddThreeWords.zip(</a:t>
            </a:r>
            <a:r>
              <a:rPr lang="en-US" sz="2400" dirty="0" err="1">
                <a:latin typeface="Courier New"/>
                <a:cs typeface="Courier New"/>
              </a:rPr>
              <a:t>rddThreeNums</a:t>
            </a:r>
            <a:r>
              <a:rPr lang="en-US" sz="2400" dirty="0">
                <a:latin typeface="Courier New"/>
                <a:cs typeface="Courier New"/>
              </a:rPr>
              <a:t>)</a:t>
            </a:r>
          </a:p>
          <a:p>
            <a:pPr marL="0" indent="0">
              <a:buNone/>
            </a:pPr>
            <a:endParaRPr lang="en-US" sz="2400" dirty="0">
              <a:latin typeface="Courier New"/>
              <a:cs typeface="Courier New"/>
            </a:endParaRPr>
          </a:p>
          <a:p>
            <a:pPr marL="0" indent="0">
              <a:buNone/>
            </a:pPr>
            <a:r>
              <a:rPr lang="en-US" sz="2400" dirty="0">
                <a:latin typeface="Courier New"/>
                <a:cs typeface="Courier New"/>
              </a:rPr>
              <a:t>	</a:t>
            </a:r>
            <a:r>
              <a:rPr lang="en-US" sz="2400" dirty="0" err="1">
                <a:latin typeface="Courier New"/>
                <a:cs typeface="Courier New"/>
              </a:rPr>
              <a:t>zipRdd.collect</a:t>
            </a:r>
            <a:r>
              <a:rPr lang="en-US" sz="2400" dirty="0">
                <a:latin typeface="Courier New"/>
                <a:cs typeface="Courier New"/>
              </a:rPr>
              <a:t>()</a:t>
            </a:r>
          </a:p>
          <a:p>
            <a:pPr marL="0" indent="0">
              <a:buNone/>
            </a:pPr>
            <a:r>
              <a:rPr lang="en-US" sz="2400" dirty="0">
                <a:latin typeface="Courier New"/>
                <a:cs typeface="Courier New"/>
              </a:rPr>
              <a:t>	</a:t>
            </a:r>
            <a:r>
              <a:rPr lang="fr-FR" sz="2400" dirty="0">
                <a:latin typeface="Courier New"/>
                <a:cs typeface="Courier New"/>
              </a:rPr>
              <a:t>[('cat', 11), ('A', 241), ('</a:t>
            </a:r>
            <a:r>
              <a:rPr lang="fr-FR" sz="2400" dirty="0" err="1">
                <a:latin typeface="Courier New"/>
                <a:cs typeface="Courier New"/>
              </a:rPr>
              <a:t>spoon</a:t>
            </a:r>
            <a:r>
              <a:rPr lang="fr-FR" sz="2400" dirty="0">
                <a:latin typeface="Courier New"/>
                <a:cs typeface="Courier New"/>
              </a:rPr>
              <a:t>', 37)]</a:t>
            </a:r>
            <a:endParaRPr lang="en-US" sz="2400" dirty="0">
              <a:latin typeface="Courier New"/>
              <a:cs typeface="Courier New"/>
            </a:endParaRPr>
          </a:p>
          <a:p>
            <a:pPr marL="548640" lvl="1" indent="0">
              <a:buNone/>
            </a:pPr>
            <a:endParaRPr lang="en-US" dirty="0"/>
          </a:p>
        </p:txBody>
      </p:sp>
    </p:spTree>
    <p:extLst>
      <p:ext uri="{BB962C8B-B14F-4D97-AF65-F5344CB8AC3E}">
        <p14:creationId xmlns:p14="http://schemas.microsoft.com/office/powerpoint/2010/main" val="3683319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3" y="3660395"/>
            <a:ext cx="8810013" cy="807913"/>
          </a:xfrm>
        </p:spPr>
        <p:txBody>
          <a:bodyPr/>
          <a:lstStyle/>
          <a:p>
            <a:r>
              <a:rPr lang="en-US" dirty="0"/>
              <a:t>Pair RDD Operations</a:t>
            </a:r>
          </a:p>
        </p:txBody>
      </p:sp>
    </p:spTree>
    <p:extLst>
      <p:ext uri="{BB962C8B-B14F-4D97-AF65-F5344CB8AC3E}">
        <p14:creationId xmlns:p14="http://schemas.microsoft.com/office/powerpoint/2010/main" val="123113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Template-4-2016">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DB5E6"/>
      </a:hlink>
      <a:folHlink>
        <a:srgbClr val="44697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ortonworks_16X9_Template_2016_BW1.potx" id="{D49CF724-EE59-402D-8082-7D926FB68B25}" vid="{359A820C-C3BA-4E58-BA80-ECB46B75645C}"/>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esentation_template.pptx" id="{708326FE-1D6B-4536-ABFE-214B5765E46B}" vid="{7972F065-C13C-4E34-995B-E8F47D1A08A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NewTemplate-4-2016.potx</Template>
  <TotalTime>9811</TotalTime>
  <Words>51462</Words>
  <Application>Microsoft Office PowerPoint</Application>
  <PresentationFormat>Custom</PresentationFormat>
  <Paragraphs>5700</Paragraphs>
  <Slides>386</Slides>
  <Notes>386</Notes>
  <HiddenSlides>41</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386</vt:i4>
      </vt:variant>
    </vt:vector>
  </HeadingPairs>
  <TitlesOfParts>
    <vt:vector size="405" baseType="lpstr">
      <vt:lpstr>ＭＳ 明朝</vt:lpstr>
      <vt:lpstr>ＭＳ Ｐゴシック</vt:lpstr>
      <vt:lpstr>游ゴシック</vt:lpstr>
      <vt:lpstr>Adobe Fan Heiti Std B</vt:lpstr>
      <vt:lpstr>Arial</vt:lpstr>
      <vt:lpstr>Avenir Black</vt:lpstr>
      <vt:lpstr>Calibri</vt:lpstr>
      <vt:lpstr>Consolas</vt:lpstr>
      <vt:lpstr>Courier</vt:lpstr>
      <vt:lpstr>Courier New</vt:lpstr>
      <vt:lpstr>Gill Sans Ultra Bold</vt:lpstr>
      <vt:lpstr>Open Sans</vt:lpstr>
      <vt:lpstr>Times New Roman</vt:lpstr>
      <vt:lpstr>Trebuchet MS</vt:lpstr>
      <vt:lpstr>Wingdings 2</vt:lpstr>
      <vt:lpstr>Wingdings 3</vt:lpstr>
      <vt:lpstr>ヒラギノ角ゴ Pro W3</vt:lpstr>
      <vt:lpstr>NewTemplate-4-2016</vt:lpstr>
      <vt:lpstr>Facet</vt:lpstr>
      <vt:lpstr>Enterprise Spark</vt:lpstr>
      <vt:lpstr>Hadoop Overview for Developers</vt:lpstr>
      <vt:lpstr>Objectives</vt:lpstr>
      <vt:lpstr>Defining Big Data</vt:lpstr>
      <vt:lpstr>What Makes Data "Big" Data?</vt:lpstr>
      <vt:lpstr>Common Types of Data in Hadoop</vt:lpstr>
      <vt:lpstr>Hadoop Introduction</vt:lpstr>
      <vt:lpstr>What is Hadoop?</vt:lpstr>
      <vt:lpstr>Enterprise ready Hadoop Platforms</vt:lpstr>
      <vt:lpstr>Hadoop distros - HDP</vt:lpstr>
      <vt:lpstr>Data Management and Operations Frameworks</vt:lpstr>
      <vt:lpstr>Data Access Frameworks</vt:lpstr>
      <vt:lpstr>Governance and Integration Frameworks</vt:lpstr>
      <vt:lpstr>Security Frameworks</vt:lpstr>
      <vt:lpstr>Hadoop and the Data Lifecycle</vt:lpstr>
      <vt:lpstr>Pre-Lab: Setting Up the Lab Environment</vt:lpstr>
      <vt:lpstr>HDFS Overview</vt:lpstr>
      <vt:lpstr>HDFS and YARN are the Core of Hadoop</vt:lpstr>
      <vt:lpstr>HDFS – The Hadoop File System</vt:lpstr>
      <vt:lpstr>HDFS Command Line Interaction</vt:lpstr>
      <vt:lpstr>HDFS Commands and Permissions</vt:lpstr>
      <vt:lpstr>Lab: Using HDFS Commands</vt:lpstr>
      <vt:lpstr>YARN Overview</vt:lpstr>
      <vt:lpstr>Hadoop Applications Without YARN</vt:lpstr>
      <vt:lpstr>YARN – the HDP Operating System</vt:lpstr>
      <vt:lpstr>YARN Resource Containers</vt:lpstr>
      <vt:lpstr>Knowledge Check</vt:lpstr>
      <vt:lpstr>Questions</vt:lpstr>
      <vt:lpstr>Summary</vt:lpstr>
      <vt:lpstr>Summary</vt:lpstr>
      <vt:lpstr>Overview of Zeppelin and Spark</vt:lpstr>
      <vt:lpstr>Objectives</vt:lpstr>
      <vt:lpstr>Zeppelin Overview</vt:lpstr>
      <vt:lpstr>Introducing Zeppelin </vt:lpstr>
      <vt:lpstr>Zeppelin Major Functions</vt:lpstr>
      <vt:lpstr>Data Visualization</vt:lpstr>
      <vt:lpstr>What Does "Tech Preview" Mean?</vt:lpstr>
      <vt:lpstr>Spark Overview</vt:lpstr>
      <vt:lpstr>Spark Introduction</vt:lpstr>
      <vt:lpstr>Spark RDDs – Scalability and Performance</vt:lpstr>
      <vt:lpstr>Spark High-Level Tools</vt:lpstr>
      <vt:lpstr>Spark and HDP</vt:lpstr>
      <vt:lpstr>Spark REPLs and Application Architecture</vt:lpstr>
      <vt:lpstr>REPL Spark Shells</vt:lpstr>
      <vt:lpstr>Enterprise Spark Application Components in HDP</vt:lpstr>
      <vt:lpstr>Spark Driver</vt:lpstr>
      <vt:lpstr>SparkContext</vt:lpstr>
      <vt:lpstr>Spark Executors</vt:lpstr>
      <vt:lpstr>Lab: Introduction to Spark REPLs and Zeppelin</vt:lpstr>
      <vt:lpstr>Knowledge Check</vt:lpstr>
      <vt:lpstr>Questions</vt:lpstr>
      <vt:lpstr>Summary</vt:lpstr>
      <vt:lpstr>Summary</vt:lpstr>
      <vt:lpstr>Working with RDDs</vt:lpstr>
      <vt:lpstr>Objectives</vt:lpstr>
      <vt:lpstr>Introduction to RDDs</vt:lpstr>
      <vt:lpstr>Resilient Distributed Datasets (RDDs)</vt:lpstr>
      <vt:lpstr>Create RDDs Programmatically - Simple Lists</vt:lpstr>
      <vt:lpstr>Create RDDs Programmatically - Variables as Input</vt:lpstr>
      <vt:lpstr>Create Simple RDDs From Text Files</vt:lpstr>
      <vt:lpstr>From Data Files to HDFS to RDD</vt:lpstr>
      <vt:lpstr>Multiple RDDs in a Cluster</vt:lpstr>
      <vt:lpstr>RDD Characteristics</vt:lpstr>
      <vt:lpstr>RDD Operations</vt:lpstr>
      <vt:lpstr>Spark Programming Basics</vt:lpstr>
      <vt:lpstr>Introduction to Functional Programming</vt:lpstr>
      <vt:lpstr>Functional Programming Implications in Spark</vt:lpstr>
      <vt:lpstr>Anonymous (a.k.a. Lambda) Functions</vt:lpstr>
      <vt:lpstr>Basic Spark Transformations</vt:lpstr>
      <vt:lpstr>map()</vt:lpstr>
      <vt:lpstr>flatMap()</vt:lpstr>
      <vt:lpstr>filter()</vt:lpstr>
      <vt:lpstr>distinct()</vt:lpstr>
      <vt:lpstr>Basic Spark Actions</vt:lpstr>
      <vt:lpstr>collect(), first(), and take()</vt:lpstr>
      <vt:lpstr>count()</vt:lpstr>
      <vt:lpstr>reduce()</vt:lpstr>
      <vt:lpstr>saveAsTextFile()</vt:lpstr>
      <vt:lpstr>Transformations vs. Actions: Lazy Evaluation</vt:lpstr>
      <vt:lpstr>Lazy Evaluation Visualized</vt:lpstr>
      <vt:lpstr>RDD Special Topics    - Multiple RDDs    - Named Functions    - Numeric Operations</vt:lpstr>
      <vt:lpstr>Multiple RDDs: union() and intersection()</vt:lpstr>
      <vt:lpstr>Named Functions</vt:lpstr>
      <vt:lpstr>Numeric Operations</vt:lpstr>
      <vt:lpstr>More Functions: Spark Documentation</vt:lpstr>
      <vt:lpstr>Lab: Create and Manipulate RDDs</vt:lpstr>
      <vt:lpstr>Knowledge Check</vt:lpstr>
      <vt:lpstr>Questions</vt:lpstr>
      <vt:lpstr>Summary</vt:lpstr>
      <vt:lpstr>Summary</vt:lpstr>
      <vt:lpstr>Pair RDDs</vt:lpstr>
      <vt:lpstr>Learning Objectives</vt:lpstr>
      <vt:lpstr>Introduction to Pair RDDs</vt:lpstr>
      <vt:lpstr>Pair RDD Introduction</vt:lpstr>
      <vt:lpstr>Create Pair RDDs: map()</vt:lpstr>
      <vt:lpstr>Create Pair RDDs: keyBy()</vt:lpstr>
      <vt:lpstr>Create Pair RDDs: zipWithIndex()</vt:lpstr>
      <vt:lpstr>Create Pair RDDs: zip()</vt:lpstr>
      <vt:lpstr>Pair RDD Operations</vt:lpstr>
      <vt:lpstr>mapValues()</vt:lpstr>
      <vt:lpstr>keys(), values(),and sortByKey()</vt:lpstr>
      <vt:lpstr>Reorder Key-Value Pairs using map()</vt:lpstr>
      <vt:lpstr>lookup(), countByKey(),and collectAsMap()</vt:lpstr>
      <vt:lpstr>reduceByKey()</vt:lpstr>
      <vt:lpstr>groupByKey()</vt:lpstr>
      <vt:lpstr>flatMapValues()</vt:lpstr>
      <vt:lpstr>subtractByKey()</vt:lpstr>
      <vt:lpstr>Pair RDD Joins</vt:lpstr>
      <vt:lpstr>More Functions: Spark Documentation</vt:lpstr>
      <vt:lpstr>Lab: Create and Manipulate Pair RDDs</vt:lpstr>
      <vt:lpstr>Knowledge Check</vt:lpstr>
      <vt:lpstr>Questions</vt:lpstr>
      <vt:lpstr>Summary</vt:lpstr>
      <vt:lpstr>Summary</vt:lpstr>
      <vt:lpstr>Spark Streaming</vt:lpstr>
      <vt:lpstr>Objectives</vt:lpstr>
      <vt:lpstr>Spark Streaming Overview</vt:lpstr>
      <vt:lpstr>What is Spark Streaming?</vt:lpstr>
      <vt:lpstr>DStreams</vt:lpstr>
      <vt:lpstr>DStream vs. RDD</vt:lpstr>
      <vt:lpstr>DStream Replication</vt:lpstr>
      <vt:lpstr>Receiver Availability</vt:lpstr>
      <vt:lpstr>Receiver Reliability</vt:lpstr>
      <vt:lpstr>Streaming Data Source Examples</vt:lpstr>
      <vt:lpstr>Basic Data Streaming</vt:lpstr>
      <vt:lpstr>StreamingContext</vt:lpstr>
      <vt:lpstr>Modify REPL CPU Cores</vt:lpstr>
      <vt:lpstr>Launch StreamingContext</vt:lpstr>
      <vt:lpstr>Stream from HDFS Directories and TCP Sockets</vt:lpstr>
      <vt:lpstr>Output to Console and to HDFS</vt:lpstr>
      <vt:lpstr>Start and Stop the Streaming Application</vt:lpstr>
      <vt:lpstr>Simple Streaming Program Example Using a REPL</vt:lpstr>
      <vt:lpstr>Lab: Basic Spark Streaming using HDFS Directories and TCP Sockets</vt:lpstr>
      <vt:lpstr>Streaming Transformations</vt:lpstr>
      <vt:lpstr>DStream Transformations</vt:lpstr>
      <vt:lpstr>Transformation using flatMap()</vt:lpstr>
      <vt:lpstr>Combine DStreams using union() </vt:lpstr>
      <vt:lpstr>Create Key-Value Pairs</vt:lpstr>
      <vt:lpstr>reduceByKey()</vt:lpstr>
      <vt:lpstr>Lab: Basic Spark Streaming Transformations</vt:lpstr>
      <vt:lpstr>Window Transformations</vt:lpstr>
      <vt:lpstr>Stateful vs. Stateless Operations</vt:lpstr>
      <vt:lpstr>Checkpointing</vt:lpstr>
      <vt:lpstr>Streaming Window Functions</vt:lpstr>
      <vt:lpstr>Basic Window Transformations</vt:lpstr>
      <vt:lpstr>Sample Window Application</vt:lpstr>
      <vt:lpstr>reduceByKeyAndWindow()</vt:lpstr>
      <vt:lpstr>Lab: Spark Streaming Window Transformations</vt:lpstr>
      <vt:lpstr>Knowledge Check</vt:lpstr>
      <vt:lpstr>Questions</vt:lpstr>
      <vt:lpstr>Summary</vt:lpstr>
      <vt:lpstr>Summary</vt:lpstr>
      <vt:lpstr>Spark SQL</vt:lpstr>
      <vt:lpstr>Objectives</vt:lpstr>
      <vt:lpstr>Spark SQL Components</vt:lpstr>
      <vt:lpstr>Spark SQL</vt:lpstr>
      <vt:lpstr>DataFrames</vt:lpstr>
      <vt:lpstr>Hive</vt:lpstr>
      <vt:lpstr>Hive Data Visually</vt:lpstr>
      <vt:lpstr>The DataFrame Visually</vt:lpstr>
      <vt:lpstr>Spark SQL Contexts - Python</vt:lpstr>
      <vt:lpstr>Spark SQL Contexts - Scala</vt:lpstr>
      <vt:lpstr>Spark SQL Contexts - Scala</vt:lpstr>
      <vt:lpstr>SQLContext vs. HiveContext</vt:lpstr>
      <vt:lpstr>Catalyst, the Spark SQL Optimizer</vt:lpstr>
      <vt:lpstr>DataFrames, Tables &amp; Contexts</vt:lpstr>
      <vt:lpstr>DataFrames and Tables - IoT Demo Create</vt:lpstr>
      <vt:lpstr>DataFrames and Tables - IoT Demo Use</vt:lpstr>
      <vt:lpstr>DataFrames and Tables - Row Objects (Python)</vt:lpstr>
      <vt:lpstr>DataFrames and Tables - Row Objects (Scala)</vt:lpstr>
      <vt:lpstr>DataFrames and Tables - Summary</vt:lpstr>
      <vt:lpstr>Creating and Saving DataFrames and Tables</vt:lpstr>
      <vt:lpstr>Convert an RDD to a DataFrame</vt:lpstr>
      <vt:lpstr>Create DataFrames Programmatically - Python</vt:lpstr>
      <vt:lpstr>Create DataFrames Programmatically - Scala</vt:lpstr>
      <vt:lpstr>sqlContext.sql() and show()</vt:lpstr>
      <vt:lpstr>Register DataFrames as Temporary Tables</vt:lpstr>
      <vt:lpstr>CREATE TABLE</vt:lpstr>
      <vt:lpstr>table() - Create DataFrames from Existing Hive Tables</vt:lpstr>
      <vt:lpstr>Save DataFrames as Files Using write()</vt:lpstr>
      <vt:lpstr>Save Modes</vt:lpstr>
      <vt:lpstr>Create DataFrames from Files using read()</vt:lpstr>
      <vt:lpstr>Lab: Create and Save DataFrames</vt:lpstr>
      <vt:lpstr>Manipulating DataFrames and Tables</vt:lpstr>
      <vt:lpstr>Manipulate SQL Tables using SQL Commands</vt:lpstr>
      <vt:lpstr>show(), printSchema(), and withColumn()</vt:lpstr>
      <vt:lpstr>withColumnRenamed() and select()</vt:lpstr>
      <vt:lpstr>filter() and limit() </vt:lpstr>
      <vt:lpstr>describe() and distinct()</vt:lpstr>
      <vt:lpstr>drop() and groupBy()</vt:lpstr>
      <vt:lpstr>count(), take(), and head()</vt:lpstr>
      <vt:lpstr>Lab: Work with Tables and DataFrames</vt:lpstr>
      <vt:lpstr>Knowledge Check</vt:lpstr>
      <vt:lpstr>Questions</vt:lpstr>
      <vt:lpstr>Summary</vt:lpstr>
      <vt:lpstr>Summary</vt:lpstr>
      <vt:lpstr>Data Visualization in Zeppelin</vt:lpstr>
      <vt:lpstr>Objectives</vt:lpstr>
      <vt:lpstr>Data Visualization Overview</vt:lpstr>
      <vt:lpstr>Data Visualization Introduction</vt:lpstr>
      <vt:lpstr>Data Visualization and Spark</vt:lpstr>
      <vt:lpstr>Data Exploration</vt:lpstr>
      <vt:lpstr>Visualizations on Tables (%sql default)</vt:lpstr>
      <vt:lpstr>Visualizations on DataFrames</vt:lpstr>
      <vt:lpstr>Visualizations on Other Formatted Data</vt:lpstr>
      <vt:lpstr>Interactive Visualization - Programmatic</vt:lpstr>
      <vt:lpstr>Interactive Visualization - Pivot Charts</vt:lpstr>
      <vt:lpstr>Pivot Chart - Value Options</vt:lpstr>
      <vt:lpstr>Pivot Chart - Change Values or Keys </vt:lpstr>
      <vt:lpstr>Pivot Chart - Add Groups</vt:lpstr>
      <vt:lpstr>Dynamic Forms</vt:lpstr>
      <vt:lpstr>Dynamic Forms - Multiples</vt:lpstr>
      <vt:lpstr>Dynamic Forms - Select</vt:lpstr>
      <vt:lpstr>Collaboration and Sharing</vt:lpstr>
      <vt:lpstr>Clone and Export a Note</vt:lpstr>
      <vt:lpstr>Import a Note</vt:lpstr>
      <vt:lpstr>Note Cleanup</vt:lpstr>
      <vt:lpstr>Interactive Note Sharing</vt:lpstr>
      <vt:lpstr>Note Access Control</vt:lpstr>
      <vt:lpstr>Note Formatting</vt:lpstr>
      <vt:lpstr>Automate Note Updates</vt:lpstr>
      <vt:lpstr>Paragraph Formatting</vt:lpstr>
      <vt:lpstr>Paragraph Enhancement - Width</vt:lpstr>
      <vt:lpstr>Paragraph Enhancement - Show Title</vt:lpstr>
      <vt:lpstr>Paragraph Enhancement - Line Numbers</vt:lpstr>
      <vt:lpstr>Paragraph Sharing</vt:lpstr>
      <vt:lpstr>Disable Paragraph Output Changes</vt:lpstr>
      <vt:lpstr>Lab: Data Visualization in Zeppelin</vt:lpstr>
      <vt:lpstr>Knowledge Check</vt:lpstr>
      <vt:lpstr>Questions</vt:lpstr>
      <vt:lpstr>Summary</vt:lpstr>
      <vt:lpstr>Summary</vt:lpstr>
      <vt:lpstr>Job Monitoring</vt:lpstr>
      <vt:lpstr>Objectives</vt:lpstr>
      <vt:lpstr>Job Anatomy</vt:lpstr>
      <vt:lpstr>Jobs and Tasks</vt:lpstr>
      <vt:lpstr>Job Stages</vt:lpstr>
      <vt:lpstr>Summary</vt:lpstr>
      <vt:lpstr>Parallel Execution</vt:lpstr>
      <vt:lpstr>DAGs and Stages</vt:lpstr>
      <vt:lpstr>Task Steps</vt:lpstr>
      <vt:lpstr>Tasks and CPU Cores</vt:lpstr>
      <vt:lpstr>Spark Application UI</vt:lpstr>
      <vt:lpstr>Spark Application UI</vt:lpstr>
      <vt:lpstr>Spark Application UI Landing Page</vt:lpstr>
      <vt:lpstr>Landing Page Events Timeline</vt:lpstr>
      <vt:lpstr>Job View</vt:lpstr>
      <vt:lpstr>Job Events Timeline</vt:lpstr>
      <vt:lpstr>Job DAG</vt:lpstr>
      <vt:lpstr>Stage View</vt:lpstr>
      <vt:lpstr>Stage Detail</vt:lpstr>
      <vt:lpstr>Stage DAG</vt:lpstr>
      <vt:lpstr>Stage Additional Metrics</vt:lpstr>
      <vt:lpstr>Stage Event Timeline</vt:lpstr>
      <vt:lpstr>Stage Task List</vt:lpstr>
      <vt:lpstr>Executor View</vt:lpstr>
      <vt:lpstr>SQL View</vt:lpstr>
      <vt:lpstr>SQL Query Details - Visual</vt:lpstr>
      <vt:lpstr>SQL Query Details - Text</vt:lpstr>
      <vt:lpstr>Streaming Tab</vt:lpstr>
      <vt:lpstr>Streaming View</vt:lpstr>
      <vt:lpstr>Streaming Additional Charts</vt:lpstr>
      <vt:lpstr>Streaming Batches</vt:lpstr>
      <vt:lpstr>Batch Detail</vt:lpstr>
      <vt:lpstr>Lab: Job Monitoring</vt:lpstr>
      <vt:lpstr>Knowledge Check</vt:lpstr>
      <vt:lpstr>Questions</vt:lpstr>
      <vt:lpstr>Summary</vt:lpstr>
      <vt:lpstr>Summary</vt:lpstr>
      <vt:lpstr>Performance Tuning</vt:lpstr>
      <vt:lpstr>Objectives</vt:lpstr>
      <vt:lpstr>mapPartitions() vs. map()</vt:lpstr>
      <vt:lpstr>Improve Performance: mapPartitions() vs. map()</vt:lpstr>
      <vt:lpstr>Improve Performance: mapPartitions() vs. map()</vt:lpstr>
      <vt:lpstr>RDD Parallelism</vt:lpstr>
      <vt:lpstr>Inherent Parallelism – parallelize()</vt:lpstr>
      <vt:lpstr>Inherent Parallelism – textFile()</vt:lpstr>
      <vt:lpstr>Inherent Parallelism – Narrow Dependencies / Operations</vt:lpstr>
      <vt:lpstr>Inherent Parallelism – Wide Dependencies / Operations</vt:lpstr>
      <vt:lpstr>Controlling Parallelism</vt:lpstr>
      <vt:lpstr>Changing Parallelism During a Transformation</vt:lpstr>
      <vt:lpstr>Changing Parallelism Without a Transformation</vt:lpstr>
      <vt:lpstr>PairRDD Parallelism – Hashed Partitions</vt:lpstr>
      <vt:lpstr>Preserving Hashed Partitions</vt:lpstr>
      <vt:lpstr>Partitioning Optimization</vt:lpstr>
      <vt:lpstr>Caching and Persisting</vt:lpstr>
      <vt:lpstr>Caching and Persisting Data</vt:lpstr>
      <vt:lpstr>Memory Representations &amp; Limitations</vt:lpstr>
      <vt:lpstr>Caching Syntax</vt:lpstr>
      <vt:lpstr>Physical Options for Caching</vt:lpstr>
      <vt:lpstr>Caching Example</vt:lpstr>
      <vt:lpstr>Caching Example</vt:lpstr>
      <vt:lpstr>Which Storage Level to Choose?</vt:lpstr>
      <vt:lpstr>Serialization Options</vt:lpstr>
      <vt:lpstr>Kryo Serialization</vt:lpstr>
      <vt:lpstr>Checkpointing</vt:lpstr>
      <vt:lpstr>Recomputation Problem</vt:lpstr>
      <vt:lpstr>Checkpointing </vt:lpstr>
      <vt:lpstr>Node Loss Without Checkpointing</vt:lpstr>
      <vt:lpstr>Node Loss With Checkpointing</vt:lpstr>
      <vt:lpstr>Checkpointing vs Caching</vt:lpstr>
      <vt:lpstr>When to Use Checkpointing</vt:lpstr>
      <vt:lpstr>Implementing Checkpointing</vt:lpstr>
      <vt:lpstr>Broadcast Variables</vt:lpstr>
      <vt:lpstr>Broadcast Variables</vt:lpstr>
      <vt:lpstr>How do Broadcast Variables Work?</vt:lpstr>
      <vt:lpstr>Why Use Broadcast Variables?</vt:lpstr>
      <vt:lpstr>Implementing Broadcast Variables</vt:lpstr>
      <vt:lpstr>Joining Strategies</vt:lpstr>
      <vt:lpstr>Spark Joins at the Partition Level</vt:lpstr>
      <vt:lpstr>No Common Hash Partitioning (Worst Case)</vt:lpstr>
      <vt:lpstr>One Dataset Hashed Partitioned (Better)</vt:lpstr>
      <vt:lpstr>Co-Partitioned (Best Case)</vt:lpstr>
      <vt:lpstr>Consideration and Guidelines</vt:lpstr>
      <vt:lpstr>Executor Optimization</vt:lpstr>
      <vt:lpstr>Executor Optimization</vt:lpstr>
      <vt:lpstr>Configuring Executors</vt:lpstr>
      <vt:lpstr>Lab: Performance Tuning </vt:lpstr>
      <vt:lpstr>Knowledge Check</vt:lpstr>
      <vt:lpstr>Questions</vt:lpstr>
      <vt:lpstr>Summary</vt:lpstr>
      <vt:lpstr>Summary</vt:lpstr>
      <vt:lpstr>Build and Submit Spark Applications</vt:lpstr>
      <vt:lpstr>Objectives</vt:lpstr>
      <vt:lpstr>Creating an Application to Submit to a Cluster</vt:lpstr>
      <vt:lpstr>Zeppelin / REPLs vs. Spark Applications</vt:lpstr>
      <vt:lpstr>Writing an Application to Submit to YARN</vt:lpstr>
      <vt:lpstr>Importing Libraries</vt:lpstr>
      <vt:lpstr>Creating a "main" Program </vt:lpstr>
      <vt:lpstr>Creating a Spark Configuration </vt:lpstr>
      <vt:lpstr>Creating the SparkContext</vt:lpstr>
      <vt:lpstr>A Complete Application (Python)</vt:lpstr>
      <vt:lpstr>YARN Client vs. YARN Cluster</vt:lpstr>
      <vt:lpstr>Spark Deployment Modes</vt:lpstr>
      <vt:lpstr>YARN Application Submission</vt:lpstr>
      <vt:lpstr>YARN Client Submission Process</vt:lpstr>
      <vt:lpstr>YARN Cluster Submission Process</vt:lpstr>
      <vt:lpstr>Submitting an Application to YARN</vt:lpstr>
      <vt:lpstr>Submitting an Application to YARN</vt:lpstr>
      <vt:lpstr>Using Different Versions of Python</vt:lpstr>
      <vt:lpstr>Application Submission Example</vt:lpstr>
      <vt:lpstr>Setting Important Configuration Items</vt:lpstr>
      <vt:lpstr>Spark Configuration Hierarchy</vt:lpstr>
      <vt:lpstr>Setting Important Configuration Items at Runtime</vt:lpstr>
      <vt:lpstr>Setting Important Configuration Items in Application</vt:lpstr>
      <vt:lpstr>Lab: Build and Submit YARN Applications</vt:lpstr>
      <vt:lpstr>Knowledge Check</vt:lpstr>
      <vt:lpstr>Questions</vt:lpstr>
      <vt:lpstr>Summary</vt:lpstr>
      <vt:lpstr>Summary</vt:lpstr>
      <vt:lpstr>Introduction to Machine Learning with Spark</vt:lpstr>
      <vt:lpstr>Objectives</vt:lpstr>
      <vt:lpstr>Disclaimer</vt:lpstr>
      <vt:lpstr>Machine Learning Basics</vt:lpstr>
      <vt:lpstr>Machine Learning Basics</vt:lpstr>
      <vt:lpstr>Supervised Learning</vt:lpstr>
      <vt:lpstr>Supervised Learning Example Dataset</vt:lpstr>
      <vt:lpstr>Terminology</vt:lpstr>
      <vt:lpstr>Supervised Learning Example Workflow</vt:lpstr>
      <vt:lpstr>Supervised Learning - Examining Results</vt:lpstr>
      <vt:lpstr>Sum of Mean Squared Error</vt:lpstr>
      <vt:lpstr>Decision Tree Algorithm</vt:lpstr>
      <vt:lpstr>Classification Algorithms</vt:lpstr>
      <vt:lpstr>Linear Regression Algorithm</vt:lpstr>
      <vt:lpstr>Unsupervised Learning</vt:lpstr>
      <vt:lpstr>Unsupervised Learning Example Dataset</vt:lpstr>
      <vt:lpstr>K-Means Algorithm</vt:lpstr>
      <vt:lpstr>Other Popular Algorithms</vt:lpstr>
      <vt:lpstr>Spark Machine Learning Libraries</vt:lpstr>
      <vt:lpstr>Spark Machine Learning Overview</vt:lpstr>
      <vt:lpstr>mllib Modules</vt:lpstr>
      <vt:lpstr>ml Modules</vt:lpstr>
      <vt:lpstr>Spark Machine Learning Advantages</vt:lpstr>
      <vt:lpstr>Sample Machine Learning Applications</vt:lpstr>
      <vt:lpstr>Machine Learning Sample Applications</vt:lpstr>
      <vt:lpstr>Machine Learning Sample Application Files</vt:lpstr>
      <vt:lpstr>mllib Decision Tree Classification Example</vt:lpstr>
      <vt:lpstr>ml Logistic Regression Example</vt:lpstr>
      <vt:lpstr>K-Means Clustering Examples</vt:lpstr>
      <vt:lpstr>Zeppelin Machine Learning Lab Note</vt:lpstr>
      <vt:lpstr>Lab: Machine Learning Walkthrough</vt:lpstr>
      <vt:lpstr>Knowledge Check</vt:lpstr>
      <vt:lpstr>Questions</vt:lpstr>
      <vt:lpstr>Summary</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with a Maximum of Three Lines of Copy</dc:title>
  <dc:creator>Bluewave</dc:creator>
  <cp:lastModifiedBy>Amit Khedkar</cp:lastModifiedBy>
  <cp:revision>635</cp:revision>
  <cp:lastPrinted>2017-10-31T05:37:05Z</cp:lastPrinted>
  <dcterms:created xsi:type="dcterms:W3CDTF">2016-03-10T17:50:14Z</dcterms:created>
  <dcterms:modified xsi:type="dcterms:W3CDTF">2017-10-31T05:41:21Z</dcterms:modified>
</cp:coreProperties>
</file>